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5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96"/>
  </p:notesMasterIdLst>
  <p:sldIdLst>
    <p:sldId id="256" r:id="rId3"/>
    <p:sldId id="557" r:id="rId4"/>
    <p:sldId id="558" r:id="rId5"/>
    <p:sldId id="556" r:id="rId6"/>
    <p:sldId id="260" r:id="rId7"/>
    <p:sldId id="257" r:id="rId8"/>
    <p:sldId id="261" r:id="rId9"/>
    <p:sldId id="546" r:id="rId10"/>
    <p:sldId id="547" r:id="rId11"/>
    <p:sldId id="553" r:id="rId12"/>
    <p:sldId id="565" r:id="rId13"/>
    <p:sldId id="548" r:id="rId14"/>
    <p:sldId id="559" r:id="rId15"/>
    <p:sldId id="385" r:id="rId16"/>
    <p:sldId id="383" r:id="rId17"/>
    <p:sldId id="561" r:id="rId18"/>
    <p:sldId id="386" r:id="rId19"/>
    <p:sldId id="552" r:id="rId20"/>
    <p:sldId id="562" r:id="rId21"/>
    <p:sldId id="263" r:id="rId22"/>
    <p:sldId id="289" r:id="rId23"/>
    <p:sldId id="267" r:id="rId24"/>
    <p:sldId id="321" r:id="rId25"/>
    <p:sldId id="554" r:id="rId26"/>
    <p:sldId id="291" r:id="rId27"/>
    <p:sldId id="320" r:id="rId28"/>
    <p:sldId id="475" r:id="rId29"/>
    <p:sldId id="476" r:id="rId30"/>
    <p:sldId id="477" r:id="rId31"/>
    <p:sldId id="478" r:id="rId32"/>
    <p:sldId id="399" r:id="rId33"/>
    <p:sldId id="265" r:id="rId34"/>
    <p:sldId id="292" r:id="rId35"/>
    <p:sldId id="294" r:id="rId36"/>
    <p:sldId id="293" r:id="rId37"/>
    <p:sldId id="388" r:id="rId38"/>
    <p:sldId id="392" r:id="rId39"/>
    <p:sldId id="555" r:id="rId40"/>
    <p:sldId id="275" r:id="rId41"/>
    <p:sldId id="391" r:id="rId42"/>
    <p:sldId id="295" r:id="rId43"/>
    <p:sldId id="390" r:id="rId44"/>
    <p:sldId id="567" r:id="rId45"/>
    <p:sldId id="276" r:id="rId46"/>
    <p:sldId id="277" r:id="rId47"/>
    <p:sldId id="389" r:id="rId48"/>
    <p:sldId id="568" r:id="rId49"/>
    <p:sldId id="301" r:id="rId50"/>
    <p:sldId id="279" r:id="rId51"/>
    <p:sldId id="298" r:id="rId52"/>
    <p:sldId id="566" r:id="rId53"/>
    <p:sldId id="563" r:id="rId54"/>
    <p:sldId id="564" r:id="rId55"/>
    <p:sldId id="282" r:id="rId56"/>
    <p:sldId id="281" r:id="rId57"/>
    <p:sldId id="300" r:id="rId58"/>
    <p:sldId id="286" r:id="rId59"/>
    <p:sldId id="304" r:id="rId60"/>
    <p:sldId id="351" r:id="rId61"/>
    <p:sldId id="352" r:id="rId62"/>
    <p:sldId id="353" r:id="rId63"/>
    <p:sldId id="354" r:id="rId64"/>
    <p:sldId id="287" r:id="rId65"/>
    <p:sldId id="355" r:id="rId66"/>
    <p:sldId id="356" r:id="rId67"/>
    <p:sldId id="305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74" r:id="rId80"/>
    <p:sldId id="375" r:id="rId81"/>
    <p:sldId id="376" r:id="rId82"/>
    <p:sldId id="377" r:id="rId83"/>
    <p:sldId id="378" r:id="rId84"/>
    <p:sldId id="368" r:id="rId85"/>
    <p:sldId id="369" r:id="rId86"/>
    <p:sldId id="370" r:id="rId87"/>
    <p:sldId id="371" r:id="rId88"/>
    <p:sldId id="372" r:id="rId89"/>
    <p:sldId id="373" r:id="rId90"/>
    <p:sldId id="379" r:id="rId91"/>
    <p:sldId id="380" r:id="rId92"/>
    <p:sldId id="381" r:id="rId93"/>
    <p:sldId id="285" r:id="rId94"/>
    <p:sldId id="382" r:id="rId95"/>
  </p:sldIdLst>
  <p:sldSz cx="12192000" cy="6858000"/>
  <p:notesSz cx="6858000" cy="9144000"/>
  <p:custDataLst>
    <p:tags r:id="rId9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vian" initials="V" lastIdx="3" clrIdx="0">
    <p:extLst>
      <p:ext uri="{19B8F6BF-5375-455C-9EA6-DF929625EA0E}">
        <p15:presenceInfo xmlns:p15="http://schemas.microsoft.com/office/powerpoint/2012/main" userId="Viv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9895" autoAdjust="0"/>
  </p:normalViewPr>
  <p:slideViewPr>
    <p:cSldViewPr snapToGrid="0">
      <p:cViewPr varScale="1">
        <p:scale>
          <a:sx n="59" d="100"/>
          <a:sy n="59" d="100"/>
        </p:scale>
        <p:origin x="1020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gs" Target="tags/tag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image" Target="../media/image19.jpeg"/><Relationship Id="rId1" Type="http://schemas.openxmlformats.org/officeDocument/2006/relationships/image" Target="../media/image18.webp"/><Relationship Id="rId4" Type="http://schemas.openxmlformats.org/officeDocument/2006/relationships/image" Target="../media/image21.web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image" Target="../media/image19.jpeg"/><Relationship Id="rId1" Type="http://schemas.openxmlformats.org/officeDocument/2006/relationships/image" Target="../media/image18.webp"/><Relationship Id="rId4" Type="http://schemas.openxmlformats.org/officeDocument/2006/relationships/image" Target="../media/image21.web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E396E8-B0CA-450C-AEC5-469E8C9D1537}" type="doc">
      <dgm:prSet loTypeId="urn:microsoft.com/office/officeart/2005/8/layout/vList3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1D57CFEB-AE56-490D-8762-79519FE76822}">
      <dgm:prSet/>
      <dgm:spPr/>
      <dgm:t>
        <a:bodyPr/>
        <a:lstStyle/>
        <a:p>
          <a:pPr rtl="0"/>
          <a:r>
            <a:rPr lang="zh-CN" altLang="en-US" dirty="0" smtClean="0"/>
            <a:t>每个点用时估算：上下楼 、统计用时（时间）</a:t>
          </a:r>
          <a:endParaRPr lang="zh-CN" dirty="0"/>
        </a:p>
      </dgm:t>
    </dgm:pt>
    <dgm:pt modelId="{0FC6FFBD-C0EB-4503-A19A-190CA48EC76E}" type="parTrans" cxnId="{F2FE1237-2440-454D-9810-A85908A4F9AE}">
      <dgm:prSet/>
      <dgm:spPr/>
      <dgm:t>
        <a:bodyPr/>
        <a:lstStyle/>
        <a:p>
          <a:endParaRPr lang="zh-CN" altLang="en-US"/>
        </a:p>
      </dgm:t>
    </dgm:pt>
    <dgm:pt modelId="{28DCA0CC-97EF-4613-82F3-A11EF6B47413}" type="sibTrans" cxnId="{F2FE1237-2440-454D-9810-A85908A4F9AE}">
      <dgm:prSet/>
      <dgm:spPr/>
      <dgm:t>
        <a:bodyPr/>
        <a:lstStyle/>
        <a:p>
          <a:endParaRPr lang="zh-CN" altLang="en-US"/>
        </a:p>
      </dgm:t>
    </dgm:pt>
    <dgm:pt modelId="{B3CB8272-4660-4906-B5DF-0E67EAF978B3}">
      <dgm:prSet phldr="0" custT="0"/>
      <dgm:spPr/>
      <dgm:t>
        <a:bodyPr vert="horz" wrap="square"/>
        <a:lstStyle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/>
            <a:t>利用在线地图测量每段路（线条）距离，建立简化地图模型，点，线。距离</a:t>
          </a:r>
          <a:r>
            <a:rPr lang="zh-CN" altLang="en-US" dirty="0" smtClean="0"/>
            <a:t>，并标注</a:t>
          </a:r>
          <a:endParaRPr lang="zh-CN" dirty="0"/>
        </a:p>
      </dgm:t>
    </dgm:pt>
    <dgm:pt modelId="{F0593668-FD1E-4ED7-A967-2912E8DEE81D}" type="parTrans" cxnId="{DD57F8E8-1531-4AAF-A1AC-99B41B2A953B}">
      <dgm:prSet/>
      <dgm:spPr/>
      <dgm:t>
        <a:bodyPr/>
        <a:lstStyle/>
        <a:p>
          <a:endParaRPr lang="zh-CN" altLang="en-US"/>
        </a:p>
      </dgm:t>
    </dgm:pt>
    <dgm:pt modelId="{5F5215B7-809F-4496-9EF2-8127EB114D59}" type="sibTrans" cxnId="{DD57F8E8-1531-4AAF-A1AC-99B41B2A953B}">
      <dgm:prSet/>
      <dgm:spPr/>
      <dgm:t>
        <a:bodyPr/>
        <a:lstStyle/>
        <a:p>
          <a:endParaRPr lang="zh-CN" altLang="en-US"/>
        </a:p>
      </dgm:t>
    </dgm:pt>
    <dgm:pt modelId="{5E8C9AAE-65CE-4C31-83F3-454EACB1214A}">
      <dgm:prSet/>
      <dgm:spPr/>
      <dgm:t>
        <a:bodyPr/>
        <a:lstStyle/>
        <a:p>
          <a:pPr rtl="0"/>
          <a:r>
            <a:rPr lang="zh-CN" dirty="0" smtClean="0"/>
            <a:t>计算</a:t>
          </a:r>
          <a:r>
            <a:rPr lang="zh-CN" altLang="en-US" dirty="0" smtClean="0"/>
            <a:t>每段路程大致用时</a:t>
          </a:r>
          <a:r>
            <a:rPr lang="zh-CN" dirty="0" smtClean="0"/>
            <a:t>（</a:t>
          </a:r>
          <a:r>
            <a:rPr lang="zh-CN" altLang="en-US" dirty="0" smtClean="0"/>
            <a:t>时间</a:t>
          </a:r>
          <a:r>
            <a:rPr lang="zh-CN" dirty="0" smtClean="0"/>
            <a:t>）</a:t>
          </a:r>
          <a:r>
            <a:rPr lang="zh-CN" altLang="en-US" dirty="0" smtClean="0"/>
            <a:t>，并标注</a:t>
          </a:r>
          <a:endParaRPr lang="zh-CN" dirty="0"/>
        </a:p>
      </dgm:t>
    </dgm:pt>
    <dgm:pt modelId="{26D5BB4E-A194-4DD0-8B79-EC35FAD9EA4C}" type="parTrans" cxnId="{6120D4DC-32CB-4C46-A717-338A51FFBE7E}">
      <dgm:prSet/>
      <dgm:spPr/>
      <dgm:t>
        <a:bodyPr/>
        <a:lstStyle/>
        <a:p>
          <a:endParaRPr lang="zh-CN" altLang="en-US"/>
        </a:p>
      </dgm:t>
    </dgm:pt>
    <dgm:pt modelId="{9AE510E0-BB98-4341-A0B4-864235157616}" type="sibTrans" cxnId="{6120D4DC-32CB-4C46-A717-338A51FFBE7E}">
      <dgm:prSet/>
      <dgm:spPr/>
      <dgm:t>
        <a:bodyPr/>
        <a:lstStyle/>
        <a:p>
          <a:endParaRPr lang="zh-CN" altLang="en-US"/>
        </a:p>
      </dgm:t>
    </dgm:pt>
    <dgm:pt modelId="{2FE280C0-7762-4A8B-82AA-CFABC5A33DDC}">
      <dgm:prSet phldr="0" custT="0"/>
      <dgm:spPr/>
      <dgm:t>
        <a:bodyPr vert="horz" wrap="square"/>
        <a:lstStyle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 smtClean="0"/>
            <a:t>根据画出来的地图模型，选取合适的线路</a:t>
          </a:r>
          <a:endParaRPr lang="zh-CN" dirty="0"/>
        </a:p>
      </dgm:t>
    </dgm:pt>
    <dgm:pt modelId="{A646A61A-5EDD-4590-AABA-EE2404C45919}" type="parTrans" cxnId="{5BA97E08-710C-4FE2-B7BF-2305E5A9BEA8}">
      <dgm:prSet/>
      <dgm:spPr/>
      <dgm:t>
        <a:bodyPr/>
        <a:lstStyle/>
        <a:p>
          <a:endParaRPr lang="zh-CN" altLang="en-US"/>
        </a:p>
      </dgm:t>
    </dgm:pt>
    <dgm:pt modelId="{E1ECA1F1-64B7-4E4D-84AA-F425536AAAFC}" type="sibTrans" cxnId="{5BA97E08-710C-4FE2-B7BF-2305E5A9BEA8}">
      <dgm:prSet/>
      <dgm:spPr/>
      <dgm:t>
        <a:bodyPr/>
        <a:lstStyle/>
        <a:p>
          <a:endParaRPr lang="zh-CN" altLang="en-US"/>
        </a:p>
      </dgm:t>
    </dgm:pt>
    <dgm:pt modelId="{97A06F52-1363-405C-8D4A-D768C6D50FC0}" type="pres">
      <dgm:prSet presAssocID="{B4E396E8-B0CA-450C-AEC5-469E8C9D1537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12E6426-1190-47A0-AB2A-D03DC8FBFB70}" type="pres">
      <dgm:prSet presAssocID="{1D57CFEB-AE56-490D-8762-79519FE76822}" presName="composite" presStyleCnt="0"/>
      <dgm:spPr/>
    </dgm:pt>
    <dgm:pt modelId="{98C92AD4-F451-456A-A415-38FEFFE72970}" type="pres">
      <dgm:prSet presAssocID="{1D57CFEB-AE56-490D-8762-79519FE76822}" presName="imgShp" presStyleLbl="fgImgPlace1" presStyleIdx="0" presStyleCnt="4" custLinFactNeighborX="166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C9D23FF1-5264-4483-B34E-35295B8A61BD}" type="pres">
      <dgm:prSet presAssocID="{1D57CFEB-AE56-490D-8762-79519FE76822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7EFB00-5BB7-48FD-9BC9-E1F191FE4FDF}" type="pres">
      <dgm:prSet presAssocID="{28DCA0CC-97EF-4613-82F3-A11EF6B47413}" presName="spacing" presStyleCnt="0"/>
      <dgm:spPr/>
      <dgm:t>
        <a:bodyPr/>
        <a:lstStyle/>
        <a:p>
          <a:endParaRPr lang="zh-CN" altLang="en-US"/>
        </a:p>
      </dgm:t>
    </dgm:pt>
    <dgm:pt modelId="{B15BCE35-D5DF-46CB-9AE6-FA8FDEB43AF1}" type="pres">
      <dgm:prSet presAssocID="{B3CB8272-4660-4906-B5DF-0E67EAF978B3}" presName="composite" presStyleCnt="0"/>
      <dgm:spPr/>
    </dgm:pt>
    <dgm:pt modelId="{EB5EDFFE-EAC4-4516-9DFC-81BD4057CFD3}" type="pres">
      <dgm:prSet presAssocID="{B3CB8272-4660-4906-B5DF-0E67EAF978B3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zh-CN" altLang="en-US"/>
        </a:p>
      </dgm:t>
    </dgm:pt>
    <dgm:pt modelId="{312F034F-1C82-4442-B950-2D600EFE1B60}" type="pres">
      <dgm:prSet presAssocID="{B3CB8272-4660-4906-B5DF-0E67EAF978B3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42ED32-4B42-478D-B896-5444EED8B42A}" type="pres">
      <dgm:prSet presAssocID="{5F5215B7-809F-4496-9EF2-8127EB114D59}" presName="spacing" presStyleCnt="0"/>
      <dgm:spPr/>
      <dgm:t>
        <a:bodyPr/>
        <a:lstStyle/>
        <a:p>
          <a:endParaRPr lang="zh-CN" altLang="en-US"/>
        </a:p>
      </dgm:t>
    </dgm:pt>
    <dgm:pt modelId="{82249C4D-BCE1-4072-A4F2-FBCA48F08572}" type="pres">
      <dgm:prSet presAssocID="{5E8C9AAE-65CE-4C31-83F3-454EACB1214A}" presName="composite" presStyleCnt="0"/>
      <dgm:spPr/>
    </dgm:pt>
    <dgm:pt modelId="{78DB36C4-8038-4216-8E3C-0A2367D501AE}" type="pres">
      <dgm:prSet presAssocID="{5E8C9AAE-65CE-4C31-83F3-454EACB1214A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  <dgm:t>
        <a:bodyPr/>
        <a:lstStyle/>
        <a:p>
          <a:endParaRPr lang="zh-CN" altLang="en-US"/>
        </a:p>
      </dgm:t>
    </dgm:pt>
    <dgm:pt modelId="{6BEEFB7D-D674-4CA0-AAA6-445B3B514A1B}" type="pres">
      <dgm:prSet presAssocID="{5E8C9AAE-65CE-4C31-83F3-454EACB1214A}" presName="txShp" presStyleLbl="node1" presStyleIdx="2" presStyleCnt="4" custLinFactNeighborX="274" custLinFactNeighborY="137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8B5E3E-BC12-4FEA-ABAF-5CA1E3A90077}" type="pres">
      <dgm:prSet presAssocID="{9AE510E0-BB98-4341-A0B4-864235157616}" presName="spacing" presStyleCnt="0"/>
      <dgm:spPr/>
      <dgm:t>
        <a:bodyPr/>
        <a:lstStyle/>
        <a:p>
          <a:endParaRPr lang="zh-CN" altLang="en-US"/>
        </a:p>
      </dgm:t>
    </dgm:pt>
    <dgm:pt modelId="{0641E350-574C-47E5-A665-BCA4626D3434}" type="pres">
      <dgm:prSet presAssocID="{2FE280C0-7762-4A8B-82AA-CFABC5A33DDC}" presName="composite" presStyleCnt="0"/>
      <dgm:spPr/>
    </dgm:pt>
    <dgm:pt modelId="{4F2BEC53-AF0A-4E71-A4CC-7C3BAC898B1C}" type="pres">
      <dgm:prSet presAssocID="{2FE280C0-7762-4A8B-82AA-CFABC5A33DDC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zh-CN" altLang="en-US"/>
        </a:p>
      </dgm:t>
    </dgm:pt>
    <dgm:pt modelId="{8662CAFA-2AE0-44EA-ABF7-E58373B6DE31}" type="pres">
      <dgm:prSet presAssocID="{2FE280C0-7762-4A8B-82AA-CFABC5A33DDC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30719A9-159E-449D-8C0A-2A96ABBD574A}" type="presOf" srcId="{B3CB8272-4660-4906-B5DF-0E67EAF978B3}" destId="{312F034F-1C82-4442-B950-2D600EFE1B60}" srcOrd="0" destOrd="0" presId="urn:microsoft.com/office/officeart/2005/8/layout/vList3"/>
    <dgm:cxn modelId="{F2FE1237-2440-454D-9810-A85908A4F9AE}" srcId="{B4E396E8-B0CA-450C-AEC5-469E8C9D1537}" destId="{1D57CFEB-AE56-490D-8762-79519FE76822}" srcOrd="0" destOrd="0" parTransId="{0FC6FFBD-C0EB-4503-A19A-190CA48EC76E}" sibTransId="{28DCA0CC-97EF-4613-82F3-A11EF6B47413}"/>
    <dgm:cxn modelId="{82CF8CC3-21D8-4C3F-ADCA-6EC05037DE9E}" type="presOf" srcId="{28DCA0CC-97EF-4613-82F3-A11EF6B47413}" destId="{A97EFB00-5BB7-48FD-9BC9-E1F191FE4FDF}" srcOrd="0" destOrd="0" presId="urn:microsoft.com/office/officeart/2005/8/layout/vList3"/>
    <dgm:cxn modelId="{5BA97E08-710C-4FE2-B7BF-2305E5A9BEA8}" srcId="{B4E396E8-B0CA-450C-AEC5-469E8C9D1537}" destId="{2FE280C0-7762-4A8B-82AA-CFABC5A33DDC}" srcOrd="3" destOrd="0" parTransId="{A646A61A-5EDD-4590-AABA-EE2404C45919}" sibTransId="{E1ECA1F1-64B7-4E4D-84AA-F425536AAAFC}"/>
    <dgm:cxn modelId="{6120D4DC-32CB-4C46-A717-338A51FFBE7E}" srcId="{B4E396E8-B0CA-450C-AEC5-469E8C9D1537}" destId="{5E8C9AAE-65CE-4C31-83F3-454EACB1214A}" srcOrd="2" destOrd="0" parTransId="{26D5BB4E-A194-4DD0-8B79-EC35FAD9EA4C}" sibTransId="{9AE510E0-BB98-4341-A0B4-864235157616}"/>
    <dgm:cxn modelId="{04CBA124-551F-48A5-A2AA-6E361D13DAF7}" type="presOf" srcId="{B4E396E8-B0CA-450C-AEC5-469E8C9D1537}" destId="{97A06F52-1363-405C-8D4A-D768C6D50FC0}" srcOrd="0" destOrd="0" presId="urn:microsoft.com/office/officeart/2005/8/layout/vList3"/>
    <dgm:cxn modelId="{8568CC30-C7C9-4062-8B7B-ED3EFC90BBF1}" type="presOf" srcId="{1D57CFEB-AE56-490D-8762-79519FE76822}" destId="{C9D23FF1-5264-4483-B34E-35295B8A61BD}" srcOrd="0" destOrd="0" presId="urn:microsoft.com/office/officeart/2005/8/layout/vList3"/>
    <dgm:cxn modelId="{F410E086-1078-4638-8F33-483059B8B960}" type="presOf" srcId="{5F5215B7-809F-4496-9EF2-8127EB114D59}" destId="{DC42ED32-4B42-478D-B896-5444EED8B42A}" srcOrd="0" destOrd="0" presId="urn:microsoft.com/office/officeart/2005/8/layout/vList3"/>
    <dgm:cxn modelId="{BE3C133F-FF79-452A-9A6D-0594175A8F8A}" type="presOf" srcId="{5E8C9AAE-65CE-4C31-83F3-454EACB1214A}" destId="{6BEEFB7D-D674-4CA0-AAA6-445B3B514A1B}" srcOrd="0" destOrd="0" presId="urn:microsoft.com/office/officeart/2005/8/layout/vList3"/>
    <dgm:cxn modelId="{DD57F8E8-1531-4AAF-A1AC-99B41B2A953B}" srcId="{B4E396E8-B0CA-450C-AEC5-469E8C9D1537}" destId="{B3CB8272-4660-4906-B5DF-0E67EAF978B3}" srcOrd="1" destOrd="0" parTransId="{F0593668-FD1E-4ED7-A967-2912E8DEE81D}" sibTransId="{5F5215B7-809F-4496-9EF2-8127EB114D59}"/>
    <dgm:cxn modelId="{F44912E5-B5BE-4EDC-8ACC-1E5E1FB80CDF}" type="presOf" srcId="{2FE280C0-7762-4A8B-82AA-CFABC5A33DDC}" destId="{8662CAFA-2AE0-44EA-ABF7-E58373B6DE31}" srcOrd="0" destOrd="0" presId="urn:microsoft.com/office/officeart/2005/8/layout/vList3"/>
    <dgm:cxn modelId="{C71B68E3-0B86-4985-9630-7B0B7D930CAF}" type="presOf" srcId="{9AE510E0-BB98-4341-A0B4-864235157616}" destId="{428B5E3E-BC12-4FEA-ABAF-5CA1E3A90077}" srcOrd="0" destOrd="0" presId="urn:microsoft.com/office/officeart/2005/8/layout/vList3"/>
    <dgm:cxn modelId="{151D3333-4361-40D8-803D-3E92550648F0}" type="presParOf" srcId="{97A06F52-1363-405C-8D4A-D768C6D50FC0}" destId="{A12E6426-1190-47A0-AB2A-D03DC8FBFB70}" srcOrd="0" destOrd="0" presId="urn:microsoft.com/office/officeart/2005/8/layout/vList3"/>
    <dgm:cxn modelId="{CC6E9F2C-6ACF-4B41-900F-1D53347CB340}" type="presParOf" srcId="{A12E6426-1190-47A0-AB2A-D03DC8FBFB70}" destId="{98C92AD4-F451-456A-A415-38FEFFE72970}" srcOrd="0" destOrd="0" presId="urn:microsoft.com/office/officeart/2005/8/layout/vList3"/>
    <dgm:cxn modelId="{40A34CCB-421D-4448-9C02-0436028A1638}" type="presParOf" srcId="{A12E6426-1190-47A0-AB2A-D03DC8FBFB70}" destId="{C9D23FF1-5264-4483-B34E-35295B8A61BD}" srcOrd="1" destOrd="0" presId="urn:microsoft.com/office/officeart/2005/8/layout/vList3"/>
    <dgm:cxn modelId="{E1E6C3EE-661E-4188-B26E-DB3328675D08}" type="presParOf" srcId="{97A06F52-1363-405C-8D4A-D768C6D50FC0}" destId="{A97EFB00-5BB7-48FD-9BC9-E1F191FE4FDF}" srcOrd="1" destOrd="0" presId="urn:microsoft.com/office/officeart/2005/8/layout/vList3"/>
    <dgm:cxn modelId="{9FE4B429-1A01-45E0-8A4A-145A5C1E5901}" type="presParOf" srcId="{97A06F52-1363-405C-8D4A-D768C6D50FC0}" destId="{B15BCE35-D5DF-46CB-9AE6-FA8FDEB43AF1}" srcOrd="2" destOrd="0" presId="urn:microsoft.com/office/officeart/2005/8/layout/vList3"/>
    <dgm:cxn modelId="{78B4AD54-B8E5-45EF-B935-E87F6E73273A}" type="presParOf" srcId="{B15BCE35-D5DF-46CB-9AE6-FA8FDEB43AF1}" destId="{EB5EDFFE-EAC4-4516-9DFC-81BD4057CFD3}" srcOrd="0" destOrd="0" presId="urn:microsoft.com/office/officeart/2005/8/layout/vList3"/>
    <dgm:cxn modelId="{45C2072E-E7B1-4A1A-9661-22003B9D5669}" type="presParOf" srcId="{B15BCE35-D5DF-46CB-9AE6-FA8FDEB43AF1}" destId="{312F034F-1C82-4442-B950-2D600EFE1B60}" srcOrd="1" destOrd="0" presId="urn:microsoft.com/office/officeart/2005/8/layout/vList3"/>
    <dgm:cxn modelId="{44F150D5-172C-4EA8-80FE-509F4545906E}" type="presParOf" srcId="{97A06F52-1363-405C-8D4A-D768C6D50FC0}" destId="{DC42ED32-4B42-478D-B896-5444EED8B42A}" srcOrd="3" destOrd="0" presId="urn:microsoft.com/office/officeart/2005/8/layout/vList3"/>
    <dgm:cxn modelId="{E41AB899-1CB7-470E-8332-0B6E62791555}" type="presParOf" srcId="{97A06F52-1363-405C-8D4A-D768C6D50FC0}" destId="{82249C4D-BCE1-4072-A4F2-FBCA48F08572}" srcOrd="4" destOrd="0" presId="urn:microsoft.com/office/officeart/2005/8/layout/vList3"/>
    <dgm:cxn modelId="{C4616130-B0C4-4D01-BE9B-54FA42756BCE}" type="presParOf" srcId="{82249C4D-BCE1-4072-A4F2-FBCA48F08572}" destId="{78DB36C4-8038-4216-8E3C-0A2367D501AE}" srcOrd="0" destOrd="0" presId="urn:microsoft.com/office/officeart/2005/8/layout/vList3"/>
    <dgm:cxn modelId="{477F89C9-D87A-4F8C-81B9-97B1949B1CC3}" type="presParOf" srcId="{82249C4D-BCE1-4072-A4F2-FBCA48F08572}" destId="{6BEEFB7D-D674-4CA0-AAA6-445B3B514A1B}" srcOrd="1" destOrd="0" presId="urn:microsoft.com/office/officeart/2005/8/layout/vList3"/>
    <dgm:cxn modelId="{86433466-8588-4792-92D0-0B066F8F7EEB}" type="presParOf" srcId="{97A06F52-1363-405C-8D4A-D768C6D50FC0}" destId="{428B5E3E-BC12-4FEA-ABAF-5CA1E3A90077}" srcOrd="5" destOrd="0" presId="urn:microsoft.com/office/officeart/2005/8/layout/vList3"/>
    <dgm:cxn modelId="{6425705D-A804-473F-8D2C-F4B02E5B7BF2}" type="presParOf" srcId="{97A06F52-1363-405C-8D4A-D768C6D50FC0}" destId="{0641E350-574C-47E5-A665-BCA4626D3434}" srcOrd="6" destOrd="0" presId="urn:microsoft.com/office/officeart/2005/8/layout/vList3"/>
    <dgm:cxn modelId="{73A96773-5906-4653-8BE4-5E7834B62B2A}" type="presParOf" srcId="{0641E350-574C-47E5-A665-BCA4626D3434}" destId="{4F2BEC53-AF0A-4E71-A4CC-7C3BAC898B1C}" srcOrd="0" destOrd="0" presId="urn:microsoft.com/office/officeart/2005/8/layout/vList3"/>
    <dgm:cxn modelId="{35434233-D1AC-45B8-9712-FE97D3CC1CBE}" type="presParOf" srcId="{0641E350-574C-47E5-A665-BCA4626D3434}" destId="{8662CAFA-2AE0-44EA-ABF7-E58373B6DE3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7137A0-2DAD-4FDD-88AE-96051A475749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C95265B0-F091-4DA0-80B4-5F11AC2123D2}">
      <dgm:prSet phldrT="[文本]"/>
      <dgm:spPr/>
      <dgm:t>
        <a:bodyPr/>
        <a:lstStyle/>
        <a:p>
          <a:r>
            <a:rPr lang="zh-CN" altLang="en-US" dirty="0" smtClean="0"/>
            <a:t>输入（传感器）</a:t>
          </a:r>
          <a:endParaRPr lang="zh-CN" altLang="en-US" dirty="0"/>
        </a:p>
      </dgm:t>
    </dgm:pt>
    <dgm:pt modelId="{6FA396B3-C132-46E6-B6A5-6449C8F093AE}" type="parTrans" cxnId="{8575882E-C012-4022-B498-B1BC71287864}">
      <dgm:prSet/>
      <dgm:spPr/>
      <dgm:t>
        <a:bodyPr/>
        <a:lstStyle/>
        <a:p>
          <a:endParaRPr lang="zh-CN" altLang="en-US"/>
        </a:p>
      </dgm:t>
    </dgm:pt>
    <dgm:pt modelId="{6C704BF0-125F-4F1D-8776-0E03E6966D46}" type="sibTrans" cxnId="{8575882E-C012-4022-B498-B1BC71287864}">
      <dgm:prSet/>
      <dgm:spPr/>
      <dgm:t>
        <a:bodyPr/>
        <a:lstStyle/>
        <a:p>
          <a:endParaRPr lang="zh-CN" altLang="en-US"/>
        </a:p>
      </dgm:t>
    </dgm:pt>
    <dgm:pt modelId="{637CF60C-F299-47E0-9823-B040DAB9764C}">
      <dgm:prSet phldrT="[文本]"/>
      <dgm:spPr/>
      <dgm:t>
        <a:bodyPr/>
        <a:lstStyle/>
        <a:p>
          <a:r>
            <a:rPr lang="zh-CN" altLang="en-US" dirty="0" smtClean="0"/>
            <a:t>控制（计算机，智能主板）</a:t>
          </a:r>
          <a:endParaRPr lang="zh-CN" altLang="en-US" dirty="0"/>
        </a:p>
      </dgm:t>
    </dgm:pt>
    <dgm:pt modelId="{423A31EC-37BC-4796-A938-EF488EA7A8DE}" type="parTrans" cxnId="{BE4CB7ED-5C2F-413C-B18C-F0A538BE740E}">
      <dgm:prSet/>
      <dgm:spPr/>
      <dgm:t>
        <a:bodyPr/>
        <a:lstStyle/>
        <a:p>
          <a:endParaRPr lang="zh-CN" altLang="en-US"/>
        </a:p>
      </dgm:t>
    </dgm:pt>
    <dgm:pt modelId="{76F2F803-163A-4847-869A-A8A3F7BD59BD}" type="sibTrans" cxnId="{BE4CB7ED-5C2F-413C-B18C-F0A538BE740E}">
      <dgm:prSet/>
      <dgm:spPr/>
      <dgm:t>
        <a:bodyPr/>
        <a:lstStyle/>
        <a:p>
          <a:endParaRPr lang="zh-CN" altLang="en-US"/>
        </a:p>
      </dgm:t>
    </dgm:pt>
    <dgm:pt modelId="{5C674047-B363-4FF9-A72A-E0D2BEC15068}">
      <dgm:prSet phldrT="[文本]"/>
      <dgm:spPr/>
      <dgm:t>
        <a:bodyPr/>
        <a:lstStyle/>
        <a:p>
          <a:r>
            <a:rPr lang="zh-CN" altLang="en-US" dirty="0" smtClean="0"/>
            <a:t>输出（机械传动）</a:t>
          </a:r>
          <a:endParaRPr lang="zh-CN" altLang="en-US" dirty="0"/>
        </a:p>
      </dgm:t>
    </dgm:pt>
    <dgm:pt modelId="{1D699135-4231-4BF7-A0DF-042B4AD05B65}" type="parTrans" cxnId="{7742ACAE-47E4-42FA-BB65-61BCA941C125}">
      <dgm:prSet/>
      <dgm:spPr/>
      <dgm:t>
        <a:bodyPr/>
        <a:lstStyle/>
        <a:p>
          <a:endParaRPr lang="zh-CN" altLang="en-US"/>
        </a:p>
      </dgm:t>
    </dgm:pt>
    <dgm:pt modelId="{602944F3-6937-4752-B531-95CAC01E7DEF}" type="sibTrans" cxnId="{7742ACAE-47E4-42FA-BB65-61BCA941C125}">
      <dgm:prSet/>
      <dgm:spPr/>
      <dgm:t>
        <a:bodyPr/>
        <a:lstStyle/>
        <a:p>
          <a:endParaRPr lang="zh-CN" altLang="en-US"/>
        </a:p>
      </dgm:t>
    </dgm:pt>
    <dgm:pt modelId="{F77D6271-7734-44B4-A120-1193C0720404}" type="pres">
      <dgm:prSet presAssocID="{8D7137A0-2DAD-4FDD-88AE-96051A475749}" presName="Name0" presStyleCnt="0">
        <dgm:presLayoutVars>
          <dgm:dir/>
          <dgm:animLvl val="lvl"/>
          <dgm:resizeHandles val="exact"/>
        </dgm:presLayoutVars>
      </dgm:prSet>
      <dgm:spPr/>
    </dgm:pt>
    <dgm:pt modelId="{BCDC4ECB-F049-4FC8-B91E-84D37E7F066F}" type="pres">
      <dgm:prSet presAssocID="{C95265B0-F091-4DA0-80B4-5F11AC2123D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EE4612-58A2-4C59-8926-3A225DE6BA67}" type="pres">
      <dgm:prSet presAssocID="{6C704BF0-125F-4F1D-8776-0E03E6966D46}" presName="parTxOnlySpace" presStyleCnt="0"/>
      <dgm:spPr/>
    </dgm:pt>
    <dgm:pt modelId="{F1E88D5A-6312-46CC-A0FC-AFA90B37D91F}" type="pres">
      <dgm:prSet presAssocID="{637CF60C-F299-47E0-9823-B040DAB9764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6FC6E0-C31D-4CDB-8B8D-E1CF951B080D}" type="pres">
      <dgm:prSet presAssocID="{76F2F803-163A-4847-869A-A8A3F7BD59BD}" presName="parTxOnlySpace" presStyleCnt="0"/>
      <dgm:spPr/>
    </dgm:pt>
    <dgm:pt modelId="{E991B3BF-C38E-4562-B458-A3A18A448FA7}" type="pres">
      <dgm:prSet presAssocID="{5C674047-B363-4FF9-A72A-E0D2BEC1506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5331DD4-004B-4EC4-A18D-836C2867F03F}" type="presOf" srcId="{8D7137A0-2DAD-4FDD-88AE-96051A475749}" destId="{F77D6271-7734-44B4-A120-1193C0720404}" srcOrd="0" destOrd="0" presId="urn:microsoft.com/office/officeart/2005/8/layout/chevron1"/>
    <dgm:cxn modelId="{A37FD709-CBE4-4AA4-BA32-7A9A40614D92}" type="presOf" srcId="{C95265B0-F091-4DA0-80B4-5F11AC2123D2}" destId="{BCDC4ECB-F049-4FC8-B91E-84D37E7F066F}" srcOrd="0" destOrd="0" presId="urn:microsoft.com/office/officeart/2005/8/layout/chevron1"/>
    <dgm:cxn modelId="{BE4CB7ED-5C2F-413C-B18C-F0A538BE740E}" srcId="{8D7137A0-2DAD-4FDD-88AE-96051A475749}" destId="{637CF60C-F299-47E0-9823-B040DAB9764C}" srcOrd="1" destOrd="0" parTransId="{423A31EC-37BC-4796-A938-EF488EA7A8DE}" sibTransId="{76F2F803-163A-4847-869A-A8A3F7BD59BD}"/>
    <dgm:cxn modelId="{7742ACAE-47E4-42FA-BB65-61BCA941C125}" srcId="{8D7137A0-2DAD-4FDD-88AE-96051A475749}" destId="{5C674047-B363-4FF9-A72A-E0D2BEC15068}" srcOrd="2" destOrd="0" parTransId="{1D699135-4231-4BF7-A0DF-042B4AD05B65}" sibTransId="{602944F3-6937-4752-B531-95CAC01E7DEF}"/>
    <dgm:cxn modelId="{3956221E-76C7-4B3D-B7CC-C6A97C314771}" type="presOf" srcId="{637CF60C-F299-47E0-9823-B040DAB9764C}" destId="{F1E88D5A-6312-46CC-A0FC-AFA90B37D91F}" srcOrd="0" destOrd="0" presId="urn:microsoft.com/office/officeart/2005/8/layout/chevron1"/>
    <dgm:cxn modelId="{8126EF22-42AC-4911-9A56-37AA836CD002}" type="presOf" srcId="{5C674047-B363-4FF9-A72A-E0D2BEC15068}" destId="{E991B3BF-C38E-4562-B458-A3A18A448FA7}" srcOrd="0" destOrd="0" presId="urn:microsoft.com/office/officeart/2005/8/layout/chevron1"/>
    <dgm:cxn modelId="{8575882E-C012-4022-B498-B1BC71287864}" srcId="{8D7137A0-2DAD-4FDD-88AE-96051A475749}" destId="{C95265B0-F091-4DA0-80B4-5F11AC2123D2}" srcOrd="0" destOrd="0" parTransId="{6FA396B3-C132-46E6-B6A5-6449C8F093AE}" sibTransId="{6C704BF0-125F-4F1D-8776-0E03E6966D46}"/>
    <dgm:cxn modelId="{C4986FBA-21AB-415B-8890-646A69391723}" type="presParOf" srcId="{F77D6271-7734-44B4-A120-1193C0720404}" destId="{BCDC4ECB-F049-4FC8-B91E-84D37E7F066F}" srcOrd="0" destOrd="0" presId="urn:microsoft.com/office/officeart/2005/8/layout/chevron1"/>
    <dgm:cxn modelId="{6993C0E3-5C99-4B36-80E0-613B42F629FA}" type="presParOf" srcId="{F77D6271-7734-44B4-A120-1193C0720404}" destId="{D7EE4612-58A2-4C59-8926-3A225DE6BA67}" srcOrd="1" destOrd="0" presId="urn:microsoft.com/office/officeart/2005/8/layout/chevron1"/>
    <dgm:cxn modelId="{3A72836C-5B44-4A53-9D3F-A019F292CF99}" type="presParOf" srcId="{F77D6271-7734-44B4-A120-1193C0720404}" destId="{F1E88D5A-6312-46CC-A0FC-AFA90B37D91F}" srcOrd="2" destOrd="0" presId="urn:microsoft.com/office/officeart/2005/8/layout/chevron1"/>
    <dgm:cxn modelId="{63F816AB-BFD0-4FCC-9817-C371700F2C5C}" type="presParOf" srcId="{F77D6271-7734-44B4-A120-1193C0720404}" destId="{B96FC6E0-C31D-4CDB-8B8D-E1CF951B080D}" srcOrd="3" destOrd="0" presId="urn:microsoft.com/office/officeart/2005/8/layout/chevron1"/>
    <dgm:cxn modelId="{7FD4359D-8D62-478B-8237-3ECF6AABBB48}" type="presParOf" srcId="{F77D6271-7734-44B4-A120-1193C0720404}" destId="{E991B3BF-C38E-4562-B458-A3A18A448FA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F0BD48-04E7-4F2F-92D3-96BC7D61F80A}" type="doc">
      <dgm:prSet loTypeId="urn:microsoft.com/office/officeart/2005/8/layout/hChevron3" loCatId="process" qsTypeId="urn:microsoft.com/office/officeart/2005/8/quickstyle/simple1#4" qsCatId="simple" csTypeId="urn:microsoft.com/office/officeart/2005/8/colors/accent1_2#4" csCatId="accent1" phldr="1"/>
      <dgm:spPr/>
    </dgm:pt>
    <dgm:pt modelId="{08DFB10F-12CE-4500-A632-42BE7A2AE593}">
      <dgm:prSet phldrT="[文本]"/>
      <dgm:spPr/>
      <dgm:t>
        <a:bodyPr/>
        <a:lstStyle/>
        <a:p>
          <a:r>
            <a:rPr lang="zh-CN" altLang="en-US" dirty="0" smtClean="0"/>
            <a:t>感觉器官</a:t>
          </a:r>
          <a:endParaRPr lang="en-US" altLang="zh-CN" dirty="0" smtClean="0"/>
        </a:p>
        <a:p>
          <a:r>
            <a:rPr lang="zh-CN" altLang="en-US" dirty="0" smtClean="0"/>
            <a:t>（眼，耳）</a:t>
          </a:r>
          <a:endParaRPr lang="zh-CN" altLang="en-US" dirty="0"/>
        </a:p>
      </dgm:t>
    </dgm:pt>
    <dgm:pt modelId="{275C4D08-5402-4D04-8CBD-45A173694104}" type="parTrans" cxnId="{6644063E-8D01-4725-BB03-7382E68D2F78}">
      <dgm:prSet/>
      <dgm:spPr/>
      <dgm:t>
        <a:bodyPr/>
        <a:lstStyle/>
        <a:p>
          <a:endParaRPr lang="zh-CN" altLang="en-US"/>
        </a:p>
      </dgm:t>
    </dgm:pt>
    <dgm:pt modelId="{8FF550EB-F207-4036-9EF0-758B46FEC6CA}" type="sibTrans" cxnId="{6644063E-8D01-4725-BB03-7382E68D2F78}">
      <dgm:prSet/>
      <dgm:spPr/>
      <dgm:t>
        <a:bodyPr/>
        <a:lstStyle/>
        <a:p>
          <a:endParaRPr lang="zh-CN" altLang="en-US"/>
        </a:p>
      </dgm:t>
    </dgm:pt>
    <dgm:pt modelId="{50D5CB9B-FC14-4483-9519-B0929054BB1B}">
      <dgm:prSet phldrT="[文本]"/>
      <dgm:spPr/>
      <dgm:t>
        <a:bodyPr/>
        <a:lstStyle/>
        <a:p>
          <a:r>
            <a:rPr lang="zh-CN" altLang="en-US" dirty="0" smtClean="0"/>
            <a:t>思考器官（大脑）</a:t>
          </a:r>
          <a:endParaRPr lang="zh-CN" altLang="en-US" dirty="0"/>
        </a:p>
      </dgm:t>
    </dgm:pt>
    <dgm:pt modelId="{263FB57A-4CB1-4608-B614-A2E04040CED8}" type="parTrans" cxnId="{2EE1342C-DECC-4D4E-B1D1-E8700D8AFFF4}">
      <dgm:prSet/>
      <dgm:spPr/>
      <dgm:t>
        <a:bodyPr/>
        <a:lstStyle/>
        <a:p>
          <a:endParaRPr lang="zh-CN" altLang="en-US"/>
        </a:p>
      </dgm:t>
    </dgm:pt>
    <dgm:pt modelId="{D7081F34-5934-4419-8036-AAB66C69A9FA}" type="sibTrans" cxnId="{2EE1342C-DECC-4D4E-B1D1-E8700D8AFFF4}">
      <dgm:prSet/>
      <dgm:spPr/>
      <dgm:t>
        <a:bodyPr/>
        <a:lstStyle/>
        <a:p>
          <a:endParaRPr lang="zh-CN" altLang="en-US"/>
        </a:p>
      </dgm:t>
    </dgm:pt>
    <dgm:pt modelId="{E09DB919-FB0A-42D3-B4DA-2A3B7EC6DCFD}">
      <dgm:prSet phldrT="[文本]"/>
      <dgm:spPr/>
      <dgm:t>
        <a:bodyPr/>
        <a:lstStyle/>
        <a:p>
          <a:r>
            <a:rPr lang="zh-CN" altLang="en-US" dirty="0" smtClean="0"/>
            <a:t>运动器官（手足）</a:t>
          </a:r>
          <a:endParaRPr lang="zh-CN" altLang="en-US" dirty="0"/>
        </a:p>
      </dgm:t>
    </dgm:pt>
    <dgm:pt modelId="{FFCEF4D0-80E5-4D0F-9BB8-0B5E236EB28D}" type="parTrans" cxnId="{0C10A718-82F1-4B83-84CA-C313F1569C2B}">
      <dgm:prSet/>
      <dgm:spPr/>
      <dgm:t>
        <a:bodyPr/>
        <a:lstStyle/>
        <a:p>
          <a:endParaRPr lang="zh-CN" altLang="en-US"/>
        </a:p>
      </dgm:t>
    </dgm:pt>
    <dgm:pt modelId="{699AB29F-0D4F-4535-A201-66607C2484D4}" type="sibTrans" cxnId="{0C10A718-82F1-4B83-84CA-C313F1569C2B}">
      <dgm:prSet/>
      <dgm:spPr/>
      <dgm:t>
        <a:bodyPr/>
        <a:lstStyle/>
        <a:p>
          <a:endParaRPr lang="zh-CN" altLang="en-US"/>
        </a:p>
      </dgm:t>
    </dgm:pt>
    <dgm:pt modelId="{58F90250-E25E-4E20-9D21-728FDB39C3B7}" type="pres">
      <dgm:prSet presAssocID="{77F0BD48-04E7-4F2F-92D3-96BC7D61F80A}" presName="Name0" presStyleCnt="0">
        <dgm:presLayoutVars>
          <dgm:dir/>
          <dgm:resizeHandles val="exact"/>
        </dgm:presLayoutVars>
      </dgm:prSet>
      <dgm:spPr/>
    </dgm:pt>
    <dgm:pt modelId="{68C0912E-6200-4CD7-AFD7-BCA13FC5877F}" type="pres">
      <dgm:prSet presAssocID="{08DFB10F-12CE-4500-A632-42BE7A2AE593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97C9F1-324F-4CF9-B584-16300BDBC840}" type="pres">
      <dgm:prSet presAssocID="{8FF550EB-F207-4036-9EF0-758B46FEC6CA}" presName="parSpace" presStyleCnt="0"/>
      <dgm:spPr/>
    </dgm:pt>
    <dgm:pt modelId="{1703DF86-BF5E-47FA-B3DE-58F9B8D78E20}" type="pres">
      <dgm:prSet presAssocID="{50D5CB9B-FC14-4483-9519-B0929054BB1B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F7C528-0CA4-4E94-B4CE-439B37BB40C7}" type="pres">
      <dgm:prSet presAssocID="{D7081F34-5934-4419-8036-AAB66C69A9FA}" presName="parSpace" presStyleCnt="0"/>
      <dgm:spPr/>
    </dgm:pt>
    <dgm:pt modelId="{CDB32959-CEE4-4F6D-AC46-A80123C9937D}" type="pres">
      <dgm:prSet presAssocID="{E09DB919-FB0A-42D3-B4DA-2A3B7EC6DCFD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644063E-8D01-4725-BB03-7382E68D2F78}" srcId="{77F0BD48-04E7-4F2F-92D3-96BC7D61F80A}" destId="{08DFB10F-12CE-4500-A632-42BE7A2AE593}" srcOrd="0" destOrd="0" parTransId="{275C4D08-5402-4D04-8CBD-45A173694104}" sibTransId="{8FF550EB-F207-4036-9EF0-758B46FEC6CA}"/>
    <dgm:cxn modelId="{0C10A718-82F1-4B83-84CA-C313F1569C2B}" srcId="{77F0BD48-04E7-4F2F-92D3-96BC7D61F80A}" destId="{E09DB919-FB0A-42D3-B4DA-2A3B7EC6DCFD}" srcOrd="2" destOrd="0" parTransId="{FFCEF4D0-80E5-4D0F-9BB8-0B5E236EB28D}" sibTransId="{699AB29F-0D4F-4535-A201-66607C2484D4}"/>
    <dgm:cxn modelId="{2EE1342C-DECC-4D4E-B1D1-E8700D8AFFF4}" srcId="{77F0BD48-04E7-4F2F-92D3-96BC7D61F80A}" destId="{50D5CB9B-FC14-4483-9519-B0929054BB1B}" srcOrd="1" destOrd="0" parTransId="{263FB57A-4CB1-4608-B614-A2E04040CED8}" sibTransId="{D7081F34-5934-4419-8036-AAB66C69A9FA}"/>
    <dgm:cxn modelId="{A5E41E3F-3A73-4B3B-ABDC-574DEDE8775A}" type="presOf" srcId="{E09DB919-FB0A-42D3-B4DA-2A3B7EC6DCFD}" destId="{CDB32959-CEE4-4F6D-AC46-A80123C9937D}" srcOrd="0" destOrd="0" presId="urn:microsoft.com/office/officeart/2005/8/layout/hChevron3"/>
    <dgm:cxn modelId="{C63BAF46-B31D-4E4C-9C8F-95AAD1956CDD}" type="presOf" srcId="{08DFB10F-12CE-4500-A632-42BE7A2AE593}" destId="{68C0912E-6200-4CD7-AFD7-BCA13FC5877F}" srcOrd="0" destOrd="0" presId="urn:microsoft.com/office/officeart/2005/8/layout/hChevron3"/>
    <dgm:cxn modelId="{6787103B-D47D-4F6A-9D39-ABFBBD8984AB}" type="presOf" srcId="{50D5CB9B-FC14-4483-9519-B0929054BB1B}" destId="{1703DF86-BF5E-47FA-B3DE-58F9B8D78E20}" srcOrd="0" destOrd="0" presId="urn:microsoft.com/office/officeart/2005/8/layout/hChevron3"/>
    <dgm:cxn modelId="{CBC3CD95-279D-4E2E-8E1D-738BB339C173}" type="presOf" srcId="{77F0BD48-04E7-4F2F-92D3-96BC7D61F80A}" destId="{58F90250-E25E-4E20-9D21-728FDB39C3B7}" srcOrd="0" destOrd="0" presId="urn:microsoft.com/office/officeart/2005/8/layout/hChevron3"/>
    <dgm:cxn modelId="{75622701-3E70-48A6-AAED-AC5752D72A28}" type="presParOf" srcId="{58F90250-E25E-4E20-9D21-728FDB39C3B7}" destId="{68C0912E-6200-4CD7-AFD7-BCA13FC5877F}" srcOrd="0" destOrd="0" presId="urn:microsoft.com/office/officeart/2005/8/layout/hChevron3"/>
    <dgm:cxn modelId="{3AB26D54-4A0E-4204-BA00-EC8A76BDB9C5}" type="presParOf" srcId="{58F90250-E25E-4E20-9D21-728FDB39C3B7}" destId="{B097C9F1-324F-4CF9-B584-16300BDBC840}" srcOrd="1" destOrd="0" presId="urn:microsoft.com/office/officeart/2005/8/layout/hChevron3"/>
    <dgm:cxn modelId="{87B54FA1-6AEE-4611-A509-CDBB8D2B5685}" type="presParOf" srcId="{58F90250-E25E-4E20-9D21-728FDB39C3B7}" destId="{1703DF86-BF5E-47FA-B3DE-58F9B8D78E20}" srcOrd="2" destOrd="0" presId="urn:microsoft.com/office/officeart/2005/8/layout/hChevron3"/>
    <dgm:cxn modelId="{A1F34852-E0F8-4A13-919A-424C9DA2C0AD}" type="presParOf" srcId="{58F90250-E25E-4E20-9D21-728FDB39C3B7}" destId="{53F7C528-0CA4-4E94-B4CE-439B37BB40C7}" srcOrd="3" destOrd="0" presId="urn:microsoft.com/office/officeart/2005/8/layout/hChevron3"/>
    <dgm:cxn modelId="{7F45F61F-CD1A-4A4B-9032-FF54FBABD492}" type="presParOf" srcId="{58F90250-E25E-4E20-9D21-728FDB39C3B7}" destId="{CDB32959-CEE4-4F6D-AC46-A80123C9937D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23FF1-5264-4483-B34E-35295B8A61BD}">
      <dsp:nvSpPr>
        <dsp:cNvPr id="0" name=""/>
        <dsp:cNvSpPr/>
      </dsp:nvSpPr>
      <dsp:spPr>
        <a:xfrm rot="10800000">
          <a:off x="1781824" y="3408"/>
          <a:ext cx="6158458" cy="9225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812" tIns="80010" rIns="149352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每个点用时估算：上下楼 、统计用时（时间）</a:t>
          </a:r>
          <a:endParaRPr lang="zh-CN" altLang="en-US" sz="2100" kern="1200" dirty="0"/>
        </a:p>
      </dsp:txBody>
      <dsp:txXfrm rot="10800000">
        <a:off x="2012457" y="3408"/>
        <a:ext cx="5927825" cy="922534"/>
      </dsp:txXfrm>
    </dsp:sp>
    <dsp:sp modelId="{98C92AD4-F451-456A-A415-38FEFFE72970}">
      <dsp:nvSpPr>
        <dsp:cNvPr id="0" name=""/>
        <dsp:cNvSpPr/>
      </dsp:nvSpPr>
      <dsp:spPr>
        <a:xfrm>
          <a:off x="1335898" y="3408"/>
          <a:ext cx="922534" cy="9225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F034F-1C82-4442-B950-2D600EFE1B60}">
      <dsp:nvSpPr>
        <dsp:cNvPr id="0" name=""/>
        <dsp:cNvSpPr/>
      </dsp:nvSpPr>
      <dsp:spPr>
        <a:xfrm rot="10800000">
          <a:off x="1781824" y="1201326"/>
          <a:ext cx="6158458" cy="9225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812" tIns="80010" rIns="149352" bIns="80010" numCol="1" spcCol="1270" anchor="ctr" anchorCtr="0">
          <a:noAutofit/>
        </a:bodyPr>
        <a:lstStyle/>
        <a:p>
          <a:pPr lvl="0" algn="ctr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利用在线地图测量每段路（线条）距离，建立简化地图模型，点，线。距离，并标注</a:t>
          </a:r>
          <a:endParaRPr lang="zh-CN" altLang="en-US" sz="2100" kern="1200" dirty="0"/>
        </a:p>
      </dsp:txBody>
      <dsp:txXfrm rot="10800000">
        <a:off x="2012457" y="1201326"/>
        <a:ext cx="5927825" cy="922534"/>
      </dsp:txXfrm>
    </dsp:sp>
    <dsp:sp modelId="{EB5EDFFE-EAC4-4516-9DFC-81BD4057CFD3}">
      <dsp:nvSpPr>
        <dsp:cNvPr id="0" name=""/>
        <dsp:cNvSpPr/>
      </dsp:nvSpPr>
      <dsp:spPr>
        <a:xfrm>
          <a:off x="1320557" y="1201326"/>
          <a:ext cx="922534" cy="92253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EFB7D-D674-4CA0-AAA6-445B3B514A1B}">
      <dsp:nvSpPr>
        <dsp:cNvPr id="0" name=""/>
        <dsp:cNvSpPr/>
      </dsp:nvSpPr>
      <dsp:spPr>
        <a:xfrm rot="10800000">
          <a:off x="1798698" y="2411938"/>
          <a:ext cx="6158458" cy="9225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812" tIns="80010" rIns="149352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计算每段路程大致用时（时间），并标注</a:t>
          </a:r>
          <a:endParaRPr lang="zh-CN" altLang="en-US" sz="2100" kern="1200" dirty="0"/>
        </a:p>
      </dsp:txBody>
      <dsp:txXfrm rot="10800000">
        <a:off x="2029331" y="2411938"/>
        <a:ext cx="5927825" cy="922534"/>
      </dsp:txXfrm>
    </dsp:sp>
    <dsp:sp modelId="{78DB36C4-8038-4216-8E3C-0A2367D501AE}">
      <dsp:nvSpPr>
        <dsp:cNvPr id="0" name=""/>
        <dsp:cNvSpPr/>
      </dsp:nvSpPr>
      <dsp:spPr>
        <a:xfrm>
          <a:off x="1320557" y="2399244"/>
          <a:ext cx="922534" cy="92253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2CAFA-2AE0-44EA-ABF7-E58373B6DE31}">
      <dsp:nvSpPr>
        <dsp:cNvPr id="0" name=""/>
        <dsp:cNvSpPr/>
      </dsp:nvSpPr>
      <dsp:spPr>
        <a:xfrm rot="10800000">
          <a:off x="1781824" y="3597161"/>
          <a:ext cx="6158458" cy="9225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812" tIns="80010" rIns="149352" bIns="80010" numCol="1" spcCol="1270" anchor="ctr" anchorCtr="0">
          <a:noAutofit/>
        </a:bodyPr>
        <a:lstStyle/>
        <a:p>
          <a:pPr lvl="0" algn="ctr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根据画出来的地图模型，选取合适的线路</a:t>
          </a:r>
          <a:endParaRPr lang="zh-CN" altLang="en-US" sz="2100" kern="1200" dirty="0"/>
        </a:p>
      </dsp:txBody>
      <dsp:txXfrm rot="10800000">
        <a:off x="2012457" y="3597161"/>
        <a:ext cx="5927825" cy="922534"/>
      </dsp:txXfrm>
    </dsp:sp>
    <dsp:sp modelId="{4F2BEC53-AF0A-4E71-A4CC-7C3BAC898B1C}">
      <dsp:nvSpPr>
        <dsp:cNvPr id="0" name=""/>
        <dsp:cNvSpPr/>
      </dsp:nvSpPr>
      <dsp:spPr>
        <a:xfrm>
          <a:off x="1320557" y="3597161"/>
          <a:ext cx="922534" cy="92253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C4ECB-F049-4FC8-B91E-84D37E7F066F}">
      <dsp:nvSpPr>
        <dsp:cNvPr id="0" name=""/>
        <dsp:cNvSpPr/>
      </dsp:nvSpPr>
      <dsp:spPr bwMode="white">
        <a:xfrm>
          <a:off x="2381" y="647435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输入（传感器）</a:t>
          </a:r>
          <a:endParaRPr lang="zh-CN" altLang="en-US" sz="2300" kern="1200" dirty="0"/>
        </a:p>
      </dsp:txBody>
      <dsp:txXfrm>
        <a:off x="582612" y="647435"/>
        <a:ext cx="1740694" cy="1160462"/>
      </dsp:txXfrm>
    </dsp:sp>
    <dsp:sp modelId="{F1E88D5A-6312-46CC-A0FC-AFA90B37D91F}">
      <dsp:nvSpPr>
        <dsp:cNvPr id="0" name=""/>
        <dsp:cNvSpPr/>
      </dsp:nvSpPr>
      <dsp:spPr bwMode="white">
        <a:xfrm>
          <a:off x="2613421" y="647435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控制（计算机，智能主板）</a:t>
          </a:r>
          <a:endParaRPr lang="zh-CN" altLang="en-US" sz="2300" kern="1200" dirty="0"/>
        </a:p>
      </dsp:txBody>
      <dsp:txXfrm>
        <a:off x="3193652" y="647435"/>
        <a:ext cx="1740694" cy="1160462"/>
      </dsp:txXfrm>
    </dsp:sp>
    <dsp:sp modelId="{E991B3BF-C38E-4562-B458-A3A18A448FA7}">
      <dsp:nvSpPr>
        <dsp:cNvPr id="0" name=""/>
        <dsp:cNvSpPr/>
      </dsp:nvSpPr>
      <dsp:spPr bwMode="white">
        <a:xfrm>
          <a:off x="5224462" y="647435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输出（机械传动）</a:t>
          </a:r>
          <a:endParaRPr lang="zh-CN" altLang="en-US" sz="2300" kern="1200" dirty="0"/>
        </a:p>
      </dsp:txBody>
      <dsp:txXfrm>
        <a:off x="5804693" y="647435"/>
        <a:ext cx="1740694" cy="1160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0912E-6200-4CD7-AFD7-BCA13FC5877F}">
      <dsp:nvSpPr>
        <dsp:cNvPr id="0" name=""/>
        <dsp:cNvSpPr/>
      </dsp:nvSpPr>
      <dsp:spPr bwMode="white">
        <a:xfrm>
          <a:off x="3571" y="2084652"/>
          <a:ext cx="3123406" cy="124936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686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感觉器官</a:t>
          </a:r>
          <a:endParaRPr lang="en-US" altLang="zh-CN" sz="2900" kern="1200" dirty="0" smtClean="0"/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（眼，耳）</a:t>
          </a:r>
          <a:endParaRPr lang="zh-CN" altLang="en-US" sz="2900" kern="1200" dirty="0"/>
        </a:p>
      </dsp:txBody>
      <dsp:txXfrm>
        <a:off x="3571" y="2084652"/>
        <a:ext cx="2811066" cy="1249362"/>
      </dsp:txXfrm>
    </dsp:sp>
    <dsp:sp modelId="{1703DF86-BF5E-47FA-B3DE-58F9B8D78E20}">
      <dsp:nvSpPr>
        <dsp:cNvPr id="0" name=""/>
        <dsp:cNvSpPr/>
      </dsp:nvSpPr>
      <dsp:spPr bwMode="white">
        <a:xfrm>
          <a:off x="2502296" y="2084652"/>
          <a:ext cx="3123406" cy="124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思考器官（大脑）</a:t>
          </a:r>
          <a:endParaRPr lang="zh-CN" altLang="en-US" sz="2900" kern="1200" dirty="0"/>
        </a:p>
      </dsp:txBody>
      <dsp:txXfrm>
        <a:off x="3126977" y="2084652"/>
        <a:ext cx="1874044" cy="1249362"/>
      </dsp:txXfrm>
    </dsp:sp>
    <dsp:sp modelId="{CDB32959-CEE4-4F6D-AC46-A80123C9937D}">
      <dsp:nvSpPr>
        <dsp:cNvPr id="0" name=""/>
        <dsp:cNvSpPr/>
      </dsp:nvSpPr>
      <dsp:spPr bwMode="white">
        <a:xfrm>
          <a:off x="5001021" y="2084652"/>
          <a:ext cx="3123406" cy="124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运动器官（手足）</a:t>
          </a:r>
          <a:endParaRPr lang="zh-CN" altLang="en-US" sz="2900" kern="1200" dirty="0"/>
        </a:p>
      </dsp:txBody>
      <dsp:txXfrm>
        <a:off x="5625702" y="2084652"/>
        <a:ext cx="1874044" cy="1249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9F652-0AEC-4A17-B5E3-95A37C7A8AD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0BEA5-C8EF-4700-8E45-F743EE5190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姓名贴 （小组编号）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751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分钟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（限时，每组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照料需求</a:t>
            </a:r>
          </a:p>
          <a:p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枯萎现实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照料需求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学校教学楼窗台上，每个同学都有一盆属于自己的植物。学校希望每位学生在初中三年能够养一盆绿色植物，既美化校园环境也丰富校园生活。而同学们面临着养护好自己专属绿色植物与养护时间不够、养护经验不足之间的矛盾，于是确定开展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“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智能植物管家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”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项目学习。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903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2020</a:t>
            </a:r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届同学关注到窗台植物的生存状况，曾在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STEM</a:t>
            </a:r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课中围绕“窗台植物” 开展系列调查：“窗台植物生存状况调查”、“窗台植物枯萎原因分析”、“宁外师生植物认知情况调查”等问题进行分析。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如何才能让我们的植物茁壮成长</a:t>
            </a:r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484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局限性：时间不足 经验不足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依次分享</a:t>
            </a:r>
            <a:r>
              <a:rPr lang="en-US" altLang="zh-CN" dirty="0" smtClean="0"/>
              <a:t>/</a:t>
            </a:r>
            <a:r>
              <a:rPr lang="zh-CN" altLang="en-US" dirty="0" smtClean="0"/>
              <a:t>补充完善 原因 每个组发卡写（ ）</a:t>
            </a:r>
            <a:endParaRPr lang="en-US" altLang="zh-CN" dirty="0" smtClean="0"/>
          </a:p>
          <a:p>
            <a:r>
              <a:rPr lang="zh-CN" altLang="en-US" dirty="0" smtClean="0"/>
              <a:t>卡纸（</a:t>
            </a:r>
            <a:r>
              <a:rPr lang="en-US" altLang="zh-CN" dirty="0" smtClean="0"/>
              <a:t>30</a:t>
            </a:r>
            <a:r>
              <a:rPr lang="zh-CN" altLang="en-US" dirty="0" smtClean="0"/>
              <a:t>张）磁贴 </a:t>
            </a:r>
            <a:r>
              <a:rPr lang="en-US" altLang="zh-CN" dirty="0" smtClean="0"/>
              <a:t>50</a:t>
            </a:r>
            <a:r>
              <a:rPr lang="zh-CN" altLang="en-US" dirty="0" smtClean="0"/>
              <a:t>枚  磁性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439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、教师介绍（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位教师共同参与项目，将在项目不同阶段参与到项目活动中）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200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确定驱动性问题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怎么能实现控制？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手碰到针尖反射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无意识 （脊髓）</a:t>
            </a:r>
            <a:endParaRPr lang="en-US" altLang="zh-CN" dirty="0" smtClean="0"/>
          </a:p>
          <a:p>
            <a:r>
              <a:rPr lang="zh-CN" altLang="en-US" dirty="0" smtClean="0"/>
              <a:t>手臂打针不缩回</a:t>
            </a:r>
            <a:r>
              <a:rPr lang="en-US" altLang="zh-CN" dirty="0" smtClean="0"/>
              <a:t>—  </a:t>
            </a:r>
            <a:r>
              <a:rPr lang="zh-CN" altLang="en-US" dirty="0" smtClean="0"/>
              <a:t>有意识 （大脑）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870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怎么能实现控制？</a:t>
            </a:r>
            <a:endParaRPr lang="en-US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 smtClean="0"/>
              <a:t>声控灯、酒驾检测，烟雾检测，还有很多生活中的传感器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DF</a:t>
            </a:r>
            <a:r>
              <a:rPr lang="zh-CN" altLang="en-US" dirty="0" smtClean="0"/>
              <a:t>套件为例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46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确定需求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问题聚焦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、项目介绍（跨学科项目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智能植物管家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，经历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个项目化学习过程，构建科学</a:t>
            </a:r>
            <a:r>
              <a:rPr lang="en-US" altLang="zh-CN" dirty="0" smtClean="0"/>
              <a:t>+</a:t>
            </a:r>
            <a:r>
              <a:rPr lang="zh-CN" altLang="en-US" dirty="0" smtClean="0"/>
              <a:t>技术</a:t>
            </a:r>
            <a:r>
              <a:rPr lang="en-US" altLang="zh-CN" dirty="0" smtClean="0"/>
              <a:t>+</a:t>
            </a:r>
            <a:r>
              <a:rPr lang="zh-CN" altLang="en-US" dirty="0" smtClean="0"/>
              <a:t>人文</a:t>
            </a:r>
            <a:r>
              <a:rPr lang="zh-CN" altLang="en-US" baseline="0" dirty="0" smtClean="0"/>
              <a:t> 素养，逐步形成思考问题本质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真实理解需求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系统解决问题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自动化实现的能力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3</a:t>
            </a:r>
            <a:r>
              <a:rPr lang="zh-CN" altLang="en-US" dirty="0" smtClean="0"/>
              <a:t>、活动安排（经历</a:t>
            </a:r>
            <a:r>
              <a:rPr lang="en-US" altLang="zh-CN" dirty="0" smtClean="0"/>
              <a:t>6</a:t>
            </a:r>
            <a:r>
              <a:rPr lang="zh-CN" altLang="en-US" dirty="0" smtClean="0"/>
              <a:t>次项目课程</a:t>
            </a:r>
            <a:r>
              <a:rPr lang="en-US" altLang="zh-CN" dirty="0" smtClean="0"/>
              <a:t>/1</a:t>
            </a:r>
            <a:r>
              <a:rPr lang="zh-CN" altLang="en-US" dirty="0" smtClean="0"/>
              <a:t>次总结活动）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4</a:t>
            </a:r>
            <a:r>
              <a:rPr lang="zh-CN" altLang="en-US" dirty="0" smtClean="0"/>
              <a:t>、课程要求（准时到课、桌面整理、）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395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聚焦技术解决问题  </a:t>
            </a:r>
            <a:r>
              <a:rPr lang="en-US" altLang="zh-CN" dirty="0" smtClean="0"/>
              <a:t>20’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头脑风暴树 </a:t>
            </a:r>
            <a:r>
              <a:rPr lang="en-US" altLang="zh-CN" dirty="0" smtClean="0"/>
              <a:t>A4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每组书写在白板上，交流沟通确定   </a:t>
            </a:r>
            <a:r>
              <a:rPr lang="en-US" altLang="zh-CN" dirty="0" smtClean="0"/>
              <a:t>20</a:t>
            </a:r>
          </a:p>
          <a:p>
            <a:r>
              <a:rPr lang="zh-CN" altLang="en-US" dirty="0" smtClean="0"/>
              <a:t>从第一第二象限确定待实现功能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路线方案设计</a:t>
            </a:r>
            <a:endParaRPr lang="en-US" altLang="zh-CN" dirty="0" smtClean="0"/>
          </a:p>
          <a:p>
            <a:r>
              <a:rPr lang="zh-CN" altLang="en-US" dirty="0" smtClean="0"/>
              <a:t>任务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数学问题</a:t>
            </a:r>
            <a:endParaRPr lang="en-US" altLang="zh-CN" dirty="0" smtClean="0"/>
          </a:p>
          <a:p>
            <a:r>
              <a:rPr lang="zh-CN" altLang="en-US" dirty="0" smtClean="0"/>
              <a:t>抽象问题</a:t>
            </a:r>
            <a:r>
              <a:rPr lang="en-US" altLang="zh-CN" dirty="0" smtClean="0"/>
              <a:t>---</a:t>
            </a:r>
            <a:r>
              <a:rPr lang="zh-CN" altLang="en-US" dirty="0" smtClean="0"/>
              <a:t>建立模型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求解模型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产品实现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功能需求分析</a:t>
            </a:r>
            <a:endParaRPr lang="en-US" altLang="zh-CN" dirty="0" smtClean="0"/>
          </a:p>
          <a:p>
            <a:r>
              <a:rPr lang="zh-CN" altLang="en-US" dirty="0" smtClean="0"/>
              <a:t>将需求抽象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建立模型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现有条件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设计产品</a:t>
            </a:r>
            <a:r>
              <a:rPr lang="en-US" altLang="zh-CN" dirty="0" smtClean="0"/>
              <a:t>  —</a:t>
            </a:r>
            <a:r>
              <a:rPr lang="zh-CN" altLang="en-US" dirty="0" smtClean="0"/>
              <a:t>制作产品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</a:p>
          <a:p>
            <a:r>
              <a:rPr lang="zh-CN" altLang="en-US" dirty="0" smtClean="0"/>
              <a:t>要素</a:t>
            </a:r>
            <a:r>
              <a:rPr lang="zh-CN" altLang="en-US" dirty="0"/>
              <a:t>（文字） 案例分析</a:t>
            </a:r>
            <a:r>
              <a:rPr lang="en-US" altLang="zh-CN" dirty="0"/>
              <a:t>--</a:t>
            </a:r>
            <a:r>
              <a:rPr lang="zh-CN" altLang="en-US" dirty="0"/>
              <a:t>迁移策略</a:t>
            </a:r>
            <a:endParaRPr lang="en-US" altLang="zh-CN" dirty="0"/>
          </a:p>
          <a:p>
            <a:r>
              <a:rPr lang="zh-CN" altLang="en-US" dirty="0"/>
              <a:t>什么是计算思维：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图示</a:t>
            </a:r>
            <a:r>
              <a:rPr lang="en-US" altLang="zh-CN" dirty="0"/>
              <a:t>】</a:t>
            </a:r>
            <a:r>
              <a:rPr lang="zh-CN" altLang="en-US" dirty="0"/>
              <a:t>：</a:t>
            </a:r>
            <a:r>
              <a:rPr lang="en-US" altLang="zh-CN" dirty="0"/>
              <a:t>https://www.bilibili.com/video/BV1up411d7dn?spm_id_from=333.337.search-card.all.click</a:t>
            </a:r>
          </a:p>
          <a:p>
            <a:r>
              <a:rPr lang="en-US" altLang="zh-CN" dirty="0"/>
              <a:t>【</a:t>
            </a:r>
            <a:r>
              <a:rPr lang="zh-CN" altLang="en-US" dirty="0"/>
              <a:t>举例</a:t>
            </a:r>
            <a:r>
              <a:rPr lang="en-US" altLang="zh-CN" dirty="0"/>
              <a:t>】https://www.bilibili.com/video/BV1wK4y1D7Ps/?spm_id_from=333.788.recommend_more_video.4</a:t>
            </a:r>
          </a:p>
          <a:p>
            <a:r>
              <a:rPr lang="en-US" altLang="zh-CN" dirty="0"/>
              <a:t>【</a:t>
            </a:r>
            <a:r>
              <a:rPr lang="zh-CN" altLang="en-US" dirty="0"/>
              <a:t>构成</a:t>
            </a:r>
            <a:r>
              <a:rPr lang="en-US" altLang="zh-CN" dirty="0"/>
              <a:t>】https://www.bilibili.com/video/BV1WY4y147mC?p=2</a:t>
            </a:r>
          </a:p>
          <a:p>
            <a:r>
              <a:rPr lang="zh-CN" altLang="en-US" dirty="0"/>
              <a:t>思维力训练 系列资料：</a:t>
            </a:r>
            <a:endParaRPr lang="en-US" altLang="zh-CN" dirty="0"/>
          </a:p>
          <a:p>
            <a:r>
              <a:rPr lang="en-US" altLang="zh-CN" dirty="0"/>
              <a:t>https://www.bilibili.com/video/BV1WY4y147mC?p=2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要素（文字） 案例分析</a:t>
            </a:r>
            <a:r>
              <a:rPr lang="en-US" altLang="zh-CN" dirty="0"/>
              <a:t>--</a:t>
            </a:r>
            <a:r>
              <a:rPr lang="zh-CN" altLang="en-US" dirty="0"/>
              <a:t>迁移策略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55 </a:t>
            </a:r>
            <a:r>
              <a:rPr lang="zh-CN" altLang="en-US" dirty="0" smtClean="0"/>
              <a:t>小组</a:t>
            </a:r>
            <a:r>
              <a:rPr lang="zh-CN" altLang="en-US" dirty="0"/>
              <a:t>根据确定功能，思维导图结构化表达，各要素</a:t>
            </a:r>
            <a:r>
              <a:rPr lang="zh-CN" altLang="en-US" dirty="0" smtClean="0"/>
              <a:t>关系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师生互动环节</a:t>
            </a:r>
            <a:endParaRPr lang="en-US" altLang="zh-CN" dirty="0"/>
          </a:p>
          <a:p>
            <a:r>
              <a:rPr lang="zh-CN" altLang="en-US" dirty="0"/>
              <a:t>支持性工具：思维导图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r>
              <a:rPr lang="en-US" altLang="zh-CN" dirty="0" smtClean="0"/>
              <a:t>KT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814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200" b="0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、抽签分组（</a:t>
            </a:r>
            <a:r>
              <a:rPr lang="en-US" altLang="zh-CN" sz="1200" b="0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1-4</a:t>
            </a:r>
            <a:r>
              <a:rPr lang="zh-CN" altLang="en-US" sz="1200" b="0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）*</a:t>
            </a:r>
            <a:r>
              <a:rPr lang="en-US" altLang="zh-CN" sz="1200" b="0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</a:p>
          <a:p>
            <a:r>
              <a:rPr lang="en-US" altLang="zh-CN" sz="1200" b="0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200" b="0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、组长 </a:t>
            </a:r>
            <a:r>
              <a:rPr lang="en-US" altLang="zh-CN" sz="1200" b="0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/3-5</a:t>
            </a:r>
            <a:r>
              <a:rPr lang="zh-CN" altLang="en-US" sz="1200" b="0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位数字名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961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设计评价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设计论证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A4</a:t>
            </a:r>
            <a:r>
              <a:rPr lang="zh-CN" altLang="en-US" dirty="0" smtClean="0"/>
              <a:t>纸 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A4</a:t>
            </a:r>
            <a:r>
              <a:rPr lang="zh-CN" altLang="en-US" dirty="0" smtClean="0"/>
              <a:t>纸 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9868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参考图例，适当增减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6291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分享评价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 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设计评价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1:</a:t>
            </a:r>
            <a:r>
              <a:rPr lang="zh-CN" altLang="en-US" dirty="0" smtClean="0"/>
              <a:t>路线规划</a:t>
            </a:r>
            <a:endParaRPr lang="en-US" altLang="zh-CN" dirty="0" smtClean="0"/>
          </a:p>
          <a:p>
            <a:r>
              <a:rPr lang="zh-CN" altLang="en-US" dirty="0" smtClean="0"/>
              <a:t>思考：我们如何设计路线，需要考虑哪些因素？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1 </a:t>
            </a:r>
            <a:r>
              <a:rPr lang="zh-CN" altLang="en-US" dirty="0" smtClean="0"/>
              <a:t>分析问题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讨论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分享（补充回答）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：问题分解 </a:t>
            </a:r>
            <a:r>
              <a:rPr lang="en-US" altLang="zh-CN" dirty="0" smtClean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0BEA5-C8EF-4700-8E45-F743EE5190F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561070" y="2073833"/>
            <a:ext cx="9144000" cy="2387600"/>
          </a:xfrm>
          <a:solidFill>
            <a:srgbClr val="1F4E79">
              <a:alpha val="54902"/>
            </a:srgbClr>
          </a:solidFill>
          <a:ln w="38100">
            <a:solidFill>
              <a:schemeClr val="bg1"/>
            </a:solidFill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</a:defRPr>
            </a:lvl1pPr>
          </a:lstStyle>
          <a:p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363" y="4993986"/>
            <a:ext cx="11859491" cy="1362364"/>
          </a:xfrm>
        </p:spPr>
        <p:txBody>
          <a:bodyPr anchor="b">
            <a:normAutofit/>
          </a:bodyPr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17"/>
            <a:ext cx="12192000" cy="51108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15"/>
            <a:ext cx="12190536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0" y="-56356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1040"/>
          </a:xfrm>
          <a:prstGeom prst="rect">
            <a:avLst/>
          </a:prstGeom>
          <a:solidFill>
            <a:schemeClr val="bg1">
              <a:alpha val="38000"/>
            </a:schemeClr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5050" y="868363"/>
            <a:ext cx="10515600" cy="2852737"/>
          </a:xfrm>
          <a:solidFill>
            <a:schemeClr val="bg1">
              <a:alpha val="64000"/>
            </a:schemeClr>
          </a:solidFill>
        </p:spPr>
        <p:txBody>
          <a:bodyPr anchor="b">
            <a:normAutofit/>
          </a:bodyPr>
          <a:lstStyle>
            <a:lvl1pPr>
              <a:defRPr sz="5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035050" y="3990023"/>
            <a:ext cx="10515600" cy="1500187"/>
          </a:xfrm>
          <a:solidFill>
            <a:schemeClr val="bg1">
              <a:alpha val="52000"/>
            </a:schemeClr>
          </a:solidFill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" y="0"/>
            <a:ext cx="121905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2" y="0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" y="0"/>
            <a:ext cx="12190536" cy="6858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0" y="-56356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" y="0"/>
            <a:ext cx="121905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2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" y="0"/>
            <a:ext cx="12190536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" y="0"/>
            <a:ext cx="121905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" y="0"/>
            <a:ext cx="121905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4C4D5-0BF9-455D-9326-130CA8BA563F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0CADA-5FA2-4646-827C-133CDF8A5D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5002851"/>
            <a:ext cx="11859491" cy="136236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暑期研究性学习项目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智能植物管家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PA_PicturePlaceholder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0" y="-113893"/>
            <a:ext cx="12192000" cy="5455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303544" y="5050296"/>
            <a:ext cx="6017741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在线地图工具测量距离（视频下载）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230" y="1512438"/>
            <a:ext cx="6503661" cy="353785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79640" y="1527041"/>
            <a:ext cx="298511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三、抽象要素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建立建模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形成方案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1108" y="4654209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小组合作，完成设计挑战</a:t>
            </a:r>
            <a:endParaRPr lang="en-US" altLang="zh-CN" sz="2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（限时</a:t>
            </a: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</a:t>
            </a: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分钟）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在线测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98346" y="1176592"/>
            <a:ext cx="7028136" cy="3954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在线测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530" y="169178"/>
            <a:ext cx="11887200" cy="66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4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2909" y="3061706"/>
            <a:ext cx="47147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分享调研方案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阐述思路</a:t>
            </a:r>
            <a:endParaRPr lang="en-US" altLang="zh-CN" sz="3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介绍线路经过的点</a:t>
            </a:r>
            <a:endParaRPr lang="en-US" altLang="zh-CN" sz="3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 </a:t>
            </a:r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方案优化可能性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0143" y="205169"/>
            <a:ext cx="4131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我们的</a:t>
            </a:r>
            <a:r>
              <a:rPr lang="zh-CN" altLang="en-US" sz="3600" b="1" dirty="0">
                <a:solidFill>
                  <a:schemeClr val="bg1"/>
                </a:solidFill>
              </a:rPr>
              <a:t>植物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83" y="974787"/>
            <a:ext cx="3872841" cy="3872841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6809884" y="1403147"/>
            <a:ext cx="2229043" cy="85898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我是演讲者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62057" y="239728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每个人</a:t>
            </a:r>
            <a:r>
              <a:rPr lang="zh-CN" altLang="en-US" dirty="0"/>
              <a:t>都能清晰地听到我的发言，</a:t>
            </a:r>
            <a:endParaRPr lang="en-US" altLang="zh-CN" dirty="0"/>
          </a:p>
          <a:p>
            <a:r>
              <a:rPr lang="zh-CN" altLang="en-US" dirty="0"/>
              <a:t>我分享的内容是有逻辑的，观点清晰</a:t>
            </a:r>
            <a:r>
              <a:rPr lang="zh-CN" altLang="en-US" dirty="0" smtClean="0"/>
              <a:t>的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9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75" y="3179144"/>
            <a:ext cx="4143822" cy="313018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9474197" y="3885252"/>
            <a:ext cx="2229043" cy="858982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我是倾听者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9474197" y="4847628"/>
            <a:ext cx="2229043" cy="85898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</a:rPr>
              <a:t>我是评价者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0143" y="205169"/>
            <a:ext cx="4131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我们的</a:t>
            </a:r>
            <a:r>
              <a:rPr lang="zh-CN" altLang="en-US" sz="3600" b="1" dirty="0">
                <a:solidFill>
                  <a:schemeClr val="bg1"/>
                </a:solidFill>
              </a:rPr>
              <a:t>植物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38597" y="2049965"/>
            <a:ext cx="8648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窗台植物，真实的生存现状如何？</a:t>
            </a:r>
            <a:endParaRPr lang="en-US" altLang="zh-CN" sz="4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64589" y="30160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假期状况</a:t>
            </a:r>
            <a:endParaRPr lang="zh-CN" altLang="en-US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8" y="-10207"/>
            <a:ext cx="4749948" cy="35610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1" y="57411"/>
            <a:ext cx="4726389" cy="3543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246" y="3469851"/>
            <a:ext cx="4611893" cy="3457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35" y="3419492"/>
            <a:ext cx="4746239" cy="3558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46" y="-150332"/>
            <a:ext cx="5352638" cy="71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85675" y="6249766"/>
            <a:ext cx="4840423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“窗台植物生存状况调查”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0143" y="205169"/>
            <a:ext cx="4131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我们的</a:t>
            </a:r>
            <a:r>
              <a:rPr lang="zh-CN" altLang="en-US" sz="3600" b="1" dirty="0">
                <a:solidFill>
                  <a:schemeClr val="bg1"/>
                </a:solidFill>
              </a:rPr>
              <a:t>植物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b="5450"/>
          <a:stretch/>
        </p:blipFill>
        <p:spPr>
          <a:xfrm>
            <a:off x="5288755" y="2215630"/>
            <a:ext cx="6743389" cy="42137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-922" r="12334" b="922"/>
          <a:stretch/>
        </p:blipFill>
        <p:spPr>
          <a:xfrm>
            <a:off x="668560" y="2215630"/>
            <a:ext cx="4516450" cy="21956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9" t="9023" r="7385" b="15724"/>
          <a:stretch/>
        </p:blipFill>
        <p:spPr>
          <a:xfrm>
            <a:off x="642938" y="4511576"/>
            <a:ext cx="4542072" cy="22831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85675" y="1345912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/>
              <a:t>植物生存现状堪忧</a:t>
            </a:r>
            <a:endParaRPr lang="zh-CN" altLang="en-US" sz="4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68560" y="15305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日常状况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226060" y="3024124"/>
            <a:ext cx="1992630" cy="266700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植物：</a:t>
            </a:r>
          </a:p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健康生长</a:t>
            </a:r>
          </a:p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必备条件</a:t>
            </a:r>
          </a:p>
        </p:txBody>
      </p:sp>
      <p:sp>
        <p:nvSpPr>
          <p:cNvPr id="183302" name="Text Box 6"/>
          <p:cNvSpPr txBox="1"/>
          <p:nvPr/>
        </p:nvSpPr>
        <p:spPr>
          <a:xfrm>
            <a:off x="2308233" y="851500"/>
            <a:ext cx="8539480" cy="56927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、充足的水分：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水是植物的重要构成部分，植物的生命离不开水分。充足的水分，可以维持植物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茎干和叶片的正常形态，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细胞分化和生长的速度也会相对加快。</a:t>
            </a:r>
          </a:p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、充足的空气：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空气中含有氧气、二氧化碳等气体，能够维持植物光合和呼吸作用的正常进行。</a:t>
            </a:r>
          </a:p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、适宜的光照：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阳光能够促进植物的光合作用，加快植株生长的速度，光照所带来的热量，也能够提高植株生长的活跃程度。需注意，有些植物喜阳性，有些则喜阴性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、适宜的温度：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温度的高低直接影响植物的生长与休眠，适宜的温度，可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使植物生命活动旺盛。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过高或过低都能影响部分的植物出现死亡现象。</a:t>
            </a:r>
          </a:p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、适量的养分：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植物生长需要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各种矿质元素，如氮、磷、钾，还有其他的宏量与微量元素。适量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养分能使植物生长旺盛，反之则矮小瘦弱。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760460" y="-535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知识回顾</a:t>
            </a:r>
          </a:p>
        </p:txBody>
      </p:sp>
      <p:sp>
        <p:nvSpPr>
          <p:cNvPr id="8" name="矩形 7"/>
          <p:cNvSpPr/>
          <p:nvPr/>
        </p:nvSpPr>
        <p:spPr>
          <a:xfrm>
            <a:off x="330143" y="205169"/>
            <a:ext cx="4131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我们的</a:t>
            </a:r>
            <a:r>
              <a:rPr lang="zh-CN" altLang="en-US" sz="3600" b="1" dirty="0">
                <a:solidFill>
                  <a:schemeClr val="bg1"/>
                </a:solidFill>
              </a:rPr>
              <a:t>植物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8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0143" y="205169"/>
            <a:ext cx="4131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我们的</a:t>
            </a:r>
            <a:r>
              <a:rPr lang="zh-CN" altLang="en-US" sz="3600" b="1" dirty="0">
                <a:solidFill>
                  <a:schemeClr val="bg1"/>
                </a:solidFill>
              </a:rPr>
              <a:t>植物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5005" y="1301703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/>
              <a:t>请观察分析：</a:t>
            </a:r>
            <a:endParaRPr lang="en-US" altLang="zh-CN" sz="4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4272198" y="130170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为什么生存状况不佳？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05" y="2071144"/>
            <a:ext cx="6265185" cy="450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2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0429" y="4759154"/>
            <a:ext cx="3562385" cy="923245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5Why</a:t>
            </a:r>
            <a:r>
              <a:rPr lang="zh-CN" altLang="en-US" sz="2800" dirty="0">
                <a:solidFill>
                  <a:schemeClr val="tx1"/>
                </a:solidFill>
              </a:rPr>
              <a:t>思维工具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0429" y="1366187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/>
              <a:t>如何探究原因：</a:t>
            </a:r>
            <a:endParaRPr lang="zh-CN" altLang="en-US" sz="4000" b="1" dirty="0"/>
          </a:p>
        </p:txBody>
      </p:sp>
      <p:sp>
        <p:nvSpPr>
          <p:cNvPr id="9" name="标题 2"/>
          <p:cNvSpPr txBox="1"/>
          <p:nvPr/>
        </p:nvSpPr>
        <p:spPr>
          <a:xfrm>
            <a:off x="480429" y="2691151"/>
            <a:ext cx="1455231" cy="13255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观察</a:t>
            </a:r>
          </a:p>
        </p:txBody>
      </p:sp>
      <p:sp>
        <p:nvSpPr>
          <p:cNvPr id="10" name="标题 2"/>
          <p:cNvSpPr txBox="1"/>
          <p:nvPr/>
        </p:nvSpPr>
        <p:spPr>
          <a:xfrm>
            <a:off x="2587583" y="2691151"/>
            <a:ext cx="1455231" cy="13255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35660" y="2864803"/>
            <a:ext cx="665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/>
              <a:t>+</a:t>
            </a:r>
            <a:endParaRPr lang="zh-CN" altLang="en-US" sz="54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3148" b="5765"/>
          <a:stretch>
            <a:fillRect/>
          </a:stretch>
        </p:blipFill>
        <p:spPr>
          <a:xfrm>
            <a:off x="4366424" y="2433234"/>
            <a:ext cx="7256051" cy="3301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889" t="17561"/>
          <a:stretch/>
        </p:blipFill>
        <p:spPr>
          <a:xfrm>
            <a:off x="190500" y="1219200"/>
            <a:ext cx="11874500" cy="54253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48037" y="234434"/>
            <a:ext cx="4927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案例：换</a:t>
            </a:r>
            <a:r>
              <a:rPr lang="zh-CN" altLang="en-US" sz="3600" b="1" dirty="0">
                <a:solidFill>
                  <a:schemeClr val="bg1"/>
                </a:solidFill>
              </a:rPr>
              <a:t>鞋区臭味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对策 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0143" y="205169"/>
            <a:ext cx="4131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我们的</a:t>
            </a:r>
            <a:r>
              <a:rPr lang="zh-CN" altLang="en-US" sz="3600" b="1" dirty="0">
                <a:solidFill>
                  <a:schemeClr val="bg1"/>
                </a:solidFill>
              </a:rPr>
              <a:t>植物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04247" y="2980521"/>
            <a:ext cx="86485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哪些问题能用计算机自动化解决？</a:t>
            </a:r>
            <a:endParaRPr lang="zh-CN" altLang="en-US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8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项目授课团队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7" t="7771" r="26150" b="46596"/>
          <a:stretch/>
        </p:blipFill>
        <p:spPr>
          <a:xfrm>
            <a:off x="419131" y="1758405"/>
            <a:ext cx="2770118" cy="35280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82421" y="543697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蔡立维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29604" y="5406980"/>
            <a:ext cx="1008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李 踔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80239" y="540698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屠文峰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25" y="1690688"/>
            <a:ext cx="2564717" cy="35958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642365" y="5379854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肖永健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（效实）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83" t="43400" r="37263" b="21927"/>
          <a:stretch/>
        </p:blipFill>
        <p:spPr>
          <a:xfrm>
            <a:off x="9148647" y="1717040"/>
            <a:ext cx="2352474" cy="35694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6"/>
          <a:stretch/>
        </p:blipFill>
        <p:spPr>
          <a:xfrm>
            <a:off x="3495935" y="1696277"/>
            <a:ext cx="2675945" cy="35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9698" y="1674341"/>
            <a:ext cx="11029616" cy="1013800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驱动</a:t>
            </a:r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性</a:t>
            </a:r>
            <a:r>
              <a:rPr lang="zh-CN" altLang="en-US" sz="6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r>
              <a:rPr lang="zh-CN" altLang="en-US" sz="4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解决生活难题  省时省力</a:t>
            </a: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495" y="3251085"/>
            <a:ext cx="11029615" cy="1979283"/>
          </a:xfrm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请为同学们设计制作一款智能植物管家，协助照料教学</a:t>
            </a:r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楼</a:t>
            </a:r>
            <a:r>
              <a:rPr lang="zh-CN" altLang="zh-CN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走廊窗台上的植物，让我们的植物保持生命力，以解放我们双手，解决管理难题。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0143" y="205169"/>
            <a:ext cx="5977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该如何解救我的植物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1070" y="2073833"/>
            <a:ext cx="9144000" cy="2387600"/>
          </a:xfrm>
          <a:solidFill>
            <a:srgbClr val="1F4E79">
              <a:alpha val="54902"/>
            </a:srgbClr>
          </a:solidFill>
          <a:ln w="38100"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/>
              <a:t>环节三  </a:t>
            </a:r>
            <a:r>
              <a:rPr lang="zh-CN" altLang="en-US" dirty="0" smtClean="0"/>
              <a:t>用技术解决问题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5495" y="340496"/>
            <a:ext cx="4689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第一课  该如何解救我的植物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1008406" y="1448847"/>
            <a:ext cx="3932237" cy="1340708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控制</a:t>
            </a:r>
          </a:p>
        </p:txBody>
      </p:sp>
      <p:sp>
        <p:nvSpPr>
          <p:cNvPr id="3" name="矩形 2"/>
          <p:cNvSpPr/>
          <p:nvPr/>
        </p:nvSpPr>
        <p:spPr>
          <a:xfrm>
            <a:off x="330143" y="205169"/>
            <a:ext cx="5977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该如何解救我的植物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0143" y="2270571"/>
            <a:ext cx="10308619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/>
            <a:r>
              <a:rPr lang="zh-CN" altLang="en-US" sz="2400" dirty="0" smtClean="0"/>
              <a:t> 系统</a:t>
            </a:r>
            <a:r>
              <a:rPr lang="zh-CN" altLang="en-US" sz="2400" dirty="0"/>
              <a:t>通过传感器能够获取外部世界的各种信息，通过执行器，则可以作用于外部世界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indent="457200"/>
            <a:r>
              <a:rPr lang="zh-CN" altLang="en-US" sz="2400" dirty="0" smtClean="0"/>
              <a:t>控制</a:t>
            </a:r>
            <a:r>
              <a:rPr lang="zh-CN" altLang="en-US" sz="2400" dirty="0"/>
              <a:t>的基础是信息，一切信息传递都为了控制，任何控制又依赖信息反馈来实现。信息反馈是指系统输出信息后，其返回的结果将对信息的再次输出产生影响，从而起到制约的作用,以达到预定的</a:t>
            </a:r>
            <a:r>
              <a:rPr lang="zh-CN" altLang="en-US" sz="2400" dirty="0" smtClean="0"/>
              <a:t>目的。</a:t>
            </a:r>
          </a:p>
          <a:p>
            <a:pPr indent="457200"/>
            <a:r>
              <a:rPr lang="zh-CN" altLang="en-US" sz="2400" dirty="0" smtClean="0"/>
              <a:t>按原理的不同，信息系统中的控制分为</a:t>
            </a:r>
            <a:r>
              <a:rPr lang="zh-CN" altLang="en-US" sz="2400" b="1" dirty="0" smtClean="0"/>
              <a:t>开环控制和闭环控制</a:t>
            </a:r>
            <a:r>
              <a:rPr lang="zh-CN" altLang="en-US" sz="2400" dirty="0" smtClean="0"/>
              <a:t>两种。开环控制指控制的结果不会影响当前的控制输出，而闭环控制将控制的结果反馈回来与系统设定的希望值比较，并根据它们的误差调整控制作用。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2089150"/>
            <a:ext cx="7705725" cy="30467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60645" y="58699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控制与反馈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132547" y="5066030"/>
            <a:ext cx="180049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皮肤上痛觉神经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88634" y="1904484"/>
            <a:ext cx="1194558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脊髓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大脑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31076" y="1974334"/>
            <a:ext cx="1194558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手臂动作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82434" y="1974334"/>
            <a:ext cx="646331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痛感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/>
        </p:nvGraphicFramePr>
        <p:xfrm>
          <a:off x="2032000" y="2451100"/>
          <a:ext cx="8128000" cy="245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234825880"/>
              </p:ext>
            </p:extLst>
          </p:nvPr>
        </p:nvGraphicFramePr>
        <p:xfrm>
          <a:off x="2032000" y="255995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32000" y="1649346"/>
            <a:ext cx="3877985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控制系统工作原理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1041548" y="2309431"/>
            <a:ext cx="1582136" cy="549876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传感器</a:t>
            </a:r>
          </a:p>
        </p:txBody>
      </p:sp>
      <p:sp>
        <p:nvSpPr>
          <p:cNvPr id="7" name="矩形 6"/>
          <p:cNvSpPr/>
          <p:nvPr/>
        </p:nvSpPr>
        <p:spPr>
          <a:xfrm>
            <a:off x="330143" y="205169"/>
            <a:ext cx="59779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该如何解救我的植物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8919" y="3112339"/>
            <a:ext cx="9414767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传感器（英文名称：transducer/sensor）是一种检测装置，能感受到被测量的信息，并能将感受到的信息，按一定规律变换成为电信号或其他所需形式的信息输出，以满足信息的传输、处理、存储、显示、记录和控制等要求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1548" y="4965787"/>
            <a:ext cx="1006951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通常根据其基本感知功能分为热敏元件、光敏元件、气敏元件、力敏元件、磁敏元件、湿敏元件、声敏元件、放射线敏感元件、色敏元件和味敏元件等十大类。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9545" y="147432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知识联系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15127" y="153173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智能设备如何实现感知世界，服务生活？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（举例）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3905" y="1155065"/>
            <a:ext cx="2200275" cy="1733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625" y="1351280"/>
            <a:ext cx="2137410" cy="1743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8215" y="1494155"/>
            <a:ext cx="2095500" cy="1600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905" y="4074795"/>
            <a:ext cx="2200275" cy="14859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02360" y="3244850"/>
            <a:ext cx="1524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声音传感器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26685" y="3244850"/>
            <a:ext cx="1737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温度传感器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90305" y="3425825"/>
            <a:ext cx="1671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光线传感器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52855" y="5825490"/>
            <a:ext cx="13735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气体传感器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625" y="3763645"/>
            <a:ext cx="2530475" cy="20510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19015" y="5965190"/>
            <a:ext cx="1737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湿度传感器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6510" y="4206875"/>
            <a:ext cx="1767205" cy="14306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906510" y="605028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土壤湿度传感器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87689" y="236310"/>
            <a:ext cx="2595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DF</a:t>
            </a:r>
            <a:r>
              <a:rPr lang="zh-CN" altLang="en-US" sz="3600" b="1" dirty="0">
                <a:solidFill>
                  <a:schemeClr val="bg1"/>
                </a:solidFill>
              </a:rPr>
              <a:t>套件为例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7330" y="2466975"/>
            <a:ext cx="75272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dirty="0"/>
              <a:t>    </a:t>
            </a:r>
            <a:r>
              <a:rPr lang="zh-CN" altLang="en-US" sz="3600" dirty="0"/>
              <a:t>你知道手机中的传感器有哪些</a:t>
            </a:r>
            <a:r>
              <a:rPr lang="zh-CN" altLang="en-US" sz="3600" dirty="0" smtClean="0"/>
              <a:t>?</a:t>
            </a:r>
            <a:endParaRPr lang="en-US" altLang="zh-CN" sz="3600" dirty="0" smtClean="0"/>
          </a:p>
          <a:p>
            <a:r>
              <a:rPr lang="zh-CN" altLang="en-US" sz="3600" dirty="0" smtClean="0"/>
              <a:t>又是</a:t>
            </a:r>
            <a:r>
              <a:rPr lang="zh-CN" altLang="en-US" sz="3600" dirty="0"/>
              <a:t>依靠</a:t>
            </a:r>
            <a:r>
              <a:rPr lang="zh-CN" altLang="en-US" sz="3600" dirty="0" smtClean="0"/>
              <a:t>什么</a:t>
            </a:r>
            <a:r>
              <a:rPr lang="zh-CN" altLang="en-US" sz="3600" dirty="0"/>
              <a:t>原理来运作?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54951" y="1199515"/>
            <a:ext cx="5297170" cy="3796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02410" y="3657533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dirty="0"/>
              <a:t>1</a:t>
            </a:r>
            <a:r>
              <a:rPr lang="zh-CN" altLang="zh-CN" sz="3600" dirty="0"/>
              <a:t>、</a:t>
            </a:r>
            <a:r>
              <a:rPr lang="zh-CN" altLang="en-US" sz="3600" dirty="0"/>
              <a:t>重力传感器(G-Sensor)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78938" y="4996180"/>
            <a:ext cx="1062837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/>
              <a:t>    </a:t>
            </a:r>
            <a:r>
              <a:rPr lang="zh-CN" altLang="en-US" sz="2400"/>
              <a:t>透过压电效应来实现，可用来切换横屏与直屏方向，运用在赛车游戏中时，则可透过水平方向的感应，将数据运用在游戏里，来转动行车方向。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0220" y="1314450"/>
            <a:ext cx="91446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/>
              <a:t>2</a:t>
            </a:r>
            <a:r>
              <a:rPr lang="zh-CN" altLang="en-US" sz="3600"/>
              <a:t>、加速度传感器(Accelerometer Sensor)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85850" y="5854700"/>
            <a:ext cx="100203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/>
              <a:t>    </a:t>
            </a:r>
            <a:r>
              <a:rPr lang="zh-CN" altLang="en-US" sz="2400"/>
              <a:t>作用原理与重力传感器相同，但透过三个维度来确定加速度方向，功耗小但精度低。运用在手机中可用来计步、判断手机朝向的方向。</a:t>
            </a:r>
          </a:p>
        </p:txBody>
      </p:sp>
      <p:pic>
        <p:nvPicPr>
          <p:cNvPr id="101" name="图片 100"/>
          <p:cNvPicPr/>
          <p:nvPr/>
        </p:nvPicPr>
        <p:blipFill>
          <a:blip r:embed="rId2"/>
          <a:srcRect t="-4969" r="23588"/>
          <a:stretch>
            <a:fillRect/>
          </a:stretch>
        </p:blipFill>
        <p:spPr>
          <a:xfrm>
            <a:off x="2322195" y="1916430"/>
            <a:ext cx="5944235" cy="3938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152185" y="256478"/>
            <a:ext cx="9088244" cy="15428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0318" y="338541"/>
            <a:ext cx="1648522" cy="1325563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项目认知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31" y="2585475"/>
            <a:ext cx="3703578" cy="34026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2193" t="8143" b="5839"/>
          <a:stretch/>
        </p:blipFill>
        <p:spPr>
          <a:xfrm>
            <a:off x="78107" y="4785874"/>
            <a:ext cx="4773199" cy="17402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06825" y="616094"/>
            <a:ext cx="1415772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分享展示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05028" y="1077760"/>
            <a:ext cx="1415772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评价反思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92850" y="584143"/>
            <a:ext cx="1415772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设计论证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08622" y="1077760"/>
            <a:ext cx="1415772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制作改进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78875" y="616095"/>
            <a:ext cx="1415772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发现问题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94647" y="1077760"/>
            <a:ext cx="1415772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04455" y="2152239"/>
            <a:ext cx="3175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工程思维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系统问题解决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91037" y="2119996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思维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自动化实现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592719" y="3962466"/>
            <a:ext cx="16786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思维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真实理解需求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20" y="1918016"/>
            <a:ext cx="2357199" cy="2025982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74786" y="3928897"/>
            <a:ext cx="16786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科学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思维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思考问题本质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15747" r="43934"/>
          <a:stretch/>
        </p:blipFill>
        <p:spPr>
          <a:xfrm>
            <a:off x="8442103" y="2675459"/>
            <a:ext cx="3749897" cy="35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85850" y="1314450"/>
            <a:ext cx="80905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/>
              <a:t>3</a:t>
            </a:r>
            <a:r>
              <a:rPr lang="zh-CN" altLang="en-US" sz="3600"/>
              <a:t>、磁(场)传感器(Magnetism Sensor)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58900" y="5664200"/>
            <a:ext cx="87826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/>
              <a:t>     </a:t>
            </a:r>
            <a:r>
              <a:rPr lang="zh-CN" altLang="en-US" sz="2400"/>
              <a:t>测量电阻变化来确定磁场强度，使用时需要摇晃手机才能准确判断，大多运用在指南针、地图导航当中。</a:t>
            </a:r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1358900" y="2383155"/>
            <a:ext cx="4115435" cy="285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6279515" y="2305685"/>
            <a:ext cx="4041140" cy="2942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2083" y="481263"/>
            <a:ext cx="3932237" cy="613610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执行设备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79035" y="2057400"/>
            <a:ext cx="249299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电动机</a:t>
            </a:r>
            <a:endParaRPr lang="en-US" altLang="zh-CN" sz="3600" dirty="0" smtClean="0"/>
          </a:p>
          <a:p>
            <a:r>
              <a:rPr lang="zh-CN" altLang="en-US" sz="3600" dirty="0"/>
              <a:t>舵</a:t>
            </a:r>
            <a:r>
              <a:rPr lang="zh-CN" altLang="en-US" sz="3600" dirty="0" smtClean="0"/>
              <a:t>机</a:t>
            </a:r>
            <a:endParaRPr lang="en-US" altLang="zh-CN" sz="3600" dirty="0" smtClean="0"/>
          </a:p>
          <a:p>
            <a:r>
              <a:rPr lang="zh-CN" altLang="en-US" sz="3600" dirty="0" smtClean="0"/>
              <a:t>水泵</a:t>
            </a:r>
            <a:endParaRPr lang="en-US" altLang="zh-CN" sz="3600" dirty="0" smtClean="0"/>
          </a:p>
          <a:p>
            <a:r>
              <a:rPr lang="zh-CN" altLang="en-US" sz="3600" dirty="0" smtClean="0"/>
              <a:t>蜂鸣器</a:t>
            </a:r>
            <a:endParaRPr lang="en-US" altLang="zh-CN" sz="3600" dirty="0" smtClean="0"/>
          </a:p>
          <a:p>
            <a:r>
              <a:rPr lang="en-US" altLang="zh-CN" sz="3600" dirty="0" smtClean="0"/>
              <a:t>LED</a:t>
            </a:r>
            <a:r>
              <a:rPr lang="zh-CN" altLang="en-US" sz="3600" dirty="0" smtClean="0"/>
              <a:t>灯</a:t>
            </a:r>
            <a:endParaRPr lang="en-US" altLang="zh-CN" sz="3600" dirty="0" smtClean="0"/>
          </a:p>
          <a:p>
            <a:r>
              <a:rPr lang="zh-CN" altLang="en-US" sz="3600" dirty="0"/>
              <a:t>物</a:t>
            </a:r>
            <a:r>
              <a:rPr lang="zh-CN" altLang="en-US" sz="3600" dirty="0" smtClean="0"/>
              <a:t>联网模块</a:t>
            </a:r>
            <a:endParaRPr lang="en-US" altLang="zh-CN" sz="3600" dirty="0" smtClean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6930"/>
          <a:stretch/>
        </p:blipFill>
        <p:spPr>
          <a:xfrm>
            <a:off x="8221999" y="1542799"/>
            <a:ext cx="2879558" cy="28091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935" y="1542799"/>
            <a:ext cx="2946154" cy="2809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4651086"/>
            <a:ext cx="11859491" cy="136236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第二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课 抽象建构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1070" y="2073833"/>
            <a:ext cx="9144000" cy="2387600"/>
          </a:xfrm>
          <a:solidFill>
            <a:srgbClr val="1F4E79">
              <a:alpha val="54902"/>
            </a:srgbClr>
          </a:solidFill>
          <a:ln w="38100"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/>
              <a:t>环节一  创意功能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0143" y="205169"/>
            <a:ext cx="3669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第二课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抽象建构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42039" y="1905711"/>
            <a:ext cx="4947507" cy="2707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任务</a:t>
            </a:r>
            <a:r>
              <a:rPr lang="en-US" altLang="zh-CN" b="1" dirty="0"/>
              <a:t>1</a:t>
            </a:r>
            <a:r>
              <a:rPr lang="zh-CN" altLang="en-US" b="1" dirty="0"/>
              <a:t>：头脑风暴活动</a:t>
            </a:r>
            <a:endParaRPr lang="en-US" altLang="zh-CN" b="1" dirty="0"/>
          </a:p>
          <a:p>
            <a:r>
              <a:rPr lang="en-US" altLang="zh-CN" dirty="0"/>
              <a:t>1</a:t>
            </a:r>
            <a:r>
              <a:rPr lang="zh-CN" altLang="en-US" dirty="0"/>
              <a:t>、每位同学轮流发言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、尽可能多创意需求</a:t>
            </a:r>
            <a:r>
              <a:rPr lang="en-US" altLang="zh-CN" dirty="0"/>
              <a:t>/</a:t>
            </a:r>
            <a:r>
              <a:rPr lang="zh-CN" altLang="en-US" dirty="0"/>
              <a:t>功能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、不考虑限制因素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、任务单上记录创意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30143" y="205169"/>
            <a:ext cx="3669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第二课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抽象建构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1070" y="2073833"/>
            <a:ext cx="9144000" cy="2387600"/>
          </a:xfrm>
          <a:solidFill>
            <a:srgbClr val="1F4E79">
              <a:alpha val="54902"/>
            </a:srgbClr>
          </a:solidFill>
          <a:ln w="38100">
            <a:solidFill>
              <a:schemeClr val="bg1"/>
            </a:solidFill>
          </a:ln>
        </p:spPr>
        <p:txBody>
          <a:bodyPr/>
          <a:lstStyle/>
          <a:p>
            <a:r>
              <a:rPr lang="zh-CN" altLang="en-US" dirty="0"/>
              <a:t>环节二   需求分级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0143" y="205169"/>
            <a:ext cx="3669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第二课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抽象建构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77563" y="2381679"/>
            <a:ext cx="5834448" cy="1089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、借助</a:t>
            </a:r>
            <a:r>
              <a:rPr lang="en-US" altLang="zh-CN" dirty="0"/>
              <a:t>KANO</a:t>
            </a:r>
            <a:r>
              <a:rPr lang="zh-CN" altLang="en-US" dirty="0"/>
              <a:t>模型，对头脑风暴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中创意的需求</a:t>
            </a:r>
            <a:r>
              <a:rPr lang="en-US" altLang="zh-CN" dirty="0"/>
              <a:t>/</a:t>
            </a:r>
            <a:r>
              <a:rPr lang="zh-CN" altLang="en-US" dirty="0"/>
              <a:t>功能进行分级。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74" y="108933"/>
            <a:ext cx="4546914" cy="647137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7563" y="1415534"/>
            <a:ext cx="2896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任务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：需求分级</a:t>
            </a:r>
            <a:endParaRPr lang="en-US" altLang="zh-CN" sz="2800" b="1" dirty="0"/>
          </a:p>
        </p:txBody>
      </p:sp>
      <p:sp>
        <p:nvSpPr>
          <p:cNvPr id="6" name="矩形 5"/>
          <p:cNvSpPr/>
          <p:nvPr/>
        </p:nvSpPr>
        <p:spPr>
          <a:xfrm>
            <a:off x="330143" y="205169"/>
            <a:ext cx="3669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第二课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抽象建构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7563" y="1415534"/>
            <a:ext cx="2896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任务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：目标分解</a:t>
            </a:r>
            <a:endParaRPr lang="en-US" altLang="zh-CN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77563" y="222534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小组</a:t>
            </a:r>
            <a:r>
              <a:rPr lang="zh-CN" altLang="en-US" sz="2800" dirty="0"/>
              <a:t>决策，确定预期目标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53231" y="2971710"/>
          <a:ext cx="10302419" cy="2301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9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3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3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预期目标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理由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30143" y="205169"/>
            <a:ext cx="3669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第二课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抽象建构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 txBox="1"/>
          <p:nvPr/>
        </p:nvSpPr>
        <p:spPr>
          <a:xfrm>
            <a:off x="933254" y="4325299"/>
            <a:ext cx="10110984" cy="120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15747" r="43934"/>
          <a:stretch>
            <a:fillRect/>
          </a:stretch>
        </p:blipFill>
        <p:spPr>
          <a:xfrm>
            <a:off x="1122305" y="1325563"/>
            <a:ext cx="4989433" cy="46682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96283" y="153987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路线方案设计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任务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数学问题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抽象问题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建立模型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求解模型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产品实现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0788" y="4416502"/>
            <a:ext cx="655548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功能需求及实现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需求抽象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建立模型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现有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条件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—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设计产品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制作产品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425146" y="223447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 smtClean="0"/>
              <a:t>环节三：抽象要素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0143" y="205169"/>
            <a:ext cx="3669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第二课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抽象建构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904281" y="3244334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☒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04" y="2261980"/>
            <a:ext cx="5475830" cy="393703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64119" y="2261980"/>
            <a:ext cx="371045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1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、请各小组</a:t>
            </a:r>
            <a:r>
              <a:rPr lang="zh-CN" altLang="en-US" sz="2000" b="1" dirty="0" smtClean="0">
                <a:solidFill>
                  <a:srgbClr val="121212"/>
                </a:solidFill>
                <a:latin typeface="-apple-system"/>
              </a:rPr>
              <a:t>围坐；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2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、每位</a:t>
            </a:r>
            <a:r>
              <a:rPr lang="zh-CN" altLang="en-US" sz="2000" b="1" dirty="0" smtClean="0">
                <a:solidFill>
                  <a:srgbClr val="121212"/>
                </a:solidFill>
                <a:latin typeface="-apple-system"/>
              </a:rPr>
              <a:t>同学在拼图卡上</a:t>
            </a:r>
            <a:endParaRPr lang="en-US" altLang="zh-CN" sz="2000" b="1" dirty="0" smtClean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121212"/>
                </a:solidFill>
                <a:latin typeface="-apple-system"/>
              </a:rPr>
              <a:t>   用关键字作自我介绍</a:t>
            </a:r>
            <a:endParaRPr lang="en-US" altLang="zh-CN" sz="2000" b="1" dirty="0" smtClean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121212"/>
                </a:solidFill>
                <a:latin typeface="-apple-system"/>
              </a:rPr>
              <a:t>（限时</a:t>
            </a:r>
            <a:r>
              <a:rPr lang="en-US" altLang="zh-CN" sz="2000" b="1" dirty="0" smtClean="0">
                <a:solidFill>
                  <a:srgbClr val="121212"/>
                </a:solidFill>
                <a:latin typeface="-apple-system"/>
              </a:rPr>
              <a:t>2</a:t>
            </a:r>
            <a:r>
              <a:rPr lang="zh-CN" altLang="en-US" sz="2000" b="1" dirty="0" smtClean="0">
                <a:solidFill>
                  <a:srgbClr val="121212"/>
                </a:solidFill>
                <a:latin typeface="-apple-system"/>
              </a:rPr>
              <a:t>分钟）</a:t>
            </a:r>
            <a:endParaRPr lang="en-US" altLang="zh-CN" sz="2000" b="1" dirty="0" smtClean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zh-CN" altLang="en-US" sz="2400" b="1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姓名：</a:t>
            </a:r>
            <a:endParaRPr lang="en-US" altLang="zh-CN" sz="2400" b="1" dirty="0" smtClean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毕业学校：</a:t>
            </a:r>
            <a:endParaRPr lang="en-US" altLang="zh-CN" sz="2400" b="1" dirty="0" smtClean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</a:t>
            </a:r>
            <a:r>
              <a:rPr lang="zh-CN" altLang="en-US" sz="2400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擅长的</a:t>
            </a:r>
            <a:r>
              <a:rPr lang="zh-CN" altLang="en-US" sz="2400" b="1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事</a:t>
            </a:r>
            <a:r>
              <a:rPr lang="zh-CN" altLang="en-US" sz="2400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400" b="1" dirty="0" smtClean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dirty="0" smtClean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为项目能做的事：</a:t>
            </a:r>
            <a:endParaRPr lang="en-US" altLang="zh-CN" sz="2400" b="1" dirty="0" smtClean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b="1" dirty="0" smtClean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dirty="0" smtClean="0">
              <a:solidFill>
                <a:srgbClr val="121212"/>
              </a:solidFill>
              <a:latin typeface="-apple-system"/>
            </a:endParaRPr>
          </a:p>
          <a:p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57953" y="1401273"/>
            <a:ext cx="8292655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负责任的态度：积极参与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zh-CN" altLang="en-US" sz="3200" dirty="0" smtClean="0">
                <a:solidFill>
                  <a:schemeClr val="bg1"/>
                </a:solidFill>
              </a:rPr>
              <a:t>认真倾听</a:t>
            </a:r>
            <a:r>
              <a:rPr lang="en-US" altLang="zh-CN" sz="3200" dirty="0" smtClean="0">
                <a:solidFill>
                  <a:schemeClr val="bg1"/>
                </a:solidFill>
              </a:rPr>
              <a:t>/</a:t>
            </a:r>
            <a:r>
              <a:rPr lang="zh-CN" altLang="en-US" sz="3200" dirty="0" smtClean="0">
                <a:solidFill>
                  <a:schemeClr val="bg1"/>
                </a:solidFill>
              </a:rPr>
              <a:t>合理建议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4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56973" y="1394848"/>
            <a:ext cx="7007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任务</a:t>
            </a:r>
            <a:r>
              <a:rPr lang="en-US" altLang="zh-CN" sz="2800" b="1" dirty="0"/>
              <a:t>4</a:t>
            </a:r>
            <a:r>
              <a:rPr lang="zh-CN" altLang="en-US" sz="2800" b="1" dirty="0" smtClean="0"/>
              <a:t>：抽象表达</a:t>
            </a:r>
            <a:endParaRPr lang="en-US" altLang="zh-CN" sz="2800" b="1" dirty="0" smtClean="0"/>
          </a:p>
          <a:p>
            <a:r>
              <a:rPr lang="zh-CN" altLang="en-US" sz="2800" dirty="0"/>
              <a:t>根据小组预设功能，完成要素的抽象化表达</a:t>
            </a:r>
            <a:endParaRPr lang="en-US" altLang="zh-CN" sz="28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959429" y="2590300"/>
          <a:ext cx="8127999" cy="246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2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18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功能（条件）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抽象化结果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能够检测和显示环境温度与湿度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读取传感器数据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30143" y="205169"/>
            <a:ext cx="3669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第二课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抽象建构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425146" y="223447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 smtClean="0"/>
              <a:t>环节四：</a:t>
            </a:r>
            <a:r>
              <a:rPr lang="zh-CN" altLang="en-US" dirty="0"/>
              <a:t>建立对象关系模型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0143" y="205169"/>
            <a:ext cx="3669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第二课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抽象建构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0143" y="205169"/>
            <a:ext cx="3669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第二课  </a:t>
            </a:r>
            <a:r>
              <a:rPr lang="zh-CN" altLang="en-US" sz="3600" b="1" dirty="0">
                <a:solidFill>
                  <a:schemeClr val="bg1"/>
                </a:solidFill>
              </a:rPr>
              <a:t>抽象建构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0920" y="1319481"/>
            <a:ext cx="7404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任务</a:t>
            </a:r>
            <a:r>
              <a:rPr lang="en-US" altLang="zh-CN" sz="2800" b="1" dirty="0"/>
              <a:t>5</a:t>
            </a:r>
            <a:r>
              <a:rPr lang="zh-CN" altLang="en-US" sz="2800" b="1" dirty="0"/>
              <a:t>：结构化</a:t>
            </a:r>
            <a:r>
              <a:rPr lang="zh-CN" altLang="en-US" sz="2800" b="1" dirty="0" smtClean="0"/>
              <a:t>表达</a:t>
            </a:r>
            <a:r>
              <a:rPr lang="en-US" altLang="zh-CN" sz="2800" b="1" dirty="0" smtClean="0"/>
              <a:t>  </a:t>
            </a:r>
            <a:r>
              <a:rPr lang="zh-CN" altLang="en-US" sz="2800" dirty="0" smtClean="0"/>
              <a:t>用思维</a:t>
            </a:r>
            <a:r>
              <a:rPr lang="zh-CN" altLang="en-US" sz="2800" dirty="0"/>
              <a:t>导图构建要素关系</a:t>
            </a:r>
          </a:p>
        </p:txBody>
      </p:sp>
      <p:pic>
        <p:nvPicPr>
          <p:cNvPr id="2" name="C9F754DE-2CAD-44b6-B708-469DEB6407EB-1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678"/>
            <a:ext cx="12077205" cy="4922322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9342010" y="4819429"/>
            <a:ext cx="359410" cy="2203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56356"/>
            <a:ext cx="5561351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分享评价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3705"/>
            <a:ext cx="3872841" cy="38728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39948" y="1510485"/>
            <a:ext cx="45191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任务</a:t>
            </a:r>
            <a:r>
              <a:rPr lang="en-US" altLang="zh-CN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6  </a:t>
            </a:r>
            <a:r>
              <a:rPr lang="zh-CN" altLang="zh-CN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组</a:t>
            </a:r>
            <a:r>
              <a:rPr lang="zh-CN" altLang="zh-CN" sz="2800" kern="100" dirty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间展示</a:t>
            </a:r>
            <a:r>
              <a:rPr lang="zh-CN" altLang="zh-CN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结构</a:t>
            </a:r>
            <a:r>
              <a:rPr lang="zh-CN" altLang="zh-CN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优化</a:t>
            </a:r>
            <a:endParaRPr lang="zh-CN" altLang="zh-CN" sz="28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279081"/>
              </p:ext>
            </p:extLst>
          </p:nvPr>
        </p:nvGraphicFramePr>
        <p:xfrm>
          <a:off x="3760762" y="2274983"/>
          <a:ext cx="6926164" cy="3953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6260">
                  <a:extLst>
                    <a:ext uri="{9D8B030D-6E8A-4147-A177-3AD203B41FA5}">
                      <a16:colId xmlns:a16="http://schemas.microsoft.com/office/drawing/2014/main" val="3942377449"/>
                    </a:ext>
                  </a:extLst>
                </a:gridCol>
                <a:gridCol w="4579904">
                  <a:extLst>
                    <a:ext uri="{9D8B030D-6E8A-4147-A177-3AD203B41FA5}">
                      <a16:colId xmlns:a16="http://schemas.microsoft.com/office/drawing/2014/main" val="1744552174"/>
                    </a:ext>
                  </a:extLst>
                </a:gridCol>
              </a:tblGrid>
              <a:tr h="484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</a:rPr>
                        <a:t>评价</a:t>
                      </a:r>
                      <a:r>
                        <a:rPr lang="zh-CN" sz="2400" kern="100" dirty="0">
                          <a:effectLst/>
                        </a:rPr>
                        <a:t>对象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9910851"/>
                  </a:ext>
                </a:extLst>
              </a:tr>
              <a:tr h="484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</a:t>
                      </a:r>
                      <a:r>
                        <a:rPr lang="zh-CN" sz="2400" kern="100" dirty="0">
                          <a:effectLst/>
                        </a:rPr>
                        <a:t>优点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8824349"/>
                  </a:ext>
                </a:extLst>
              </a:tr>
              <a:tr h="484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M</a:t>
                      </a:r>
                      <a:r>
                        <a:rPr lang="zh-CN" sz="2400" kern="100" dirty="0">
                          <a:effectLst/>
                        </a:rPr>
                        <a:t>改进点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704834"/>
                  </a:ext>
                </a:extLst>
              </a:tr>
              <a:tr h="484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I </a:t>
                      </a:r>
                      <a:r>
                        <a:rPr lang="zh-CN" sz="2400" kern="100" dirty="0">
                          <a:effectLst/>
                        </a:rPr>
                        <a:t>有趣点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8884246"/>
                  </a:ext>
                </a:extLst>
              </a:tr>
              <a:tr h="484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Q</a:t>
                      </a:r>
                      <a:r>
                        <a:rPr lang="zh-CN" sz="2400" kern="100" dirty="0">
                          <a:effectLst/>
                        </a:rPr>
                        <a:t>疑问点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993550"/>
                  </a:ext>
                </a:extLst>
              </a:tr>
              <a:tr h="1210521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被评价小组反思：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  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06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936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第三课 设计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实现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环节一：设计算法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355162" y="-259492"/>
            <a:ext cx="11859491" cy="1362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第三课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设计实现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0143" y="205169"/>
            <a:ext cx="3669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第三课  设计实现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4645" y="1794493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任务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、构建作品模型</a:t>
            </a:r>
            <a:endParaRPr lang="zh-CN" altLang="en-US" sz="2800" b="1" dirty="0"/>
          </a:p>
        </p:txBody>
      </p:sp>
      <p:pic>
        <p:nvPicPr>
          <p:cNvPr id="2" name="C9F754DE-2CAD-44b6-B708-469DEB6407EB-2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4430"/>
            <a:ext cx="12192000" cy="347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-56356"/>
            <a:ext cx="5561351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分享评价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3705"/>
            <a:ext cx="3872841" cy="38728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39948" y="1510485"/>
            <a:ext cx="4421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任务</a:t>
            </a:r>
            <a:r>
              <a:rPr lang="en-US" altLang="zh-CN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zh-CN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组</a:t>
            </a:r>
            <a:r>
              <a:rPr lang="zh-CN" altLang="en-US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内</a:t>
            </a:r>
            <a:r>
              <a:rPr lang="zh-CN" altLang="en-US" sz="2800" kern="100" dirty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评估</a:t>
            </a:r>
            <a:r>
              <a:rPr lang="zh-CN" altLang="zh-CN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800" kern="100" dirty="0" smtClean="0">
                <a:latin typeface="等线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模型优化</a:t>
            </a:r>
            <a:endParaRPr lang="zh-CN" altLang="zh-CN" sz="28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272" y="1269207"/>
            <a:ext cx="5996066" cy="53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00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6562" y="0"/>
            <a:ext cx="10515600" cy="1325563"/>
          </a:xfr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第三课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设计实现 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1035434" y="1848783"/>
            <a:ext cx="3033156" cy="103124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）算法</a:t>
            </a:r>
            <a:r>
              <a:rPr lang="zh-CN" altLang="en-US" dirty="0"/>
              <a:t>设计</a:t>
            </a:r>
            <a:endParaRPr lang="en-US" altLang="zh-CN" dirty="0"/>
          </a:p>
          <a:p>
            <a:pPr marL="0" indent="0" algn="l"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）绘制</a:t>
            </a:r>
            <a:r>
              <a:rPr lang="zh-CN" altLang="en-US" dirty="0"/>
              <a:t>流程图 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296562" y="2856865"/>
            <a:ext cx="6466840" cy="4001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6947668" y="1325563"/>
            <a:ext cx="4578985" cy="5353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927274" y="1281246"/>
            <a:ext cx="433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任务</a:t>
            </a: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、作品模型算法设计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环节二</a:t>
            </a:r>
            <a:r>
              <a:rPr lang="zh-CN" altLang="en-US" dirty="0" smtClean="0"/>
              <a:t>：作品设计</a:t>
            </a:r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355162" y="-259492"/>
            <a:ext cx="11859491" cy="1362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第三课 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设计实现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754" y="4993986"/>
            <a:ext cx="11859491" cy="136236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第一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课  我们的植物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6562" y="0"/>
            <a:ext cx="4358565" cy="967149"/>
          </a:xfr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第三课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设计实现 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778823" y="1457491"/>
            <a:ext cx="5610102" cy="4351338"/>
          </a:xfrm>
        </p:spPr>
        <p:txBody>
          <a:bodyPr/>
          <a:lstStyle/>
          <a:p>
            <a:r>
              <a:rPr lang="zh-CN" altLang="en-US" b="1" dirty="0"/>
              <a:t>任务</a:t>
            </a:r>
            <a:r>
              <a:rPr lang="en-US" altLang="zh-CN" b="1" dirty="0"/>
              <a:t>3</a:t>
            </a:r>
            <a:r>
              <a:rPr lang="zh-CN" altLang="zh-CN" b="1" dirty="0" smtClean="0"/>
              <a:t>、绘制设计图</a:t>
            </a:r>
            <a:endParaRPr lang="zh-CN" altLang="zh-CN" b="1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r>
              <a:rPr lang="zh-CN" altLang="zh-CN" b="1" dirty="0" smtClean="0"/>
              <a:t>确定</a:t>
            </a:r>
            <a:r>
              <a:rPr lang="zh-CN" altLang="en-US" b="1" dirty="0" smtClean="0"/>
              <a:t>设计终稿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确定草图</a:t>
            </a:r>
            <a:r>
              <a:rPr lang="zh-CN" altLang="zh-CN" b="1" dirty="0" smtClean="0"/>
              <a:t>样稿</a:t>
            </a:r>
            <a:r>
              <a:rPr lang="zh-CN" altLang="en-US" b="1" dirty="0" smtClean="0"/>
              <a:t>后</a:t>
            </a:r>
            <a:r>
              <a:rPr lang="zh-CN" altLang="zh-CN" dirty="0" smtClean="0"/>
              <a:t>，</a:t>
            </a:r>
            <a:r>
              <a:rPr lang="zh-CN" altLang="en-US" dirty="0"/>
              <a:t>参考图例</a:t>
            </a:r>
            <a:r>
              <a:rPr lang="zh-CN" altLang="zh-CN" dirty="0" smtClean="0"/>
              <a:t>在</a:t>
            </a:r>
            <a:r>
              <a:rPr lang="zh-CN" altLang="en-US" dirty="0" smtClean="0"/>
              <a:t>卡纸上</a:t>
            </a:r>
            <a:r>
              <a:rPr lang="zh-CN" altLang="zh-CN" dirty="0" smtClean="0"/>
              <a:t>绘制设计图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（内容可适当增减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925" y="1730623"/>
            <a:ext cx="5672267" cy="445987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75970" y="96714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终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稿布局示意图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6562" y="0"/>
            <a:ext cx="4358565" cy="967149"/>
          </a:xfr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第三课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设计实现 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778823" y="1457491"/>
            <a:ext cx="5610102" cy="4351338"/>
          </a:xfrm>
        </p:spPr>
        <p:txBody>
          <a:bodyPr/>
          <a:lstStyle/>
          <a:p>
            <a:r>
              <a:rPr lang="zh-CN" altLang="en-US" b="1" dirty="0"/>
              <a:t>任务</a:t>
            </a:r>
            <a:r>
              <a:rPr lang="en-US" altLang="zh-CN" b="1" dirty="0"/>
              <a:t>3</a:t>
            </a:r>
            <a:r>
              <a:rPr lang="zh-CN" altLang="zh-CN" b="1" dirty="0" smtClean="0"/>
              <a:t>、绘制</a:t>
            </a:r>
            <a:r>
              <a:rPr lang="zh-CN" altLang="zh-CN" b="1" dirty="0" smtClean="0"/>
              <a:t>设计图</a:t>
            </a:r>
            <a:endParaRPr lang="en-US" altLang="zh-CN" b="1" dirty="0" smtClean="0"/>
          </a:p>
          <a:p>
            <a:endParaRPr lang="zh-CN" altLang="zh-CN" b="1" dirty="0"/>
          </a:p>
          <a:p>
            <a:pPr marL="0" indent="0"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）绘制</a:t>
            </a:r>
            <a:r>
              <a:rPr lang="zh-CN" altLang="zh-CN" b="1" dirty="0" smtClean="0"/>
              <a:t>设计草图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zh-CN" dirty="0" smtClean="0"/>
              <a:t>要求</a:t>
            </a:r>
            <a:r>
              <a:rPr lang="zh-CN" altLang="zh-CN" dirty="0"/>
              <a:t>包含，名称、草图全貌、确定尺寸、制作材料与工具、标注</a:t>
            </a:r>
            <a:r>
              <a:rPr lang="zh-CN" altLang="zh-CN" dirty="0" smtClean="0"/>
              <a:t>细节</a:t>
            </a:r>
            <a:r>
              <a:rPr lang="zh-CN" altLang="en-US" dirty="0" smtClean="0"/>
              <a:t>（</a:t>
            </a:r>
            <a:r>
              <a:rPr lang="zh-CN" altLang="zh-CN" dirty="0" smtClean="0"/>
              <a:t>部件</a:t>
            </a:r>
            <a:r>
              <a:rPr lang="zh-CN" altLang="zh-CN" dirty="0"/>
              <a:t>名称、描述</a:t>
            </a:r>
            <a:r>
              <a:rPr lang="zh-CN" altLang="zh-CN" dirty="0" smtClean="0"/>
              <a:t>功能</a:t>
            </a:r>
            <a:r>
              <a:rPr lang="zh-CN" altLang="en-US" dirty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25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6562" y="0"/>
            <a:ext cx="10515600" cy="1325563"/>
          </a:xfr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第三课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设计实现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4" y="362258"/>
            <a:ext cx="12049496" cy="62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1" y="0"/>
            <a:ext cx="7658100" cy="624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2" y="361950"/>
            <a:ext cx="98774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7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第四课 实践制作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环节</a:t>
            </a:r>
            <a:r>
              <a:rPr lang="zh-CN" altLang="en-US" dirty="0"/>
              <a:t>一</a:t>
            </a:r>
            <a:r>
              <a:rPr lang="zh-CN" altLang="en-US" dirty="0" smtClean="0"/>
              <a:t>：</a:t>
            </a:r>
            <a:r>
              <a:rPr lang="zh-CN" altLang="en-US" dirty="0"/>
              <a:t>设计评价</a:t>
            </a:r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284687" y="320634"/>
            <a:ext cx="4358565" cy="967149"/>
          </a:xfrm>
          <a:prstGeom prst="rect">
            <a:avLst/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/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defRPr>
            </a:lvl1pPr>
          </a:lstStyle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第四课 作品实现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6562" y="0"/>
            <a:ext cx="10515600" cy="1325563"/>
          </a:xfr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第四课 作品实现</a:t>
            </a:r>
            <a:endParaRPr lang="zh-CN" altLang="en-US" dirty="0"/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01306"/>
          </a:xfrm>
        </p:spPr>
        <p:txBody>
          <a:bodyPr/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、雷达图评估方案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 smtClean="0"/>
              <a:t>成本</a:t>
            </a:r>
            <a:r>
              <a:rPr lang="en-US" altLang="zh-CN" dirty="0" smtClean="0"/>
              <a:t>/</a:t>
            </a:r>
            <a:r>
              <a:rPr lang="zh-CN" altLang="en-US" dirty="0" smtClean="0"/>
              <a:t>人文（外观设计）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r>
              <a:rPr lang="zh-CN" altLang="en-US" dirty="0" smtClean="0"/>
              <a:t>绿色能源</a:t>
            </a:r>
            <a:r>
              <a:rPr lang="en-US" altLang="zh-CN" dirty="0" smtClean="0"/>
              <a:t>/</a:t>
            </a:r>
            <a:r>
              <a:rPr lang="zh-CN" altLang="en-US" dirty="0" smtClean="0"/>
              <a:t>物联网控制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PMI</a:t>
            </a:r>
            <a:r>
              <a:rPr lang="zh-CN" altLang="en-US" b="1" dirty="0"/>
              <a:t>评价</a:t>
            </a:r>
            <a:endParaRPr lang="en-US" altLang="zh-CN" b="1" dirty="0"/>
          </a:p>
          <a:p>
            <a:r>
              <a:rPr lang="zh-CN" altLang="en-US" dirty="0"/>
              <a:t>组内</a:t>
            </a:r>
            <a:r>
              <a:rPr lang="en-US" altLang="zh-CN" dirty="0"/>
              <a:t>/</a:t>
            </a:r>
            <a:r>
              <a:rPr lang="zh-CN" altLang="en-US" dirty="0"/>
              <a:t>组间</a:t>
            </a:r>
            <a:r>
              <a:rPr lang="en-US" altLang="zh-CN" dirty="0"/>
              <a:t>PMI</a:t>
            </a:r>
            <a:r>
              <a:rPr lang="zh-CN" altLang="en-US" dirty="0"/>
              <a:t>评价工具实施评价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82" y="1325563"/>
            <a:ext cx="4299159" cy="3846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环节二：</a:t>
            </a:r>
            <a:r>
              <a:rPr lang="zh-CN" altLang="en-US" dirty="0"/>
              <a:t>实践准备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735173" y="239272"/>
            <a:ext cx="11859491" cy="1362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第四课 </a:t>
            </a: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22630" y="2944495"/>
            <a:ext cx="3202940" cy="24472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25830" y="5871210"/>
            <a:ext cx="25050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micro:bit开发板</a:t>
            </a: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4117975" y="2944495"/>
            <a:ext cx="3247390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674870" y="5916930"/>
            <a:ext cx="18415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I/O扩展板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770" y="2944495"/>
            <a:ext cx="3308985" cy="2432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19315" y="5871210"/>
            <a:ext cx="45878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土壤湿度传感器及模拟连接线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8645" y="1922780"/>
            <a:ext cx="28428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/>
              <a:t>硬件清单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382270" y="2159635"/>
            <a:ext cx="3427730" cy="27038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35355" y="5266690"/>
            <a:ext cx="25361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12V电源适配器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51350" y="5266690"/>
            <a:ext cx="24593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简易继电器模块</a:t>
            </a:r>
          </a:p>
        </p:txBody>
      </p:sp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7705725" y="2159635"/>
            <a:ext cx="3262630" cy="2704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3961130" y="2180590"/>
            <a:ext cx="3577590" cy="2684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214360" y="5161280"/>
            <a:ext cx="25057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带水管潜水泵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3" y="1685896"/>
            <a:ext cx="6141309" cy="434775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02362" y="2863550"/>
            <a:ext cx="428835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4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个“一”活动</a:t>
            </a:r>
            <a:r>
              <a:rPr lang="zh-CN" altLang="en-US" sz="4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40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养一盆植物</a:t>
            </a:r>
            <a:endParaRPr lang="en-US" altLang="zh-CN" sz="4000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窗台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植物</a:t>
            </a: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sz="4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美化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环境，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丰富校园生活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143" y="205169"/>
            <a:ext cx="4131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我们的</a:t>
            </a:r>
            <a:r>
              <a:rPr lang="zh-CN" altLang="en-US" sz="3600" b="1" dirty="0">
                <a:solidFill>
                  <a:schemeClr val="bg1"/>
                </a:solidFill>
              </a:rPr>
              <a:t>植物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05" y="2167255"/>
            <a:ext cx="3308350" cy="25234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29410" y="4995545"/>
            <a:ext cx="44659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Type-C&amp;Micro二合一USB线</a:t>
            </a:r>
          </a:p>
        </p:txBody>
      </p:sp>
      <p:pic>
        <p:nvPicPr>
          <p:cNvPr id="106" name="图片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6473825" y="2167255"/>
            <a:ext cx="3698875" cy="252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186805" y="5085715"/>
            <a:ext cx="5085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18B20 防水温度传感器套件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52400" y="960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7715" y="1269365"/>
            <a:ext cx="974788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软件使用：</a:t>
            </a:r>
          </a:p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BXY编程软件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,BXYPythonEditor,简称BXY。输人代码，单击“烧录”按钮，micro:bit 开发板上的LED开始闪烁。等到闪烁停止，表示程序上传成功。</a:t>
            </a:r>
          </a:p>
          <a:p>
            <a:r>
              <a:rPr lang="en-US" altLang="zh-CN"/>
              <a:t>    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" y="2960370"/>
            <a:ext cx="10024745" cy="4759325"/>
          </a:xfrm>
          <a:prstGeom prst="rect">
            <a:avLst/>
          </a:prstGeom>
        </p:spPr>
      </p:pic>
      <p:sp>
        <p:nvSpPr>
          <p:cNvPr id="7" name="标题 1"/>
          <p:cNvSpPr txBox="1">
            <a:spLocks noGrp="1"/>
          </p:cNvSpPr>
          <p:nvPr>
            <p:ph type="title"/>
          </p:nvPr>
        </p:nvSpPr>
        <p:spPr>
          <a:xfrm>
            <a:off x="0" y="-56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0750" y="1804035"/>
            <a:ext cx="22040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其他:</a:t>
            </a:r>
          </a:p>
          <a:p>
            <a:r>
              <a:rPr lang="zh-CN" altLang="en-US" sz="2400"/>
              <a:t>1、一盆植物、</a:t>
            </a:r>
          </a:p>
          <a:p>
            <a:r>
              <a:rPr lang="zh-CN" altLang="en-US" sz="2400"/>
              <a:t>2、一烧杯水</a:t>
            </a:r>
          </a:p>
        </p:txBody>
      </p:sp>
      <p:sp>
        <p:nvSpPr>
          <p:cNvPr id="5" name="标题 1"/>
          <p:cNvSpPr txBox="1">
            <a:spLocks noGrp="1"/>
          </p:cNvSpPr>
          <p:nvPr>
            <p:ph type="title"/>
          </p:nvPr>
        </p:nvSpPr>
        <p:spPr>
          <a:xfrm>
            <a:off x="0" y="-56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环节二：实践过程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355162" y="-259492"/>
            <a:ext cx="11859491" cy="1362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第五课 搭建制作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75790" y="2409190"/>
            <a:ext cx="84404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800"/>
              <a:t>1、实时检测土壤湿度</a:t>
            </a:r>
            <a:r>
              <a:rPr lang="zh-CN" altLang="en-US" sz="4800">
                <a:sym typeface="+mn-ea"/>
              </a:rPr>
              <a:t>（</a:t>
            </a:r>
            <a:r>
              <a:rPr lang="zh-CN" altLang="zh-CN" sz="4800"/>
              <a:t>基础</a:t>
            </a:r>
            <a:r>
              <a:rPr lang="zh-CN" altLang="en-US" sz="4800">
                <a:sym typeface="+mn-ea"/>
              </a:rPr>
              <a:t>）</a:t>
            </a:r>
            <a:endParaRPr lang="zh-CN" altLang="en-US" sz="4800"/>
          </a:p>
          <a:p>
            <a:r>
              <a:rPr lang="zh-CN" altLang="en-US" sz="4800"/>
              <a:t>2、添加自动浇水功能（提高）</a:t>
            </a:r>
          </a:p>
          <a:p>
            <a:r>
              <a:rPr lang="zh-CN" altLang="en-US" sz="4800"/>
              <a:t>3、添加温度警报功能（拓展）</a:t>
            </a:r>
          </a:p>
        </p:txBody>
      </p:sp>
      <p:sp>
        <p:nvSpPr>
          <p:cNvPr id="5" name="标题 1"/>
          <p:cNvSpPr txBox="1">
            <a:spLocks noGrp="1"/>
          </p:cNvSpPr>
          <p:nvPr>
            <p:ph type="title"/>
          </p:nvPr>
        </p:nvSpPr>
        <p:spPr>
          <a:xfrm>
            <a:off x="0" y="-56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9775" y="1562735"/>
            <a:ext cx="918845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任务1：土壤湿度实时检测</a:t>
            </a:r>
          </a:p>
          <a:p>
            <a:r>
              <a:rPr lang="zh-CN" altLang="en-US" sz="2400"/>
              <a:t>1、硬件搭建</a:t>
            </a:r>
          </a:p>
          <a:p>
            <a:r>
              <a:rPr lang="zh-CN" altLang="en-US" sz="2400"/>
              <a:t>STEP1：将micro:bit开发板插入I/O扩展板，注意正反，LED点阵屏朝扩展板的“micro:bit”图标方向</a:t>
            </a:r>
          </a:p>
        </p:txBody>
      </p:sp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2136140" y="3221355"/>
            <a:ext cx="6396355" cy="344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>
            <a:spLocks noGrp="1"/>
          </p:cNvSpPr>
          <p:nvPr>
            <p:ph type="title"/>
          </p:nvPr>
        </p:nvSpPr>
        <p:spPr>
          <a:xfrm>
            <a:off x="0" y="-56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3110" y="1444625"/>
            <a:ext cx="106229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STEP2：通过传感器连接线将土壤湿度传感器连在扩展板的P1端口。其中，红线和黑线分别对应电源正极和负极，蓝线对应信号线，用来传输信号。</a:t>
            </a: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1957070" y="2274570"/>
            <a:ext cx="7491730" cy="4434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52400" y="960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055" y="1555115"/>
            <a:ext cx="8797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STEP3：通过USB连接线将micro:bit接到计算机。</a:t>
            </a:r>
          </a:p>
        </p:txBody>
      </p:sp>
      <p:pic>
        <p:nvPicPr>
          <p:cNvPr id="109" name="图片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335280" y="2471420"/>
            <a:ext cx="4217035" cy="3615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3"/>
          <a:stretch>
            <a:fillRect/>
          </a:stretch>
        </p:blipFill>
        <p:spPr>
          <a:xfrm>
            <a:off x="4761865" y="2355850"/>
            <a:ext cx="6483350" cy="3710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1"/>
          <p:cNvSpPr txBox="1">
            <a:spLocks noGrp="1"/>
          </p:cNvSpPr>
          <p:nvPr>
            <p:ph type="title"/>
          </p:nvPr>
        </p:nvSpPr>
        <p:spPr>
          <a:xfrm>
            <a:off x="0" y="-56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8284" y="1453436"/>
            <a:ext cx="870585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 dirty="0"/>
              <a:t>2、软件编写</a:t>
            </a:r>
          </a:p>
          <a:p>
            <a:r>
              <a:rPr sz="2400" dirty="0"/>
              <a:t>STEP1</a:t>
            </a:r>
            <a:r>
              <a:rPr lang="zh-CN" altLang="en-US" sz="2400" dirty="0"/>
              <a:t>：软件设置</a:t>
            </a:r>
          </a:p>
          <a:p>
            <a:r>
              <a:rPr lang="zh-CN" altLang="en-US" sz="2400" dirty="0"/>
              <a:t>1、创建与保存项目文件</a:t>
            </a:r>
          </a:p>
          <a:p>
            <a:r>
              <a:rPr lang="zh-CN" altLang="en-US" sz="2400" dirty="0"/>
              <a:t>（1）启动BXY编程软件，选择主控类型“micro:bit”。</a:t>
            </a:r>
          </a:p>
          <a:p>
            <a:r>
              <a:rPr lang="zh-CN" altLang="en-US" sz="2400" dirty="0"/>
              <a:t>（2）新建项目，保存并命名为“m2.1”。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86" y="3391456"/>
            <a:ext cx="8254245" cy="3539938"/>
          </a:xfrm>
          <a:prstGeom prst="rect">
            <a:avLst/>
          </a:prstGeom>
        </p:spPr>
      </p:pic>
      <p:sp>
        <p:nvSpPr>
          <p:cNvPr id="6" name="标题 1"/>
          <p:cNvSpPr txBox="1">
            <a:spLocks noGrp="1"/>
          </p:cNvSpPr>
          <p:nvPr>
            <p:ph type="title"/>
          </p:nvPr>
        </p:nvSpPr>
        <p:spPr>
          <a:xfrm>
            <a:off x="0" y="-56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94155" y="1974215"/>
            <a:ext cx="867537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STEP2：程序编写</a:t>
            </a:r>
          </a:p>
          <a:p>
            <a:endParaRPr lang="zh-CN" altLang="en-US" dirty="0"/>
          </a:p>
          <a:p>
            <a:r>
              <a:rPr lang="zh-CN" altLang="en-US" dirty="0"/>
              <a:t>from microbit import *</a:t>
            </a:r>
          </a:p>
          <a:p>
            <a:r>
              <a:rPr lang="zh-CN" altLang="en-US" dirty="0"/>
              <a:t>while True:</a:t>
            </a:r>
          </a:p>
          <a:p>
            <a:r>
              <a:rPr lang="zh-CN" altLang="en-US" dirty="0"/>
              <a:t>    #土壤湿度   </a:t>
            </a:r>
          </a:p>
          <a:p>
            <a:r>
              <a:rPr lang="zh-CN" altLang="en-US" dirty="0"/>
              <a:t>    value1 = pin1.read_analog() </a:t>
            </a:r>
            <a:r>
              <a:rPr lang="en-US" altLang="zh-CN" dirty="0"/>
              <a:t>     </a:t>
            </a:r>
            <a:r>
              <a:rPr lang="zh-CN" altLang="en-US" dirty="0"/>
              <a:t>#读取数值并记录在变量value1中</a:t>
            </a:r>
          </a:p>
          <a:p>
            <a:r>
              <a:rPr lang="zh-CN" altLang="en-US" dirty="0"/>
              <a:t>    display.scroll(str(value1), wait=True, loop=False)</a:t>
            </a:r>
            <a:r>
              <a:rPr lang="en-US" altLang="zh-CN" dirty="0"/>
              <a:t>   </a:t>
            </a:r>
            <a:r>
              <a:rPr lang="zh-CN" altLang="en-US" dirty="0"/>
              <a:t>#点阵屏显示数值</a:t>
            </a:r>
          </a:p>
          <a:p>
            <a:r>
              <a:rPr lang="zh-CN" altLang="en-US" dirty="0"/>
              <a:t>    print(value1)#串口打印</a:t>
            </a:r>
          </a:p>
          <a:p>
            <a:r>
              <a:rPr lang="zh-CN" altLang="en-US" dirty="0"/>
              <a:t>    print("------------------")</a:t>
            </a:r>
          </a:p>
          <a:p>
            <a:r>
              <a:rPr lang="zh-CN" altLang="en-US" dirty="0"/>
              <a:t>    sleep(300)</a:t>
            </a:r>
            <a:r>
              <a:rPr lang="en-US" altLang="zh-CN" dirty="0"/>
              <a:t>                   </a:t>
            </a:r>
            <a:r>
              <a:rPr lang="zh-CN" altLang="en-US" dirty="0"/>
              <a:t>#延时300毫秒</a:t>
            </a:r>
          </a:p>
        </p:txBody>
      </p:sp>
      <p:sp>
        <p:nvSpPr>
          <p:cNvPr id="5" name="标题 1"/>
          <p:cNvSpPr txBox="1">
            <a:spLocks noGrp="1"/>
          </p:cNvSpPr>
          <p:nvPr>
            <p:ph type="title"/>
          </p:nvPr>
        </p:nvSpPr>
        <p:spPr>
          <a:xfrm>
            <a:off x="0" y="-56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6290" y="1301115"/>
            <a:ext cx="6310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破冰任务：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暑假过后，我们的植物还好吗？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9656" y="2614969"/>
            <a:ext cx="5357633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、我们需要统计当前植物生存的状况，植物较为集中摆放的点，标示在下发的校园平面图上。</a:t>
            </a:r>
            <a:endParaRPr lang="en-US" altLang="zh-CN" sz="2800" dirty="0" smtClean="0"/>
          </a:p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、由于时间</a:t>
            </a:r>
            <a:r>
              <a:rPr lang="zh-CN" altLang="en-US" sz="2800" dirty="0"/>
              <a:t>紧</a:t>
            </a:r>
            <a:r>
              <a:rPr lang="zh-CN" altLang="en-US" sz="2800" dirty="0" smtClean="0"/>
              <a:t>，从我们的教室出发</a:t>
            </a:r>
            <a:r>
              <a:rPr lang="zh-CN" altLang="en-US" sz="2800" dirty="0"/>
              <a:t>至</a:t>
            </a:r>
            <a:r>
              <a:rPr lang="zh-CN" altLang="en-US" sz="2800" dirty="0" smtClean="0"/>
              <a:t>返回，只有</a:t>
            </a:r>
            <a:r>
              <a:rPr lang="en-US" altLang="zh-CN" sz="2800" dirty="0" smtClean="0"/>
              <a:t>30</a:t>
            </a:r>
            <a:r>
              <a:rPr lang="zh-CN" altLang="en-US" sz="2800" dirty="0" smtClean="0"/>
              <a:t>分钟。</a:t>
            </a:r>
            <a:endParaRPr lang="en-US" altLang="zh-CN" sz="2800" dirty="0" smtClean="0"/>
          </a:p>
          <a:p>
            <a:r>
              <a:rPr lang="zh-CN" altLang="en-US" sz="2800" dirty="0" smtClean="0"/>
              <a:t>请各小组设计</a:t>
            </a:r>
            <a:r>
              <a:rPr lang="zh-CN" altLang="en-US" sz="2800" b="1" dirty="0">
                <a:solidFill>
                  <a:srgbClr val="C00000"/>
                </a:solidFill>
              </a:rPr>
              <a:t>一条</a:t>
            </a:r>
            <a:r>
              <a:rPr lang="zh-CN" altLang="en-US" sz="2800" dirty="0"/>
              <a:t>合适的</a:t>
            </a:r>
            <a:r>
              <a:rPr lang="zh-CN" altLang="en-US" sz="2800" dirty="0" smtClean="0"/>
              <a:t>路线，能在有限时间内统计更多的植物状况，以确保数据准确性。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527" y="-69574"/>
            <a:ext cx="5073081" cy="69275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68035" y="464587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73174" y="3999539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48731" y="3535713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55762" y="2889382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21698" y="2024078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61102" y="2501444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447581" y="2060617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28504" y="3141689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377915" y="478833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377915" y="5111495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32964" y="159746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39891" y="6375951"/>
            <a:ext cx="875271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说明：</a:t>
            </a:r>
            <a:r>
              <a:rPr lang="en-US" altLang="zh-CN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幢教学楼分别有</a:t>
            </a:r>
            <a:r>
              <a:rPr lang="en-US" altLang="zh-CN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层，每层都有植物养护点，其余楼均只有</a:t>
            </a:r>
            <a:r>
              <a:rPr lang="en-US" altLang="zh-CN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层有分布</a:t>
            </a:r>
            <a:endParaRPr lang="en-US" altLang="zh-CN" sz="20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0143" y="205169"/>
            <a:ext cx="4131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我们的</a:t>
            </a:r>
            <a:r>
              <a:rPr lang="zh-CN" altLang="en-US" sz="3600" b="1" dirty="0">
                <a:solidFill>
                  <a:schemeClr val="bg1"/>
                </a:solidFill>
              </a:rPr>
              <a:t>植物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5510" y="1426210"/>
            <a:ext cx="92036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3、运行调试</a:t>
            </a:r>
          </a:p>
          <a:p>
            <a:r>
              <a:rPr lang="zh-CN" altLang="en-US" sz="2400"/>
              <a:t>STEP1：将土壤湿度传感器镀金部分插入花盆土壤中约2厘米</a:t>
            </a:r>
          </a:p>
          <a:p>
            <a:r>
              <a:rPr lang="zh-CN" altLang="en-US" sz="2400"/>
              <a:t>注：未镀金部分不可触水。</a:t>
            </a:r>
          </a:p>
        </p:txBody>
      </p:sp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2157730" y="3011170"/>
            <a:ext cx="6925310" cy="3623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-92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490" y="1609725"/>
            <a:ext cx="88576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STEP2：点击“烧录”上传程序并观察点阵屏</a:t>
            </a:r>
          </a:p>
          <a:p>
            <a:r>
              <a:rPr lang="zh-CN" altLang="en-US" sz="2400"/>
              <a:t>观察micro:bit，我们可以发现测得的土壤湿度对应的模拟值在点阵屏上滚动显示</a:t>
            </a:r>
          </a:p>
        </p:txBody>
      </p:sp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2982595" y="2808605"/>
            <a:ext cx="5650865" cy="3660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-92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1975" y="1431925"/>
            <a:ext cx="9535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观察软件终端界面，我们同样可以看到测得的土壤湿度对应的模拟值。</a:t>
            </a:r>
          </a:p>
        </p:txBody>
      </p:sp>
      <p:pic>
        <p:nvPicPr>
          <p:cNvPr id="113" name="图片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2123440" y="2055018"/>
            <a:ext cx="7251065" cy="4363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3"/>
          <a:stretch>
            <a:fillRect/>
          </a:stretch>
        </p:blipFill>
        <p:spPr>
          <a:xfrm>
            <a:off x="2123440" y="2487175"/>
            <a:ext cx="4114800" cy="74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0" y="-92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02715" y="2091055"/>
            <a:ext cx="796607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任务2：自动浇水</a:t>
            </a:r>
          </a:p>
          <a:p>
            <a:r>
              <a:rPr lang="zh-CN" altLang="en-US" sz="2400"/>
              <a:t>在上个任务中，我们已经完成了对于土壤湿度的实时检测，接下来，我们将在此基础上，添加自动浇水功能。当检测到的土壤湿度的模拟值低于临界值时，打开继电器开关，利用水泵进行浇水。</a:t>
            </a:r>
          </a:p>
          <a:p>
            <a:endParaRPr lang="zh-CN" altLang="en-US" sz="2400"/>
          </a:p>
          <a:p>
            <a:endParaRPr lang="zh-CN" altLang="en-US" sz="240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0" y="-92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5" y="137414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1、硬件搭建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50695" y="1939290"/>
            <a:ext cx="77857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STEP1：利用螺丝刀将水泵正负线与转接头连接起来，步骤与成型图如下</a:t>
            </a:r>
            <a:r>
              <a:rPr lang="en-US" altLang="zh-CN" sz="2400"/>
              <a:t>:</a:t>
            </a:r>
            <a:endParaRPr lang="zh-CN" altLang="en-US" sz="2400"/>
          </a:p>
          <a:p>
            <a:r>
              <a:rPr lang="zh-CN" altLang="en-US" sz="2400"/>
              <a:t>（1）松掉转接头螺丝</a:t>
            </a:r>
          </a:p>
          <a:p>
            <a:r>
              <a:rPr lang="zh-CN" altLang="en-US" sz="2400"/>
              <a:t>（2）将线插入，注意正负（棕/红—正；蓝/黑—负）</a:t>
            </a:r>
          </a:p>
          <a:p>
            <a:r>
              <a:rPr lang="zh-CN" altLang="en-US" sz="2400"/>
              <a:t>（3）拧紧螺丝</a:t>
            </a:r>
          </a:p>
        </p:txBody>
      </p:sp>
      <p:pic>
        <p:nvPicPr>
          <p:cNvPr id="115" name="图片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3330575" y="3982085"/>
            <a:ext cx="4385310" cy="2559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0" y="-92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第四课 作品实现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6160" y="1642745"/>
            <a:ext cx="89166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STEP2：利用继电器将12V电源开关与水泵的转接头连接起来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45" y="2369820"/>
            <a:ext cx="8731250" cy="404876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第五课 搭建制作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5045" y="1434465"/>
            <a:ext cx="85248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STEP3：通过连接线将继电器连在扩展板的P2端口</a:t>
            </a:r>
          </a:p>
        </p:txBody>
      </p:sp>
      <p:pic>
        <p:nvPicPr>
          <p:cNvPr id="116" name="图片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1863090" y="2059940"/>
            <a:ext cx="7829550" cy="44970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7135" y="1524635"/>
            <a:ext cx="37566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连接完成后如下图</a:t>
            </a:r>
            <a:r>
              <a:rPr lang="en-US" altLang="zh-CN" sz="2400"/>
              <a:t>:</a:t>
            </a:r>
          </a:p>
        </p:txBody>
      </p:sp>
      <p:pic>
        <p:nvPicPr>
          <p:cNvPr id="117" name="图片 116"/>
          <p:cNvPicPr/>
          <p:nvPr/>
        </p:nvPicPr>
        <p:blipFill>
          <a:blip r:embed="rId2"/>
          <a:stretch>
            <a:fillRect/>
          </a:stretch>
        </p:blipFill>
        <p:spPr>
          <a:xfrm>
            <a:off x="1871345" y="1985010"/>
            <a:ext cx="7724775" cy="43376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3730" y="1539240"/>
            <a:ext cx="4421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STEP4：将继电器开关拨至NO端</a:t>
            </a:r>
          </a:p>
        </p:txBody>
      </p:sp>
      <p:pic>
        <p:nvPicPr>
          <p:cNvPr id="118" name="图片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815975" y="2552065"/>
            <a:ext cx="5760720" cy="3662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454265" y="2703830"/>
            <a:ext cx="383286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注：继电器上有一个开关，NO 为断开，表示默认继电器状态为断开，需要程序写入一个高电平，控制其闭合；NC 为闭合，表示默认继电器状态为闭合，需要程序写入一个高电平，控制其断开。这里，我们设定默认状态为断开。</a:t>
            </a:r>
          </a:p>
          <a:p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31035" y="2275205"/>
            <a:ext cx="6096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2、软件编写</a:t>
            </a:r>
          </a:p>
          <a:p>
            <a:r>
              <a:rPr lang="zh-CN" altLang="en-US" sz="2400"/>
              <a:t>STEP1：软件设置</a:t>
            </a:r>
          </a:p>
          <a:p>
            <a:r>
              <a:rPr lang="zh-CN" altLang="en-US" sz="2400"/>
              <a:t>1、创建与保存项目文件</a:t>
            </a:r>
          </a:p>
          <a:p>
            <a:r>
              <a:rPr lang="zh-CN" altLang="en-US" sz="2400"/>
              <a:t>（1）启动BXY编程软件，选择主控类型“micro:bit”。</a:t>
            </a:r>
          </a:p>
          <a:p>
            <a:r>
              <a:rPr lang="zh-CN" altLang="en-US" sz="2400"/>
              <a:t>（2）新建项目，保存并命名为“m2.2”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5895" y="3134177"/>
            <a:ext cx="60579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en-US" altLang="zh-CN" sz="3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3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分钟内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、取样数量足够（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3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点位）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、少走重复</a:t>
            </a:r>
            <a:r>
              <a:rPr lang="zh-CN" altLang="en-US" sz="3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路（高效）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…………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516" y="1531080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一、分析问题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设计路线，需要考虑的因素？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4174"/>
          <a:stretch/>
        </p:blipFill>
        <p:spPr>
          <a:xfrm>
            <a:off x="6750649" y="2395513"/>
            <a:ext cx="5000626" cy="365175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0143" y="205169"/>
            <a:ext cx="4131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我们的</a:t>
            </a:r>
            <a:r>
              <a:rPr lang="zh-CN" altLang="en-US" sz="3600" b="1" dirty="0">
                <a:solidFill>
                  <a:schemeClr val="bg1"/>
                </a:solidFill>
              </a:rPr>
              <a:t>植物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27523" y="1374533"/>
            <a:ext cx="2646878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组讨论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825" y="1697990"/>
            <a:ext cx="1148207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STEP2：程序编写</a:t>
            </a:r>
          </a:p>
          <a:p>
            <a:endParaRPr lang="zh-CN" altLang="en-US" sz="2400"/>
          </a:p>
          <a:p>
            <a:r>
              <a:rPr lang="zh-CN" altLang="en-US" sz="2400"/>
              <a:t>from microbit import *</a:t>
            </a:r>
          </a:p>
          <a:p>
            <a:r>
              <a:rPr lang="zh-CN" altLang="en-US" sz="2400"/>
              <a:t>while True:</a:t>
            </a:r>
          </a:p>
          <a:p>
            <a:r>
              <a:rPr lang="zh-CN" altLang="en-US" sz="2400"/>
              <a:t>    #土壤湿度</a:t>
            </a:r>
          </a:p>
          <a:p>
            <a:r>
              <a:rPr lang="zh-CN" altLang="en-US" sz="2400"/>
              <a:t>    value1 = pin1.read_analog()</a:t>
            </a:r>
            <a:r>
              <a:rPr lang="en-US" altLang="zh-CN" sz="2400"/>
              <a:t>        </a:t>
            </a:r>
            <a:r>
              <a:rPr lang="zh-CN" altLang="en-US" sz="2400"/>
              <a:t>#读取数值并记录在变量value1中</a:t>
            </a:r>
          </a:p>
          <a:p>
            <a:r>
              <a:rPr lang="zh-CN" altLang="en-US" sz="2400"/>
              <a:t>    display.scroll(str(value1), wait=True, loop=False) </a:t>
            </a:r>
            <a:r>
              <a:rPr lang="en-US" altLang="zh-CN" sz="2400"/>
              <a:t>   </a:t>
            </a:r>
            <a:r>
              <a:rPr lang="zh-CN" altLang="en-US" sz="2400"/>
              <a:t>#点阵屏显示数值</a:t>
            </a:r>
          </a:p>
          <a:p>
            <a:r>
              <a:rPr lang="zh-CN" altLang="en-US" sz="2400"/>
              <a:t>    if (value1 &lt;= 210):</a:t>
            </a:r>
          </a:p>
          <a:p>
            <a:r>
              <a:rPr lang="zh-CN" altLang="en-US" sz="2400"/>
              <a:t>        pin2.write_digital(1) #开继电器</a:t>
            </a:r>
          </a:p>
          <a:p>
            <a:r>
              <a:rPr lang="zh-CN" altLang="en-US" sz="2400"/>
              <a:t>    else:</a:t>
            </a:r>
          </a:p>
          <a:p>
            <a:r>
              <a:rPr lang="zh-CN" altLang="en-US" sz="2400"/>
              <a:t>        pin2.write_digital(0) #关继电器</a:t>
            </a:r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490" y="1269365"/>
            <a:ext cx="102755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3、运行调试</a:t>
            </a:r>
          </a:p>
          <a:p>
            <a:r>
              <a:rPr lang="zh-CN" altLang="en-US" sz="2400"/>
              <a:t>STEP1：将水泵浸没于水桶之中</a:t>
            </a:r>
          </a:p>
          <a:p>
            <a:r>
              <a:rPr lang="zh-CN" altLang="en-US" sz="2400"/>
              <a:t>注：水泵不能空转，必须将黑色水泵头沉入水中，否则可能会烧毁硬件。</a:t>
            </a:r>
          </a:p>
          <a:p>
            <a:r>
              <a:rPr lang="zh-CN" altLang="en-US" sz="2400"/>
              <a:t>STEP2：将水管插入花盆的土壤中</a:t>
            </a:r>
          </a:p>
        </p:txBody>
      </p:sp>
      <p:pic>
        <p:nvPicPr>
          <p:cNvPr id="119" name="图片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1543685" y="2837815"/>
            <a:ext cx="7073265" cy="3711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0440" y="2413635"/>
            <a:ext cx="953452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STEP3：将12V电源开关插上220V电源插座</a:t>
            </a:r>
          </a:p>
          <a:p>
            <a:r>
              <a:rPr lang="zh-CN" altLang="en-US" sz="2400"/>
              <a:t>STEP4：点击“烧录”上传程序，并观察效果</a:t>
            </a:r>
          </a:p>
          <a:p>
            <a:r>
              <a:rPr lang="zh-CN" altLang="en-US" sz="2400"/>
              <a:t>观察花盆，由于目前花盆中土壤的湿度低于我们设定的临界值，因此，继电器导通，烧杯中的水随管子注入花盆之中。</a:t>
            </a:r>
          </a:p>
          <a:p>
            <a:r>
              <a:rPr lang="zh-CN" altLang="en-US" sz="2400"/>
              <a:t>注：程序中的“210”是我们依据实验情况设定的缺水时的临界值，不同的植物对水的需求量不同。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53845" y="1852930"/>
            <a:ext cx="866013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任务3：温度警报</a:t>
            </a:r>
          </a:p>
          <a:p>
            <a:r>
              <a:rPr lang="zh-CN" altLang="en-US" sz="2400"/>
              <a:t>在上个任务中，我们已经完成了植物在缺水时的自动浇水功能，而由于温度对于植物的生长同样重要，过高或过低的温度皆会对植物生长产生影响。因此接下来，我们将在上述实验基础上，添加温度警报功能。当检测到的温度超出生长范围时，使我们的装置发出警报声。</a:t>
            </a: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0890" y="1337945"/>
            <a:ext cx="1039495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1、硬件搭建</a:t>
            </a:r>
          </a:p>
          <a:p>
            <a:r>
              <a:rPr lang="zh-CN" altLang="en-US" sz="2400"/>
              <a:t>STEP1：将18B20 数字温度防水传感器与可插拔传感器转接器连接起来，步骤与成型图如下</a:t>
            </a:r>
            <a:r>
              <a:rPr lang="en-US" altLang="zh-CN" sz="2400"/>
              <a:t>:</a:t>
            </a:r>
            <a:endParaRPr lang="zh-CN" altLang="en-US" sz="2400"/>
          </a:p>
          <a:p>
            <a:r>
              <a:rPr lang="zh-CN" altLang="en-US" sz="2400"/>
              <a:t>（1）向下按压住转接器上方的三个塑料按键</a:t>
            </a:r>
          </a:p>
          <a:p>
            <a:r>
              <a:rPr lang="zh-CN" altLang="en-US" sz="2400"/>
              <a:t>（2）将线插入，注意对应接口（红线（VCC）接C，黑线（GND）接B，黄线（DATA）或绿线（DATA)接A）</a:t>
            </a:r>
          </a:p>
          <a:p>
            <a:r>
              <a:rPr lang="zh-CN" altLang="en-US" sz="2400"/>
              <a:t>（3）松掉对塑料按键的按压，使线固定住</a:t>
            </a:r>
          </a:p>
        </p:txBody>
      </p:sp>
      <p:pic>
        <p:nvPicPr>
          <p:cNvPr id="120" name="图片 119"/>
          <p:cNvPicPr/>
          <p:nvPr/>
        </p:nvPicPr>
        <p:blipFill>
          <a:blip r:embed="rId2"/>
          <a:srcRect l="23259" t="20801" r="31500" b="29875"/>
          <a:stretch>
            <a:fillRect/>
          </a:stretch>
        </p:blipFill>
        <p:spPr>
          <a:xfrm>
            <a:off x="3213735" y="4083050"/>
            <a:ext cx="4269740" cy="27743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1430" y="2974340"/>
            <a:ext cx="795274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STEP2：通过数字传感器连接线将防水温度传感器连在扩展板的P13端口。其中，红线和黑线分别对应电源正极和负极，绿线对应信号线，用来传输信号。</a:t>
            </a:r>
          </a:p>
          <a:p>
            <a:endParaRPr lang="zh-CN" altLang="en-US" sz="2400"/>
          </a:p>
          <a:p>
            <a:r>
              <a:rPr lang="zh-CN" altLang="en-US" sz="2400"/>
              <a:t>连接完成后如下图</a:t>
            </a:r>
            <a:r>
              <a:rPr lang="en-US" altLang="zh-CN" sz="2400"/>
              <a:t>: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第六课 展示分享 </a:t>
            </a:r>
          </a:p>
        </p:txBody>
      </p:sp>
      <p:pic>
        <p:nvPicPr>
          <p:cNvPr id="121" name="图片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30680" y="2690495"/>
            <a:ext cx="75133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/>
              <a:t>2</a:t>
            </a:r>
            <a:r>
              <a:rPr lang="zh-CN" altLang="en-US" sz="2400"/>
              <a:t>、软件编写</a:t>
            </a:r>
          </a:p>
          <a:p>
            <a:r>
              <a:rPr lang="zh-CN" altLang="en-US" sz="2400"/>
              <a:t>STEP1：软件设置</a:t>
            </a:r>
          </a:p>
          <a:p>
            <a:r>
              <a:rPr lang="zh-CN" altLang="en-US" sz="2400"/>
              <a:t>1、创建与保存项目文件</a:t>
            </a:r>
          </a:p>
          <a:p>
            <a:r>
              <a:rPr lang="zh-CN" altLang="en-US" sz="2400"/>
              <a:t>（1）启动BXY编程软件，选择主控类型“micro:bit”。</a:t>
            </a:r>
          </a:p>
          <a:p>
            <a:r>
              <a:rPr lang="zh-CN" altLang="en-US" sz="2400"/>
              <a:t>（2）新建项目，保存并命名为“m2.3”。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79303" y="1269207"/>
            <a:ext cx="9593498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STEP2：程序编写</a:t>
            </a:r>
          </a:p>
          <a:p>
            <a:r>
              <a:rPr lang="zh-CN" altLang="en-US" dirty="0"/>
              <a:t>from microbit import *</a:t>
            </a:r>
          </a:p>
          <a:p>
            <a:r>
              <a:rPr lang="zh-CN" altLang="en-US" dirty="0"/>
              <a:t>import ds18b20</a:t>
            </a:r>
          </a:p>
          <a:p>
            <a:r>
              <a:rPr lang="zh-CN" altLang="en-US" dirty="0"/>
              <a:t>import music</a:t>
            </a:r>
          </a:p>
          <a:p>
            <a:r>
              <a:rPr lang="zh-CN" altLang="en-US" dirty="0"/>
              <a:t>ds18b20.init(pin13)</a:t>
            </a:r>
          </a:p>
          <a:p>
            <a:r>
              <a:rPr lang="zh-CN" altLang="en-US" dirty="0"/>
              <a:t>while True:</a:t>
            </a:r>
          </a:p>
          <a:p>
            <a:r>
              <a:rPr lang="zh-CN" altLang="en-US" dirty="0"/>
              <a:t>    value1 = pin1.read_analog()</a:t>
            </a:r>
            <a:r>
              <a:rPr lang="en-US" altLang="zh-CN" dirty="0"/>
              <a:t>   </a:t>
            </a:r>
            <a:r>
              <a:rPr lang="zh-CN" altLang="en-US" dirty="0"/>
              <a:t>#读取数值并记录在变量value1中</a:t>
            </a:r>
          </a:p>
          <a:p>
            <a:r>
              <a:rPr lang="zh-CN" altLang="en-US" dirty="0"/>
              <a:t>    display.scroll(str(value1), wait=True, loop=False)</a:t>
            </a:r>
            <a:r>
              <a:rPr lang="en-US" altLang="zh-CN" dirty="0"/>
              <a:t>       </a:t>
            </a:r>
            <a:r>
              <a:rPr lang="zh-CN" altLang="en-US" dirty="0"/>
              <a:t>#点阵屏显示数值</a:t>
            </a:r>
          </a:p>
          <a:p>
            <a:r>
              <a:rPr lang="zh-CN" altLang="en-US" dirty="0"/>
              <a:t>    if (value1 &lt;= 210):</a:t>
            </a:r>
          </a:p>
          <a:p>
            <a:r>
              <a:rPr lang="zh-CN" altLang="en-US" dirty="0"/>
              <a:t>        pin2.write_digital(1)</a:t>
            </a:r>
            <a:r>
              <a:rPr lang="en-US" altLang="zh-CN" dirty="0"/>
              <a:t>   </a:t>
            </a:r>
            <a:r>
              <a:rPr lang="zh-CN" altLang="en-US" dirty="0"/>
              <a:t>#开继电器</a:t>
            </a:r>
          </a:p>
          <a:p>
            <a:r>
              <a:rPr lang="zh-CN" altLang="en-US" dirty="0"/>
              <a:t>    else:</a:t>
            </a:r>
          </a:p>
          <a:p>
            <a:r>
              <a:rPr lang="zh-CN" altLang="en-US" dirty="0"/>
              <a:t>        pin2.write_digital(0)</a:t>
            </a:r>
            <a:r>
              <a:rPr lang="en-US" altLang="zh-CN" dirty="0"/>
              <a:t>   </a:t>
            </a:r>
            <a:r>
              <a:rPr lang="zh-CN" altLang="en-US" dirty="0"/>
              <a:t>#关继电器</a:t>
            </a:r>
          </a:p>
          <a:p>
            <a:r>
              <a:rPr lang="zh-CN" altLang="en-US" dirty="0"/>
              <a:t>    value2 = ds18b20.read()</a:t>
            </a:r>
            <a:r>
              <a:rPr lang="en-US" altLang="zh-CN" dirty="0"/>
              <a:t>     </a:t>
            </a:r>
            <a:r>
              <a:rPr lang="zh-CN" altLang="en-US" dirty="0"/>
              <a:t>#读取温度数值并记录在变量value2中</a:t>
            </a:r>
          </a:p>
          <a:p>
            <a:r>
              <a:rPr lang="zh-CN" altLang="en-US" dirty="0"/>
              <a:t>    print(value2)</a:t>
            </a:r>
          </a:p>
          <a:p>
            <a:r>
              <a:rPr lang="zh-CN" altLang="en-US" dirty="0"/>
              <a:t>    print("------------------")</a:t>
            </a:r>
          </a:p>
          <a:p>
            <a:r>
              <a:rPr lang="zh-CN" altLang="en-US" dirty="0"/>
              <a:t>    sleep(300)</a:t>
            </a:r>
          </a:p>
          <a:p>
            <a:r>
              <a:rPr lang="zh-CN" altLang="en-US" dirty="0"/>
              <a:t>    if (value2 &gt;= 31):</a:t>
            </a:r>
          </a:p>
          <a:p>
            <a:r>
              <a:rPr lang="zh-CN" altLang="en-US" dirty="0"/>
              <a:t>        music.play(music.DADADADUM, pin=pin0, wait=True)</a:t>
            </a:r>
            <a:r>
              <a:rPr lang="en-US" altLang="zh-CN" dirty="0"/>
              <a:t>   </a:t>
            </a:r>
            <a:r>
              <a:rPr lang="zh-CN" altLang="en-US" dirty="0"/>
              <a:t>#警报发声</a:t>
            </a:r>
          </a:p>
          <a:p>
            <a:r>
              <a:rPr lang="zh-CN" altLang="en-US" dirty="0"/>
              <a:t>    if (value2 &lt;= -3):</a:t>
            </a:r>
          </a:p>
          <a:p>
            <a:r>
              <a:rPr lang="zh-CN" altLang="en-US" dirty="0"/>
              <a:t>        music.play(music.DADADADUM, pin=pin0, wait=True)</a:t>
            </a:r>
            <a:r>
              <a:rPr lang="en-US" altLang="zh-CN" dirty="0"/>
              <a:t>    </a:t>
            </a:r>
            <a:r>
              <a:rPr lang="zh-CN" altLang="en-US" dirty="0"/>
              <a:t>#警报发声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4380" y="1441450"/>
            <a:ext cx="99288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3、运行调试</a:t>
            </a:r>
          </a:p>
          <a:p>
            <a:r>
              <a:rPr lang="zh-CN" altLang="en-US" sz="2400"/>
              <a:t>STEP1：将防水温度传感器金属端插入土壤中约1.5厘米。</a:t>
            </a:r>
          </a:p>
          <a:p>
            <a:r>
              <a:rPr lang="zh-CN" altLang="en-US" sz="2400"/>
              <a:t>STEP2：打开蜂鸣器开关</a:t>
            </a:r>
          </a:p>
        </p:txBody>
      </p:sp>
      <p:pic>
        <p:nvPicPr>
          <p:cNvPr id="122" name="图片 121"/>
          <p:cNvPicPr/>
          <p:nvPr/>
        </p:nvPicPr>
        <p:blipFill>
          <a:blip r:embed="rId2"/>
          <a:stretch>
            <a:fillRect/>
          </a:stretch>
        </p:blipFill>
        <p:spPr>
          <a:xfrm>
            <a:off x="1521460" y="2896235"/>
            <a:ext cx="6176010" cy="39001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925445776"/>
              </p:ext>
            </p:extLst>
          </p:nvPr>
        </p:nvGraphicFramePr>
        <p:xfrm>
          <a:off x="2227914" y="1625633"/>
          <a:ext cx="9260840" cy="4523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330143" y="205169"/>
            <a:ext cx="4131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第一课 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我们的</a:t>
            </a:r>
            <a:r>
              <a:rPr lang="zh-CN" altLang="en-US" sz="3600" b="1" dirty="0">
                <a:solidFill>
                  <a:schemeClr val="bg1"/>
                </a:solidFill>
              </a:rPr>
              <a:t>植物</a:t>
            </a:r>
          </a:p>
        </p:txBody>
      </p:sp>
      <p:sp>
        <p:nvSpPr>
          <p:cNvPr id="2" name="矩形 1"/>
          <p:cNvSpPr/>
          <p:nvPr/>
        </p:nvSpPr>
        <p:spPr>
          <a:xfrm>
            <a:off x="895627" y="1785418"/>
            <a:ext cx="21980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、问题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分解 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90" y="1269365"/>
            <a:ext cx="108032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STEP3：点击“烧录”上传程序，并观察软件</a:t>
            </a:r>
          </a:p>
          <a:p>
            <a:r>
              <a:rPr lang="zh-CN" altLang="en-US" sz="2400"/>
              <a:t>观察BXY界面，我们可以看到所测得的土壤中的温度在终端中实时显示着。</a:t>
            </a:r>
          </a:p>
        </p:txBody>
      </p:sp>
      <p:pic>
        <p:nvPicPr>
          <p:cNvPr id="123" name="图片 122"/>
          <p:cNvPicPr/>
          <p:nvPr/>
        </p:nvPicPr>
        <p:blipFill>
          <a:blip r:embed="rId2"/>
          <a:stretch>
            <a:fillRect/>
          </a:stretch>
        </p:blipFill>
        <p:spPr>
          <a:xfrm>
            <a:off x="1910715" y="2099310"/>
            <a:ext cx="7315200" cy="4639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6105" y="1754505"/>
            <a:ext cx="792099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延伸拓展</a:t>
            </a:r>
          </a:p>
          <a:p>
            <a:r>
              <a:rPr lang="zh-CN" altLang="en-US" sz="2400"/>
              <a:t>思考：</a:t>
            </a:r>
          </a:p>
          <a:p>
            <a:r>
              <a:rPr lang="zh-CN" altLang="en-US" sz="2400"/>
              <a:t>1、关于植物的生长，除了温度和土壤湿度之外还有什么因素会对其有影响呢？我们手头是否有工具可以对其进行测量？</a:t>
            </a:r>
          </a:p>
          <a:p>
            <a:endParaRPr lang="zh-CN" altLang="en-US" sz="2400"/>
          </a:p>
          <a:p>
            <a:r>
              <a:rPr lang="zh-CN" altLang="en-US" sz="2400"/>
              <a:t>2、我们都知道植物生长是通过光合作用的，但是到了黑夜因为没有了阳光而导致植物无法进行光合作用，如果我们想要加快植物生长就可以在光线不足的时候对其进行补光。但是如果一直亮着植物的补光灯会很费电，我们是否可以为我们的管家添加自动补光的功能弥补这一不足呢？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第六课 展示分享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第六课 展示分享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93028" y="2405742"/>
            <a:ext cx="4339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思维迁移</a:t>
            </a:r>
            <a:endParaRPr lang="en-US" altLang="zh-CN" sz="5400" dirty="0"/>
          </a:p>
          <a:p>
            <a:r>
              <a:rPr lang="zh-CN" altLang="en-US" sz="5400" dirty="0"/>
              <a:t>其他问题思考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U1MDBjOWQ5MTVmNTBkYzlkNTZhMmUyZDNmZGMxZD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30,&quot;width&quot;:346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030,&quot;width&quot;:705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00,&quot;width&quot;:504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g0MzI1Nzg2ODkyIiwKCSJHcm91cElkIiA6ICI5NDgzNzMyNjAiLAoJIkltYWdlIiA6ICJpVkJPUncwS0dnb0FBQUFOU1VoRVVnQUFDZ3dBQUFNWENBWUFBQURzSSt5bUFBQUFDWEJJV1hNQUFBc1RBQUFMRXdFQW1wd1lBQUFnQUVsRVFWUjRuT3pkZDNqTjk5L0g4VmVHN01peUtiRXBwVmFrOXFxdE5sVjdsOUpTU3JXMVNodGlOZllPTVp1cW92YldKYUptVzN1TEtpcDJRK2I5UjM3TzdjZzV5VGxKVU0zemNWMzNkVG1mK2Y2NmU5MjNjODdyZkQ0MjBkSFJDUUlBQUFBQUFBQUFBQUFBQUFBQUFQOXFEZzRPTm1tWmI1dGVoUUFBQUFBQUFBQUFBQUFBQUFBQWdIOHZBb01BQUFBQUFBQUFBQUFBQUFBQUFHUUFCQVlCQUFBQUFBQUFBQUFBQUFBQUFNZ0FDQXdDQUFBQUFBQUFBQUFBQUFBQUFKQUJFQmdFQUFBQUFBQUFBQUFBQUFBQUFDQURJREFJQUFBQUFBQUFBQUFBQUFBQUFFQUdRR0FRQUFBQUFBQUFBQUFBQUFBQUFJQU1nTUFnQUFBQUFBQUFBQUFBQUFBQUFBQVpBSUZCQUFBQUFBQUFBQUFBQUFBQUFBQXlBQUtEQUFBQUFBQUFBQUFBQUFBQUFBQmtBQVFHQVFBQUFBQUFBQUFBQUFBQUFBRElBQWdNQWdBQUFBQUFBQUFBQUFBQUFBQ1FBUkFZQkFBQUFBQUFBQUFBQUFBQUFBQWdBeUF3Q0FBQUFBQUFBQUFBQUFBQUFBQkFCa0JnRUFBQUFBQUFBQUFBQUFBQUFBQ0FESURBSUFBQUFBQUFBQUFBQUFBQUFBQUFHUUNCUVFBQUFBQUFBQUFBQUFBQUFBQUFNZ0FDZ3dBQUFBQUFBQUFBQUFBQUFBQUFaQUFFQmdFQUFBQUFBQUFBQUFBQUFBQUF5QUFJREFJQUFBQUFBQUFBQUFBQUFBQUFrQUVRR0FRQUFBQUFBQUFBQUFBQUFBQUFJQU1nTUFnQUFBQUFBQUFBQUFBQUFBQUFRQVpBWUJBQUFBQUFBQUFBQUFBQUFBQUFnQXlBd0NBQUFBQUFBQUFBQUFBQUFBQUFBQmtBZ1VFQUFBQUFBQUFBQUFBQUFBQUFBRElBQW9NQUFBQUFBQUFBQUFBQUFBQUFBR1FBQkFZQkFBQUFBQUFBQUFBQUFBQUFBTWdBQ0F3Q0FBQUFBQUFBQUFBQUFBQUFBSkFCRUJnRUFBQUFBQUFBQUFBQUFBQUFBQ0FESURBSUFBQUFBQUFBQUFBQUFBQUFBRUFHUUdBUUFBQUFBQUFBQUFBQUFBQUFBSUFNZ01BZ0FBQUFBQUFBQUFBQUFBQUFBQUFaQUlGQkFBQUFBQUFBQUFBQUFBQUFBQUF5QUFLREFBQUFBQUFBQUFBQUFBQUFBQUJrQUFRR0FRQUFBQUFBQUFBQUFBQUFBQURJQUFnTUFnQUFBQUFBQUFBQUFBQUFBQUNRQVJBWUJBQUFBQUFBQUFBQUFBQUFBQUFnQXlBd0NBQUFBQUFBQUFBQUFBQUFBQUJBQmtCZ0VBQUFBQUFBQUFBQUFBQUFBQUNBRElEQUlBQUFBQUFBQUFBQUFBQUFBQUFBR1FDQlFRQUFBQUFBQUFBQUFBQUFBQUFBTWdBQ2d3QUFBQUFBQUFBQUFBQUFBQUFBWkFBRUJnRUFBQUFBQUFBQUFBQUFBQUFBeUFBSURBSUFBQUFBQUFBQUFBQUFBQUFBa0FFUUdBUUFBQUFBQUFBQUFBQUFBQUFBSUFNZ01BZ0FBQUFBQUFBQUFBQUFBQUFBUUFaQVlCQUFBQUFBQUFBQUFBQUFBQUFBZ0F5QXdDQUFBQUFBQUFBQUFBQUFBQUFBQUJrQWdVRUFBQUFBQUFBQUFBQUFBQUFBQURJQUFvTUFBQUFBQUFBQUFBQUFBQUFBQUdRQUJBWUJBQUFBQUFBQUFBQUFBQUFBQU1nQUNBd0NBQUFBQUFBQUFBQUFBQUFBQUpBQkVCZ0VBQUFBQUFBQUFBQUFBQUFBQUNBRElEQUlBQUFBQUFBQUFBQUFBQUFBQUVBR1FHQVFBQUFBQUFBQUFBQUFBQUFBQUlBTWdNQWdBQUFBQUFBQUFBQUFBQUFBQUFBWkFJRkJBQUNlc2QxN2ZsVHhVdVYwNHNSSmk4Ykh4c1lxTGo3K0dWZVZQc0wzSDlEQlEwY1UvMFM5bTdaczA1cDE2MTlnVlFBQUFBQUFBQUFBQUFBQXdCVDdGMTBBQUFBd05tVFlaN3ArNDI5TkNCaXJuRGx6U0pMT25iOWc5VHFlbmg3eTl2Sks1K3FNQlU2YW9vZ3JWL1RUcm0yeXRiVlZRa0tDeGdWT1VvN3MyZFRzcmNaV3JSVXdmcUpDbHEyd3VvYmpSdzlZUFFjQUFBQUFBQUFBQUFBQWdJeUl3Q0FBQVA4eVRSbzMxTWVmamxTTHR1OW9jbUNBM3ZDdnFFWk5XMXE5VHRmT0hUUmswTUJuVUdHaXExZi8waC9IanF0MXkrYXl0MC84SjhXUm83L3ArbzBiNnQ2dGM2clhIZi9sR0l2R2ZiOStvMzc2WlcrcTl3RUFBQUFBQUFBQUFBQUFJS01oTUFnQVFEcm8rVzYvRk1OcnpkdThrMnovNDVQeWFsYXZwbTlXTEZIZjl3ZHF4dXg1OHF0UVhwSTBiTWdnZGVwZ3ZFYlRsbTFsYjIrdlZTdVh5c2JHSmcxUFlMMk5XN1pLa3Q1cTNORFFGcnBxZGVJZkVoSzBidjNHWk9lL2tpZTN5cnhlT2tuN2src2w1NDgvamhFWUJBQUFBQUFBQUFBQUFBREFDZ1FHQVFCSUI5MjdkVllUTTBHM0V5ZFBLbmp4VWcxNC96M2x6SkhEb3ZYeXZwSkhLNWNza24wbWU5bloyWmtjYytEUVlaMDZmVWFMNXM5NTdtRkJTVnIxN1JvVnlPK3I4dVhLU3BKdTM3NmpqWnUzU0pJQ0FpZWxPTDlKb3dZbUE0UFBVMFJFaENJaUlvemFQRHc4NU92cksyZG41eGRVRlFBQUFBQUFBQUFBQUFBQXp3YUJRUUFBMG9HL1h3WEZ4OGRyM0lSSnlwWTFxM3AwNjJMb3krenVydURGUzFXOVNtVVZLMWJVMEw0b1pLa09IVDZxTDhlTWtxdXJpeVFwNHNvVm5UcDlSclZxVkplYm02dkp2WXFYS21mMHVrdVAza25HYk4vOHZYTG55bVZ4L1FrSkNWYUZEc1AzSDlDRml4ZlZ0WE1IUTl2OGhZc1VIUjJqNzc4TFZhR0NCVlc4VkRuMTZOWkZnd2IwdDNqZDV5MGlJa0poWVdGSjJtMXRiZVhuNXljL1B6L1oydHErZ01vQUFBQUFBQUFBQUFBQUFFaC9CQVlCQUVnbnRyYTJ1bm56bHBZc1c2bXNXYk9vYVpQR1pzZUdoZS9YeENsVDVac3ZyK0xpWWczdHMrYk0xOXAxNi9YbG1GRjZxMGtqcy9QNzllbXRCdlhySm1rL2VPaXdobzhhWTFYZC9UNFlwTDM3d2pWMzVsU1ZLMXZHb2puekZnUkxrdXpzRXY4cGNlMzZkUzFiOGJYcTFxbXRRZ1VMV3JYLzB4NDlpclpvWEZ4OGZKcjJrU1IvZjMvNSsvc2JYa2RIUit2dnYvL1doUXNYRkI0ZXJuUG56cWw1OCthY05nZ0FBQUFBQUFBQUFBQUErRThnTUFnQVFEcjY0dk1ST25mK3ZFYU0va0srK2ZLcGRLblhrb3c1ZS9hYzNoLzRrYnk4UERWbjVsUmx6cHpaMFBmWnNDRzZlUEdTaGcwZnBkaTRPTFZvOXBiSmZYeDh2RlVndjIrUzlpdC8vbWwxelllUEh0VS8vL3lqRXlkUFdSUVlQUHI3SC9ycGw3MUdiV08rR0srWW1CaTkxNmVYMWZzLzdmVUtiNlI1amRSeWNIQlFybHk1bEN0WExoVXVYRmlyVjYvV3JsMjcxTENoNmV1bUFRQUFBQUFBQUFBQUFBQjRtUkFZQkFBZ0hUazVPU2xvVXFEYWQrbXUyN2Z2bUJ6ejNicjFzcmV6VS9DOFdVbXVEWFoyZHRic0dWUFZwVWR2ZlRieWMyWE5ta1ZWSzFkSzdIeml5dUNiTnlOMTd2eUZKR3RmdTNiZDZwb1h6cDJsRXlkT3FtR0RlaGFObi9MVk5EazRPQ2c2T3ZFa3dCTW5UMm5IcnQzcTFMNmRDaGN5UGwzd3pObXpXcmQrWTVJMVhGMWRWTHRtRGFNMjMveSs4cS9vcDlZdG0xbFV4NUVqdituVW1iTVdqVTJOckZtenFsYXRXdHF3WVlPS0ZDbWlRb1VLUGJPOUFBQUFBQUFBQUFBQUFBQjRIbXlpbzZNVFhuUVJBQUM4ekw1YiszMlN0cWlvS01NMXRpZE9ubExJMHVYcTMvZGQ1Y3laUTVMMDE3VnJ5cEU5dTlFY1oyZG4xYTliUjVJVWVldVd4aytjb3RIRFA1R2RuWjFLbGZQWGlNK0dxVjJiVmlwZXFseUtOVzNmL0gyU01HSjYyTFI1cXo0Y01rd2Y5Tytyb0drejFhTmJGdzBhMEY4Yk4yOVJ0U3BWNU9ibWFoaWJYSjE1WDhtakxSdldwbnQ5ejBKSVNJamMzZDNWdkhuekYxMEtBQUFBQUFBQUFBQUFBQ0NEYzNCd3NFbDVsSG1jTUFnQVFCcDlNbnlVUmVPbXpaeWRiSC8yYk5rTWdVRnZMeStOLytKelNkTGR1M2NsU2M1T1RvYXhJejhicHJmYnRFcXl4bzgvLzZKZWZmcGJWRTlxYk5tMlF5VmVMYTRlWFRzcmFOcE1RM3ZEK3FaUEozd2NLRXpPeVZPbmRlejRDYlA5elpzMnNXcGNlc3VXTFp2T25UdjNUTllHQUFBQUFBQUFBQUFBQU9CNUlqQUlBRUFhSFQ5NndHemY2alhyTlBMekx4UWJHeXR2THk4Rno1K3RJb1ZUdnRwMlgvaXZLbDZzaURKbnpxeWJrYmNrSllZSUgwdlBLNG10MGJ0bk43bTZ1c3JlUHYzK0NiRno5eDVOblQ3TGJQL2pJS0NsNDlLYmg0ZUg0ZnBsQUFBQUFBQUFBQUFBQUFCZVpnUUdBUUI0QnVMaTR6VnQraXdGaHl4VjI5WXR0V3pGMTZwWXNZSTZkT21ob0VuajlZWi94V1RuajU4NFdkN2VYcG8vZTRZdVhib3NTWWJyakhQbHlxbUZpNWRvK3F3NVNlWTVPam9vVjY2Y3NyT3pTLytIa2xTOFdORm5zcTZVTkhnNWErNThrd0ZCUzhlbEZ4dWJOSjNtREFBQUFBQUFBQUFBQUFEQXZ3YUJRUUFBMHRsZmYxM1Q0STgvMWJIakp6Umo2bVRGeHNScTJZcXYxYXRiRi9ubXphdWU3L1pUcjU3ZDFMZDNUNU1uOWQyN2YxOG5UNTNXQi8zNlNwSk9uRG9sT3pzNzVYM2xGVW5TMW8zcmRPalFZWlV2VjFhLy8zRk1yZHQxMURjcmxzZzNYejZGN1F0WG5kbzFuK3Z6Sm1mK3drV2F2M0NSeWI1ZDJ6WXFSL2JzejdjZ0FBQUFBQUFBQUFBQUFBQXlNQUtEQUFDa2svajRlSDI5YXJXbUJFMlhxNnVMbGdUUFU0bFhpMnYzbmg4Tlk5N3YxMGM1Y21UWDJJQkFiZDIyUTBNLytsQlZLMWN5V3VmQWdVT0tqNCtYZjhVS2txU3dmZnRWckdnUk9UbzZTSktXTFYrcGdNQkpDbDBlWW5UNjNjclFielJsNmd6Tm5UbE5sU3Y1VzF6M2d3Zi82TnIxNnlxUTN6ZjFEMjlHamVwVjFhQmVYWk45bmg0ZTZiNGZBQUFBQUFBQUFBQUFBQUF3ajhBZ0FBRHA0TUNod3dxY01GbEhmLzlEMWF0VlVjRFkwZkx5OURRNXRrMnJGbnF0WkFsOS9Pa0k5ZXJUWDJWZUw2M3VYVHFwUm8xcXNyTzExZDZ3ZlhKemMxV0pFcS9xeG8yL3RYLy9yK3JWbzVzazZhOXIxelIxeGl6VnJWTmJyNVVzb2QvL09HWll0MnZuanRxOTUwY05HanBNMzRXdU1GeGhuSksySFRycjdObHptaHdZb0FiMVRZZjdVcXRRd1lKNnEzSERkRjBUQUFBQUFBQUFBQUFBQUFDa2p1MkxMZ0FBZ0pkWjVLMWI2dFdudnpwMDdxN3pGeTlwN0tqaG1qMDl5R3hZOExIaXhZcnEyNitYYWVqZ2dUcDc3cno2RFJpa3hrMWI2ZUdqUi9yaHAxOVVybXdaMmRuYUtqaGtpZUlURXRTNFVRUEZ4c1pxNE9DUDVlenNyRkVqUGtteXBwMmRuU1pOQ0ZCOGZJSStHdmFaNHVMakxYdUloQVJKVW55Q2hlT2ZrVWVQb28zK0p5NHU3b1hXQXdBQUFBQUFBQUFBQUFEQWZ3MG5EQUlBa0FiZVhsN3k4ZkZXaTJadjZjTUIvZVhqN1czeFhIdDdlM1hwMUVFdFd6VFQ4cFdoeXBrOXUyN2MrRnNYTGw1VTI5WXRkUHpFU1MxZC9yVnExNnFoQXZsOU5YUDJQUDMyK3g5YU9IZVduSjJjRkI4ZnI0dVhMa21TSEIwZEpVblpzMlhUWjhPRzZPTlBSMmpmdnYycTlFYkZGT3RZc1hTUi92cnJtZ29YS3BpYXY0SjA4M3FGTnl3YVY3eFV1V2RjQ1FBQUFBQUFBQUFBQUFBQS8wMEVCZ0VBU0tPQXNhUFROTi9kelUyOS8zZmxjRmo0ZnZuNGVLdWlYd1ZkdUhoSmJxNnVHdmJSSUVsUzU0N3RWYkxrcS9LclVFNzlCZ3pTanAyN0pVbmx5cnl1QWdYeUc5WjdxM0ZERlNwWVFLOFdMMmJ4L3U2RjNOTDBET2xoM2VwUW85ZWhxMVpyNmZLVlNjWnRXUHV0MGV1dlExY3BaTm1LWjFvYkFBQUFBQUFBQUFBQUFBRC9CUVFHQVFCNHhsNHJXVUxUdjVxazNIbHlwempXMzYrQ2Z0eTVWVkxpdGNWdlZQU1RwNmVISk1uVjFVWFZxbFNXSkkwWk5WeURCcnd2QjRkTXlwVXpwMnhzYkl6V3NUUXNtQmJOM21xc0VxOFdUM1gvWTRVTEZsU0QrbldUbkhCWXNVSjUzWXlNVERLdVFINWZvM0VWeXBmVGpaczNyYW9kQUFBQUFBQUFBQUFBQUlDTXlDWTZPanJoUlJjQkFBRHdieFVXRnFhd3NEQU5HRERnUlpjQ0FBQUFBQUFBQUFBQUFNamdIQndjYkZJZVpaNXRlaFVDQUFDQUYrdkF3VVBxMUsyWHRtemIvcUpMZVdGNjkzMWZEZDlxOGN6M21UMXZnZW8xYXZyTTkwbko4RkZqMVBQZGZsYk51WFBucnVZdFdKVHNtUEQ5QjdRZ2VIRWFLbnMyNHVMaTlPMTNhN1ZqMSs0WFhRb0FBQUFBQUFBQUFBRHdVdUpLWWdBQWdQK0ErUGg0QlFSTzBsL1hycW1TZjBYRnhjVlpOZC9XMXRib2F1dU5tN2VrcW82RzlldWxhbDU2dVJ3Um9mTVhMajd6Zlc1RjN0S2x5eEhQZkorVUhEaDR5T3JudlJrWnFjbEIwOVN6ZTVka3g4MWJ1RWhkTzNlVXJhMzUzeGo5OE5QUHV2TG5WYlZyMDhyUWR2LytBMTIvY2NQaWV2TDc1a3R5cmJvNThmSHhtcjl3c2U0L3VLOUsvaFhsN094czhUNEFBQUFBQUFBQUFBQUFDQXdDQUFEOEp5eGNGS0kvamgyWEpQbFZybUgxL0RHamhxdFZpMmFHMTRPR2ZKS3FPbElUR0l5T2psYTNYbjExODJha1FsZUV5TjNOTFZWN3AwYnhVdVZNdG5mdDNFRkRCZzFNbHozdTMzK2d0dTA3S1hQbXpGbzBmNDRjSFIzU1pkMzBFTEowdVFJQ0o1bnRML0Y2QlpQdHg0OGVrQ1J0M0xSVmE3OWZyLzM3ZjlYWTBTUGs0dUtpbmJ2M2FPZ253eTJ1NFVEWWozSnhjZm4vdFUrYzFJbVRwOHlPTC9WYUNhMWJ2MUZqQXdKVnZseFprMk5xVnE4bVQwOFBpMnNBQUFBQUFBQUFBQUFBTWdvQ2d3QUFBQys1QTRjT2ErcU0yYXBlcllycTFLcVpxalhLbFMyVHBPMlZQTGtWUEgrMlJmTzc5bmhYbHlPdXBHcnY4Uk9uNlBDUm8vcG14WkxuR2haOHJFTDVjcXBScmFyaDlZVEpYNlhyK201dXJwbzhZWnhhdmQxQlg0d0wxT2NqUDB2WDlkUGluYmZiR0FWRnJUWHVpOUVxVkRDL0pnZE4xNm5UWnhRU1BNL1E5OHNQTytUbDZXbDI3c3JRVlJvOU5pQkorOVp0T3pSNzNvSVU5MTY5WnAxV3IxbG5zdStiRlVzSURBSUFBQUFBQUFBQU1yU0VoQVNMYi9nQmtMRVFHQVFBQUVqRzNidDNKVW1yVnExNkx2c1ZMRmhRWmNva0RlK1pjL2JzT2ZYNzRFUGx6ZnVLSm8wUGtLdXJTOHFUTEdSdmI2L2N1WEpaUERZMURoMCtvdVVyUTlXcHd6c3FYcXlvVlhOLytQRm5lWHA1cWxUSkVtYkh4TVRFYVB2TzNhcGZ0NDdaTjhVbFN4Ulh0eTRkRGE4ZkJ3WnZSa2JxOE9Hakp1ZGNpa2k4am5qSHp0Mkd0dHExYXBpdG8yaVJ3dXJZL20wRkwxNnF4ZzBieUsrQzZaTU5uemQ3ZTN0ZGpyaWlKczFhSmVuNy9mQitsVFJ4d3VEM2ExWXB2MjgrdytzZTNib29YOTY4T25iOGhMeTl2QXp0bHk1ZDFxMWJ0ODN1ZmZObVpMSzFQVDdGVUpLMmJ0K2hEUnUzS0doeVlKSnhtN2R1MS9vTm16UTl5UHhKaVNtSmlJaFFSSVR4RmRPWk1tVlN6cHc1bFROblRqNVFBUUFBQUFBQUFJQU03TmJ0MjNKeGRrbjJCcUZMbHk3TDA5TkRtVE5uVG5HOTB1WGYwTEFoZy9SMm02U2Z6VDlXdkZRNURSc3lTSjA2dkdOMXZRa0pDUm84OUZOZHYzRkRTNTc0b1g5YXhjWEZhYzI2OWZMMDlGRHRtalhTYlYwQXp4K0JRUUFBZ0dROERndytIU1o2bGl3TkRGNjZIS0dPWFh2S3lkRkpjMmRNVmYwbXpmVDMzemV0MnV1bjNkdms0KzJkbWpMVHhWZlRac2pCd1VHOWVuUzFhbDVDUW9JKy8yS2NIajU2cUQzYk44dk96czdrdU1WTGxtblNWOU9raEFBMXFGL1hxajJPSFQraGZnTUdKVHZteWY0bkEyNm05T3plVmN0WGhtcksxT2xhc1NUWXFsclN3NlZMbHhVYkY2ZUlLNGtuUVo0N2YwSE9UazVLU0VoUVhIeThvZjV6NXkrb1VkT1drcVM0K0hodFdQdXRDdVQzbFpUNEFVVkNRb0poelljUEg4ckp5VWx2MXFtbE4rdlVNdHJ2N1E1ZDBxMzJzK2ZPYSt2MkhTYjd6bCs0b0IyN2RxZHAvWWlJQ0lXRmhabnN5NW8xcStyV3JhdXNXYk9tYVE4QUFBQUFBQUFBd011cFVyWGFHdm5ac0dRRGZ2VWFOOVA3L2Zxb1Q2OGVLYTRYSFIydHVMZzRvN2FJSzFlMGJFV29lblRybk9idmJXeHNiSlEvZno1dDNMeEZXN2Z2VU4wNnRkTzAzbVB4OGZHYXYzQ3g3ais0cjByK0ZlWHM3Snd1NjFyajJQRVRPbmI4UkpyV0tGNnNxRXE4V3R5eXNhWEtxVlA3ZGhvMmRIQ2E5Z1QrYlFnTUFnQUFKQ05Qbmp5S2lJalFnQUVEWG5RcFNlVEluazFseTd5dUlZTUh5dG5GV1gvL2ZWTU42OWRUOVdwVkpFbDM3dHpWaVpNblZkRXY2U2x4MzYzOVhtSDd3dVhzNVBTOHl6WTRlL2Fjd3ZjZlVNUDY5YXgrODdzdmZMK3UvUG1udW5UcVlEWXNLRWx0MjdUUzNBV0xGRFI5bHVxK1dUdlpzVStyVUw2Y3RtLyszbVRmek5uenRIck5PclA5cG5oNWVxcmVtM1cwYnYxR0hUOXgwdW9URmRPcWJZZk91bjM3anVGMW82WXRWYlpNYVkwWk5VS1NUSjRtS0Vsdk5XOXRzbjNWNmpYNmF1b01qUjd4cWNuVEZWTjdKZkZqWlN0V1VWUlVsRkZiOFZMbVQyWjhzaStsOE9iVC9QMzk1ZS92YjNpZGtKQ2d1M2Z2NnZyMTZ3b1BEOWVLRlN0VXExWXRsU3haMHFwMUFRQUFBQUFBQUFEL0xROGZQZEpPTXo5aVAzMzZqRFp1M3BLa3ZWYk5Hbkp5ZEV4MjNZTUhEMnZ4a21YcSsyNVBpK3BJN3ZQeUozM3c0WkFVeDZ4Y3VraWxTNzBtU1RwKzRxUk9uRHhsZG15cDEwcG8zZnFOR2hzUXFQTGx5cG9jVTdONk5YbDZlbGhVWDNSMHRMcjE2cXViTnlNVnVpSkU3bTV1eVk3ZnVYdVBac3lhYTlIYTVyemJzN3NoTUhqbnpsMTk5UEduYXRPcWhlclVybW54R3Z2Q2Y5WHlsYUVhOGRuSHlYN0hkZi8rQTdWdDMwbVpNMmZXb3ZsemtqMmxFbmllQ0F3Q0FBQzhwQndjSEF6WHNJYUY3NWNrTmFqM3B1RU56YVN2cG1udHV2VXFWTENndW5idVlEUjMzLy9HTzczQXdPRFc3VHNsU1hWcTFiQjY3amZmcnBFa05XL2FKTmx4N201dTZ0cXBnNmJPbUtWVnE5ZW9iZXVXRnUvaDVPaG85a3BtTjFkWFNiTDR5dWJIYXRXc3JuWHJOMnJianAwV0J3WXRlZE9mM0poSmdWK3FZZjE2MnZ0RDR0LzM0eE1FSDRmcWJ0ejRXODNlYXF5QXNhTTFmZFljMWExVFc4R0xsMGlTR3RTdnE5NDl1bW5ianAzcTE2ZTNQaHMxUnBuZDNTVkpiL2o3YWZHUzVlbzNZSkJhdDJ5dVQ0WU9UdGYvbmxhSExsTjhmT0pwaGwrSHJsTElzaFhhc1BiYkpPT1M2MHN0R3hzYmVYaDR5TVBEUXdVS0ZOQ2VQWHUwYytkTzVjaVJRMW15WkVtM2ZRQUFBQUFBQUFBQUw1ZmJ0MjlyMEpCUFRQWnQyckpObTdac1M5SythOXRHNWNpZVBkbDFEeHc2cktKRkNxY1ltSHNzUFQ4VGYvSzdqcTNiZG1qMnZBVXB6bG05WnAxV3IxbG5zdStiRlVzc0RneU9uemhGaDQ4YzFUY3JsbGo4N0pMMUJ3ZVk0K2JtS2h0Ykd3Mzg2R05ObXpKUk5hcFhUWEhPdGV2WE5XaklNRWxLY3ZDQnFmVW5UeGluVm05MzBCZmpBdlg1eU0vU3BXNGdyUWdNQWdBQS9BZWNPblZha2xTNGNFRkQyd2Y5K3VqS2xTc0tuRFJGc2JHeDZ0bTlpNkV2T2pwYWpvNE9zclcxTmJ0bVFvTDA2RkcwUmZzL2NVdXR4UTRjT2lSSktsT210Rlh6YnQ2TTFMWWRPL1Y2NlZJcVVyaFFpdU03dk5OV0N4ZUhhT2JzZVdyNlZ1TWt2K0k3ZGZxTVZxMWVZM0x1OFJNbk5lcnpMelI1NGppcnc0R21sSGs5OFZrUEhUcGk4WnlXTFpxWjdkdTZkYnZ1M2IrZjdKaFg4dVJKZHYyc1diTW9ZT3hvU2RLTVdYUFZzSDQ5dyt2SmdRRTZkLzZDWnN5YXEzNTllbXZzcU9HR2VibHo1ZEtLSmNIcVAzQ3d2dm4yTzVWK3JhUlJIWldxcGUyS0E5OTgrUXgvOXZSS1BLbnc4ZFhJVDBxdUx6M1kyZG1wZXZYcXVucjFxclpzMmFKMzNubEhOalkyejJRdkFBQUFBQUFBQU1DL3c4MmJrYnB6OTY3UjYzUG5MMGd5SFZZclhxcGNzbGNTejU2M1FBdURRd3l2SjA0T1V0QzBtWktrOEYvMmFHL1lQbDJPdUdKMFFFQkE0Q1FGQkU0eVd1ZkxNYVBVdkdrVG84L0ViOSsrbzhoYnQ2eDZ2cFErVTMveUdiZHUzNkVORzdjb2FISmdrbkdidDI3WCtnMmJEQWRjV09QUTRTTmF2akpVblRxOGs2cGJtYUtqb3hWeDVVK3I1ano5M0haMmRncWFGS2h1dmZycWcwRkROSFBxRkZXdTVHOXlyaVQ5ODg4LzZqOWdzQjQ4ZUtCRkMrWW9UKzdjS2U1WnRFaGhkV3ovdG9JWEwxWGpoZzNrVjhHeTB5R0JaNG5BSUFBQXdIL0FxZE5uNU9Ub2FCUU9zN2UzMTRUeFh5cHJsaXhxMHFpQjBmam82SmdVVDRPN2NQR2lYcS93eGpPcFYwbzg2YzdaMlRuRlg5VTliV1hvS3NYRXhLaGRXOU5YNVQ3TjNkMWQ3N3pkUm5QbkIydmwxOStvU3lmajB4Wi8vaVZNUC84U1ptYXVtLzQ0ZmtMVFo4NHhoT2pTSWx2V3JISnhjZEdGaTVjc252TmtTTzlwQnc4ZTByMzc5NU1kazVLdnBzN1EvSVdMREsvTlhVSDg1SlhGdng5T1BLSFN6YzFWYzJkTzFiZmZyVTBTV2x5NWRKSGMvM2Nhb1NtYk5tL1Y5Rmx6cktyVjBpc1cwcHVkblozOC9QeTBZY01HL2ZYWFg4cVpNK2NMcVFNQUFBQUFBQUFBWUptb3FDaGR1SEJCZCs3Y01iVGx5Wk5IZVZMNGtmMWpNK2ZNMC9LVm9ZYlgwMmZOTVh5bWZmem9BVU40OEVtM2I5MU8wdjQ0b05hZzNwc3E4V3B4UlZ6NVU1K1BEVkR6Wm0rcFpvMXFrcVNUcDA3cmNzUVZCVTBPVktHQ2lRZEROR3JhVXIxNmRGWFRKbzJOMXN1YU5la3RPQ3RDdjlIVTZiTXNlcTdIZmo4VUxqczdPNHZHbmoxM1hsdTM3ekRaZC83Q0JlMHdjMFZ6U3I2YU5rTU9EZzdxMWFOcnF1YWZPM2RlemR1OFk5VWNVMkZQSnljbnpadzZSVzA3ZEZhL0R6N1UzRm5UVktGODB1OGpZbUppMUgvZ1lCMDdkbHhCa3ljWXJuRzJSTS91WGJWOFphaW1USjJ1RlV1Q3Jhb1plQllJREFJQUFMeWtkdS81VVgzNkR6QnFLL0ZFcU90SkljdFdtR3gvTW9EMTlKc2tIeDl2czcrRWU5cXN1Zk4xODJha1JXTWZpNHlNbEkrUGoxVnpIajU2cE9VclE1VWxpNC9xMTYxajhieE83ZC9Sb3BCbFdyQW9STzNhdHBHam80T2hyMHVuRGhvODhIM0Q2NUpsL0F4L3pwTTd0eG8zYktEdjEyOVU3NTdkakU2OVN5MVBUdy9kdkhrenpldWtsd0h2djZjQjc3OG5LZkcvaDNYZmZXUDBDN3ZIVnhnL0RnaytMVk9tVEhxN1RTdkQ2L0pseTJoUzRKZDZ0WGd4N2ZuaEo2MzZibzFtVHcrU0pQMnlkNStDRnkvUmxJbmoxYVJ4UStYUG4wK09UNTM0R0IwVExYdDcwMjlUa3J1UytGbkxtaldySk9uUFAvOGtNQWdBQUFBQUFBQUEvMUx4OGZFS0R3OVhlSGk0NHVQampmcjgvZjB0RGd3Ty8yU29objh5VkFjUEhWSDd6dDAwOHJOaFJwK0ZOMnJhTXNtY2tHVXJrbnhlL2ZpN2wzeDU4eXBmM3J3S1hiVmFrbFN3UUg1VnJWeEpralJ4eWxSNWUzbXBUcTJhUmpkRCtYaDdXM1c3amlYWDlNNWJzRWlUZzZhbE9LNXN4U3BKcnR0TjdrZjl5WDNmWk1yWnMrY1V2ditBR3Rhdkp4OXY3eFRISjJmbDBrVkc0YjNpcGNwcDJKQkI2dFRoLzhPRUswTlhhZlRZQUxOcmVIcDZhTTZNSUhYcC9xNnVYdjNMNUppcmYxM1QrUXNYTlhya1o2cGRxNFpWTlhwNWVxcmVtM1cwYnYxR0hUOXhNbFVuS2dMcGljQWdBQURBUzZwb2tjSWErZGt3SlNRa2FNeVg0MVd1YkJrMWFsRFAwSC85K2cxRng4UW9UKzZrVitrdUNBN1JvK2hINnR1N3A5bjFNN3U3cTMyN3RoYlZzbXpGMTFZSEJtTmlZcFhKUHBOVmM3NVo5WjBpYjkzU3dQZjd5Y0hCSWVVSi8rUGo0NjJtVFJycG0yKy9VK2lxMWVyWS9tMURuNDJOa3YwVlhZOXVuYlQyKy9XYU5YZUJ4bi94dVZYMW1tSnZiNi9ZbU5nMHI1TmV0bTNmcVlHRGh4cGVwM1RDWU5teVpSU3ljSzZoL2NMRmk4cWNPYk84dmJ4MDVPaHZXcngwdVNhTSswSjJ0cmE2ZERsQ2UzNzR5VEQyMnZYcit1bVh2WXFKalZIZVZ4SS9sQms4OUJNTi9laER3MG1ULy93VEpTZW54QkJoWEZ5Y0pLbDdsMDdxM09HZEpPRkNTUm95ZUtDR0RCNm91TGc0MmRyYVByUHJnajA4UENRbC9vSVFBQUFBQUFBQUFQRHZFeFVWcGUrKyswNS8vLzIzeXBjdkwxOWZYMlhKa3NXcTd4T2U5dlBldldiN25nNmxQV25ob2lXYU1QbXJwT3Y5NzhhalM1Y3U2NGVmZmxhMUtwV2xoQVExYWxqUEtDeVlHaWtwS1NFQUFDQUFTVVJCVktaT1BYeWFwVmNYcnc1ZHB2ajRCRW4vLzhQOTVIN1ViNm92T1Z1Mzc1UWsxYWxWdzZwNXB2ejU1OVVrTng3ZGpJdzArdnV3NURzczMzejV0RzNUT21YS1pQcTdxN3l2NU5HbWRkOFpIVXBoalZvMXEydmQrbzNhdG1NbmdVRzhjQVFHQVFBQVhsSTVjK2JRMjIxYTZjTEZpMHBJU0ZETjZ0V01mdDNXYjhBZy9YcmdvS1pNR0tjMy9Dc2F6ZjE2MVdwNTJua1lqWC9lbkoyZGt2dzZMVGtQSHozU3ZJWEJjblYxVWJ1MjF0ZmRwVk1IclZxOVJndUNGNnR0NnhZV2YwQlFxR0JCVmE3a3J6Tm56aW8yTnRiczZYZVdldkRnZ1Z4Y1hkTzBSbnA2czA0dHcrbUJxVGxoY09HaUpWcTlacDErM0xWVmpnNE8yclI1cTZwVWVrTXRtcjJWNHQ1VGdxWnB6NDgvNitNaGd3eHROeU1qNWVYcEtjbjR0RWRMTEY0d1YzNFZuczIxeGM4cWlBZ0FBQUFBQUFBQVNCKzdkdTNTdlh2MzFLNWRPOE90TVdtMTdYL0J0cWlvaDdwNjlTL2x6Sm5EMFBkMEtPMUpwb0o1RHg4OTBnOC8vU3hKMnJGcmo1YXRERlZnd0JnTi92Q0RkS25WMUttSHFmWGtqVXVlWG9tZjJaczY3VEM1dnVRY09IUklrbFNtVEdtcmEzdjY4L29QaHd4TE1tYnUvR0ROblovODFiL0puWmo0SkZNblJ6N0p3Y0ZCUjM0MUh5eDlyTXpyaWM5NjZOQVJpL1lGbmlVQ2d3QUFBQys1azZkT1M1SUtGeTVvMVA3NXlNL1VxMDkvOWV6VFgxT25URkN0R3RVTmZRK2pIaXBMRnV1dUEwNXZPWExrMElYekZ5d080UzFlc2t3M2J2eXRkM3QyVC9KTE1Vc1V5TytycXBVcjZZZWZmdGEzYTlhcG5SVmh5ZkZmanBHM2wxZWFRMlBSMGRHS2pMeWxJb1VMcFdtZHRIajA2SkVrS1dUcGN2MzhTNWpodzRuSHpIMmc4T1FiNXcxcnZ6VzgrZi90OXorVU0wY09lWGw2eXN2VFU5V3FWdGFNMlhQVnRFbWpaT3M0Y09pd05tL2RyZzgvNksvczJiSVoyaTlmampCODRMSmwvUnBGUFh5b2QvdDlJRmNYRjAwYy82VmNuSjJOMXJsNCtiSUdELzFVT1hOa1YvRmlSU3o2T3dBQUFBQUFBQUFBL0xlY09YTkdwMDZkVXFOR2pkSXRMSGptN0ZuZGYvQkFrclFvWktsQ2xpMVh5TUo1ZWlWUGJrbVdoZEtldEhYcmRtWFBsazBYTDExUzE4NGRkRE15VXR0Mzd0YXNPUXQwNXV6WkpPTURBaWNwSUhCU2t2YW5yL3d0Ky9ycjZ0R3Rpd1lONko5aURXSDd3clZyOXcrcCtyN0Qwb0NkSmM2ZHZ5Qm5aMmZEN1VPV2lvMkpUWEpyVkdxdkpINi9YeCt6KzRUdEM5ZXZCdzRwUGo3ZWNMdFI3NTdkVEg2ZlpXOW5XZlFxVzlhc2NuRngwWVdMbHl3YUR6eExCQVlCQUFCZWNxZE9uNUVrRlM1b0hCajA5dkxTNGdWek5XbEtrUHpLbHpmcWUvRFBBK1YxeWZQY2FqU2xXSkVpT252Mm5FNmZPV3ZSMGV2NTh1WlYwU0tGMWJWemgxVHYyYU5iWjVVdTlab2ExYTlyMVR3ZmIrOVU3L21rRTZkT0t5RWg0YmtmTlgvcjltMjlQL0FqWGJwMFdkZHYzSkFrelYwUXJPSkZpK3IzUStHU3BQajRlRzNjdkVWVFo4eFcvYnAxZE9EZ1lRMGJNa2dsUzd3cVNkcTErd2V0K202TkpvMFBrS3VyaXlUcDN2MzdPblg2akpvMGFtallxM09IOXVyZXU2L1dyZDlvdHA2WW1CaU5IRDFXQmZMN3FrdW45b2IyNk9ob25UbDdUcTFiTnBjazVjMzdpaVJwOXZRZ2RlN2VTNStPR0sycFV5WW9kNjdFYTdhM2JOdXU0YU1TMTVrOVBTaFZRVklBQUFBQUFBQUF3TXZ2dDk5K2s3ZTN0d29YTHB4dWE2NzRlcFZxVksyaUZhR3IxTDFySjIzZXVsMmR1L2ZTMHVENWtxeS9rbmpsTjkrcVRxMGFXckFvUkpMMC9udUpnYldJSzFjVUhSMGpTVXBJU05DQVFVTjE1dXhaMmRyYWF2S0VBQlV1WlBvUWdxY0RmUE1YTHJMNDJSNmZtUGQwMkM0Nkp0cnNJUS9KWFVsc3JjaklTUG40V0grd1JYUk10SnljSEkzYVVuc2xjWjllUFV6dWNlLytmUzFmR2FwR0RlcnArdzJiVkxkT0xlM2U4Nk9jSEozVXMzc1hxMnQra3FlbmgyN2V2Sm1tTllEMFFHQVFBQURnSlhmNzloMUpVczI2RGMyT1dSRzZLa25ialJ0L0c5NU1IZ2o3VVM0dUxzK21RRE1xdlZGUkd6WnQxdDZ3Y0lzQ2RQWHIxbEg5dW5YU3RHZUY4dVZVb2J6eEcramd4VXNWdkhocG10YTFWRmhZWWppdjBodit6MlcveHp3eVo1YXprNU9hTjIyaTEwdVgwbXNsUzhqSEp6RUVlZi8rQTYzZnVFa2hTNWNyYjk1WE5IZkdWQlVzV0VDblRwOVI3L2ZlMTREK2ZiVm0zUWJ0QzkrdjJyVnE2TjY5ZTRiQTRLSERSeFFmSDYveTVjb1k5bnJEMzAvRmloYlJqUnQvbS8xUTRmanhrN3ArL1labVRwdWlUSmt5R2RyMy8zcFFzYkd4aG1QNUh5dGFwTENXaHdTcmIvK0JhdGJxYmZYcTNrMkhqeHpWenQxNzFLWlZDMzM2OFVjV1h6RU5BQUFBQUFBQUFQanZ1WHIxcWdvVUtKQnU2OTI5ZTFkcnYxK3ZHVUZUdENKMGxSd2NIRFJ0eWtSOU1tS1U3T3dUVDdpejVrcmlnNGVPNk5EaEl4cng2Y2VHd09CamVYTG5Odng1OFpKbGNuZDNreVNWS1YxS00yYk4xVGNybHNyUjBmUm40SjNhdDFOYksyNVVldXp3a2FQNmRNVG9KTzMvL0JObENPVEZ4Y1ZKa3JwMzZhVE9IZDZSbzZOamt2RkRCZy9Va01FREZSY1haemlKenhJeE1iSEtaSjhwNVlGUHVYLy9nVnhkWEkzYVVuc2xzVG1qeHdUby9yMzc2djllSDMyL1laT3laYzJxSHQyNmFQcXNPYXBhcFpLS0ZVMzliVWYyOXZhS2pZbE45WHdndlJBWUJBQUFlTWsxZTZ1eDBhKy9VdkwzM3pjMVlmSlhxbE83cHQ2c1hVdVNUTDdKdTN2dm5wYXQrTnFpTmUvZXUyZngvbys5V2FlV3hnWUVhc09temVyV3BhUFY4NTkyNi9adFhidCtRN2EydGxiTnEraFgzdWk2WmxQSCt6L3R6dDE3VnU4alNSczNiNUdycTR2UmZtYjN1SE5YTTJmUFRYYk16Y2pFRHh3Q3hrOU1jYjI1czZZWnZkNFgvcXRXaG42ajNULzhwRUlGQytqOGhZdWFIalJaQmZMN0tpWW1SbmZ1M05IWVVTUFViOEFnMmR2YmFYbklRcjFldXBUUkdudi9GNEFzVi9iL0E0TTJOamI2OXV0bHNyVzExY0pGUzB6V1VxcFVTZTNZdWtIdWJtNUc3V3UvWHk4N096dFZyVndweVp5OHIrVFJlMzE2NmJPUm4ydHlVT0t6K1B0VlVPOGUzUWdMQWdBQUFBQUFBRUFHRngwZExROFBqM1JiTDNqeFVubDZlS3BDK2JLR05oOGZiODJaTWRYdzJwcFEyczdkZTFTMlRPbGt3MmI3ZnoyZ0tWT25hK21pQldyZHJxUHF2bGxidTMvNFNjT0dqOVNrOFYrYURPTjVlbm1xUUg1ZlNkS2xTNWRUckNOM250eXlzN1hWdFd2WFRQYmZqSXlVbDZlbkpLbGtHYitVSCt3Sml4Zk1sVjhGeTY0dGRuWjJVbFJVbEZYclM0a25CVDQrRU1ISjJVa2xYaTJ1Z0xHalZialEvOS9DWmVwSzRoOSsvRmxMTERnSmNjR2lFRzNZdEZtREI3NXZ1SHBha25wMjc2SXQyN2FyLzREQitucjVZbmw3ZVZsZHV5UTllUEJBTHE2dUtROEVuakVDZ3dBQUFDKzUxMHFXMEdzbFM1anQzeGYrcXp3eXU4dkYxVlVQSHo3VS9KOFhTWkphdDJ5dWFsVXFtNTEzODJha3hnWUVwbk8xLzgvZHpVMXRXclhRNGlYTHRQL1hBMGxPL2t0SlRFeU1LbFd2TFRkWE56azZPdXI2alJ1S2lvcFNrY0ttaitZMzU5WGl4WXplTk02YU8xL096czVHWTc0WU4wRzJOalp5Y25iUzNidjN0SEh6RnZubXkydlZQbUg3d25YeTFHbDE3OUxKY0VKZmN1NC91Ry94TWY2V2pCczJkTERSYTJjWFo5blkybXJXOUs5VTl2WFNLbDMrRGExZXMwN256cDFYV1BoK3VidTVhYytPelZvUnNsQ0RQLzVVZmZvUFVJdG1iNmxXamVvcTlWcEpaY3FVU1QvL3NsZmVYbDdLNzV0UGt2VGQydStOOXZqOTJER2o5Z09IRGt1U05tN2FZblNpWmVGQ0JlWHM3S3lObTdlcVRxMmE4dlQwVUZ4OHZNNmVQYWVEaHc0cmJOOSsvYngzcis3ZmY2RGl4WXFxZGN2bU9uRHdzRFp2MmFyYTlSdXJXTEdpcWxpaHZFcVdlRlcrK2ZLcVVNRUNjbkp5c3VqdkRnQUFBQUFBQUFEdzMyRHA2WGFXdUh2dm50cTNhNXZzNFFIV1hFbGNvMW9WVmFsay92YWhzMmZQNmYwUFAxS25EdStvWklsWERlMWpSdzFYOHpidmFOeUV5Um8yWkZDeU5kZHIzQ3paZmtuYXRXMmpjbVRQYnJiLzh1VUk1Y3laUTVLMFpmMGFSVDE4cUhmN2ZTQlhGeGROSFArbFhKNzYvdVRpNWNzYVBQUlQ1Y3lSWGNXTFdYN3lYbzRjT1hUaC9BWEZ4c2FhdmEzSWxJdVhMc24zZjk5Sk9EazZhWEpnZ0tTa1ljbGJ0MjRidGZubXk2dmhud3hOZHUzUVZhczFhY3BVVmFuMGhycDJOajdvd3NIQlFWTW1qRk9iOXAzVnZWZGZMWnczeXhDc3RGUjBkTFFpSTI5Wi9UMFc4Q3dRR0FRQUFQaVBHeHNRcURObnp4cTExYTVaUTFVcXZaSHN2UHkrK2JSeDNXcUw5bWo0Vmd1ZHYzRFI2dHI2OXU2aDlSczNhZUxrSUsxWXVzaXFVL3N5WmNxa25EbHk2UFNaeEdlenRiVlZzV0pGOWZtSVR5MWVZOFBhYitYcGFmeUx3NzAvN0V3eTd1U3AwL3Ixd0VFbEpDUklrbDdKazFzalBrMTZ4TDA1Y2ZIeG1qQTVTRm15K0toM3oyNFd6Y21kSzVlT0h6MWc4UjdXS2xXeWhPR045TldyZjhuR3hrYmZyOStvV2pXcjY2dEo0K1h2VjBHU1ZLeFlVYTFadFZLaHExWnI4WkpsQ3R1M1g4dENGdXJHbjFkMStzeFp2Vm1ubG1ITlQ0YVBNcm5YMCsxUEIxRzdkdTZRK0d1OGhBVDE2ZDFEUzVhdDFLU3ZndlRvVWJRa3FXQ0IvR3JidXBVYU5haG51TDY2WGR2V0dqSjRnRFpzM0tKZGUzN1E4cFdoaW9tSlVhWk1tYlJ0MHpvQ2d3QUFBQUFBQUFDQVZHdmV0SWtLRlV6K2ltTnJyaVF1WDY2c3lYR1NkUGJjZVhYdTBWdSsrZkxwL2ZmNkdQWGx5cFZUQVdOSHFmK0F3WXFKaWRId1Q0WW1HNHdjOGVuSGF0T3FSWkwyUFQvK3BQZmUvOUQ4d3lneDBIYm03RG0xYnRsY2twUTM3eXVTcE5uVGc5UzVleTk5T21LMHBrNlpvTnk1Y2ttU3RtemJydUdqeHFwQWZsL05uaDRrZDNmM1pOZC9VckVpUlhUMjdEbWRQblBXOExsL1N1N2R1NmZ6Rnk2cTdwdTFKVWw5K2cvUWlaT25USTZkUFcrQlpzOWJrS1RkM1BjdWMrWXYxRmRUWjZoSTRVS2FQSEdjeWUrckNoWXNvQ2tUeHVtOUR6NVUrMDdkTkhQYUZQbm15MmRSN1pKMDR0UnBKU1FrV1B5OHdMTkVZQkFBQU9BLzdvc3hJM1gxNmxYRnhDVCtTc3MzWDk1a2o3eVhwREdqaHN2ZDNTM1pNVS82b0g5ZjNidDMzK3JhTW1mT3JQRmZqRkh2dnYwVkhMSlUzYnQwc21yK3V0V2hraElEZWJZMk5sYi9ldkR4TWYwcENWbVllRFZ3Zkh5OEpGbDlIZkg4aFl0MDR1UXB6WjA1emFvM3pNOUx6cHc1dER4a29WNTdyYVRzVER5YnZiMjkzbm03amQ1NXU0MysrZWNmT1RrNnlzWEZSUjk5T0VCNVg4bGpHSmVXZ0dOOGZMenkrL3FxYUpIQ3l1TGpvMnZYcnFsRWlWZFZ0a3hwWmMrV3plU2NiRm16cW12bkR1cmF1WU1lUG5xa1U2ZlA2TzdkdTJiSEF3QUFBQUFBQUFCZ2lTZFArVFBIbWl1SnpUbHc2TEQ2ZmZDaFhGeGNORDFva3NuVDltclZxSzVQaGc3VzJJQkEvZlhYTlkzN1lyUXlaODVzY3IzSXlGdTZhT0pxNHV2WGI2Ull5LzVmRHlvMk5sWmxYaTl0MUY2MFNHRXREd2xXMy80RDFhelYyK3JWdlpzT0h6bXFuYnYzcUUyckZ2cjA0NC9rNE9CZzRSTW5xdlJHUlczWXRGbDd3OEl0RHREdDJ2T2o0dVBqNVZlaHZDUXBZTXdvUFRCeHJYR0h6dDNWc2YzYnFsZjN6UlRYdkhmdm5vYVBHcXN0MjdhcmFKSENXamh2bHR6ZHpIOC9WcTFxWlUwT0ROQ2dvWitvZGJ1T0dqWmtzRm8wZTh1aStzUEN3aVZKbGQ0d2Y5SWs4THdRR0FRQUFQaVBLMVd5aEVvbGMyV3hLYTFhcEh4cy9aUHF2Vm5IcXZGUHFsekpYeFBHZmFIZmp4M1Rnd2YvV0hSZDc5Tk1oZHllQld1RGdwSjA3LzU5M2JselJ4UEdqVlhsWks0YmVORmVMMTNLb25HUHJ4TDI5UFJRdHk0ZFV4aHRPVnRiVzlXdVZVT1M1T1BqcmNFZmZtRFZmQ2RIUjZ2L093Y0FBQUFBQUFBQUlMV3N1WkxZbEtpb0tBMGRObHdPbVJ5MGNPNU0rWGg3bXgzYnZsMWJ4Y1RFS0hEU1Y1cTdZSkVHRDN6ZjVManBzK1pvK3F3NUtkYit2d3VWakE1aVdQdjlldG5aMmFscTVVcEp4dWQ5SlkvZTY5TkxuNDM4WEpPRHBrbVMvUDBxcUhlUGJsYUhCU1hwelRxMU5EWWdVQnMyYmJiNHU0YVZvYXZrNCtPdEN1WExTVXE4SWNtY1BMbHpxMXlaMTVOZDc0ZWZmdGJJejcvUVgzOWRVOVhLbFRSNXdqaTV1YmxhVkh2d3ZGbjZZTkFRZlRwaXRMNWIrNzFtVHc5SzhmdXRqWnUzeU5YVlJiVnFWRTl4RCtCWkl6QUlBQUNRak1kWDBPTFphbEMvcmhyVXIvdWl5M2dtM04zY05HVFF3QmRkQmdBQUFBQUFBQUFBU0tOMTZ6Y2EvdnpIc2VOR3I1OTA3UGdKdzNoZjMzd21mL0R1N095c0pjSHo5UERSSStYTG16ZkZ2YnQwNnFCU3I3Mm1NcStiUGdDZ1NxVTMxTEY5TzFXcldqbEpYMVJVbEM1SFhKR3JxNnZpNHVJVUZwNTQycDJyYTJKQTd1eTU4OXE0ZWF2cTFLb3BUMDhQeGNYSDYrelpjenA0NkxEQzl1M1h6M3YzNnY3OUJ5cGVyS2hhdDJ5dUF3Y1BhL09XcmFwZHY3R0tGU3VxaWhYS3EyU0pWK1diTDY4S0ZTd2dKeWVuWkovRjNjMU5iVnExME9JbHk3VC8xd09HRUtBNVAvOFNwa09IajZqdnV6MWxaMnVyNHFXU0h4OFFPRWtCZ1pOTTlsV3ZWa1hqeG42dW9aOE0xLzM3RHpUZy9mZlVzMXNYcXc2TktGZTJqTlo4czFJalJvK1ZoMGZtRk1PQ1lmdkNkZkxVYVhYdjBpbFZCMmNBNlkzQUlBQUFLWWlOalRWNS9EY3loanQzN3FUcWwxRUFBQUFBQUFBQUFBRDRieG42eVhERG45ZXQzMmcyTVBqaytMYXRXNXE5SVNkbnpoeFc3VisyVEdtemZmTm1UemZiRnhzWHA2WXQyeHExRlNsY1NQbDk4MG1TZHUzZUl5VWtxRS92SGxxeWJLVW1mUldrUjQraUpVa0ZDK1JYMjlhdDFLaEJQY1Axd2UzYXR0YVF3UU8wWWVNVzdkcnpnNWF2REZWTVRJd3laY3FrYlp2V3BSZ1lsS1Mrdlh0by9jWk5tamc1U0N1V0xrbzJzT2Zoa1ZrNXNtZFhwL2FKSnpwK09XWlVpdXVia3pOSGRubDZlaWhvMGdSNWVYbXFjS0dDcVZvblN4WWZ6WncyUmJHeHNjbU9pNHVQMTRUSlFjcVN4VWU5ZTNaTDFWNUFlaVA5QUFCQU1rNmZPYXUrL1FkcXlLQUJlck5PTFVQNzJ1L1g2ODZkdXhhdFViSkVpU1QvZUw5NDZaTGk0dUt0cnFkQWZsK3I1L3lYRlM5VlRzN096anE0NzZkbnRzZjE2OWVWTTJmT1o3WStBQUFBQUFBQUFBQUFYZzdIang1STh4cHpaMDFUb1FJRlVoeFRNSC8rWk1kMGF0OU9wVjk3emFJOTNkM2NOSGIwQ0VWRlJTaytJVUdaM2QxVnUxWU5RMGl2VzVkT3l1L3JxNkpGQ2l1TGo0K3VYYnVtRWlWZVZka3lwWlU5V3phVGEyYkxtbFZkTzNkUTE4NGQ5UERSSTUwNmZVWjM3OTQxTy81cG1UTm4xdmd2eHFoMzMvNEtEbG1xN2wwNm1SMWJzc1NyK2paMG1UdzhNa3VTbWpkdFl0RWV5Zkdya1B3cGhWTGkzNXVqazJPeVkxSTZlR2Ird2tVNmNmS1U1czZjSm5kM2Q2dHFCSjRWQW9NQUFDVER5OU5UZG5aMituRElNQVZORGxTdEd0VWxTWFBtTGRUNUN4Y3RXcU5IdHk1SkFvT3QzKzZvZS9mdlcxMVBlcndKU1VsS1IzZy9qeHIrTFU2ZlBxM0l5RWhWcnB6MDZIWUFlQjRTRWhLMGVmTm1iZDI2VlpjdVhWSlVWTlNMTGduQXY1eXpzN1B5NXMycnVuWHJxbjc5K3JLeHNYblJKUUVBQUFBQUFMelUwdnU3c2FxVks2WExtR0ZEQjF1MWI4dm1UYzMyMmRyYXFuYXRHcElrSHg5dkRmN3dBNnZXZG5KME5IdUtZbklxVi9MWGhIRmY2UGRqeC9UZ3dUL0pYdGZyN2VWbDlmcHBGZjdMbmpUTnYzZi92dTdjdWFNSjQ4YXFjaVgvZEtvS1NEc0Nnd0FBSkNOTEZoOHRXakJiN1RwMjFZQkJRelZqNm1SVnJWeEpHOWV0dG1pK3VmQ2R0Zis0WExob2lTWk0vc3FxT1dsaGIyK3ZOcTFhUExmOS9vMXUzTGloblR0M3FraVJJaXBZTUhWSGtRTkFXdHk4ZVZNVEpreVFKSFhzMkZHRkN4ZVd0N2YzQzY0S3dMOWRaR1NrVHA4K3JkRFFVTzNaczBjZmZmU1JmSHg4WG5SWkFBQUFBQURBakZ1M2I4dkYyVVdPamc1bXgxeTZkRm1lbmg3S25EbHppdXVWTHYrR2hnMFpwTGZidERJN3BuaXBjaG8yWkpBNmRYZ25WVFVENmFsQi9icHFVTC91aXk3am1YQjNjOU9RUVFOZmRCbEFFZ1FHQVFCSVFZN3MyVFY3ZXBBR0RCb3FWeGZYZEZrekppWkdNVEV4bG8rUHRYeHNlc2lVS1pPR2Z6TDB1ZTc1YnhBZEhhMGJOMjdvd29VTE9uRGdnTEpreWFLYU5XdSs2TElBWkVBSkNRa0tEQXhVeVpJbDFhMWJ0eGRkRG9DWGlMZTN0eXBXckNnL1B6OEZCd2Ryd29RSkNnZ0k0S1JCQUFBQUFBRCtwU3BWcTYyUm53MUxOdUJYcjNFenZkK3ZqL3IwNnBIaWV0SFIwWXFMaXpOcWk3aHlSY3RXaEtwSHQ4N3k0VWZKQUpEaEVSZ0VBTUFDUllzVTFvYTFxMlJyYTVzdTYwMmNIS1NRWlN2U1phMlVKQ1FrOEFXeEdXRmhZUW9MQzB2U2JtdHJLejgvUC9uNSthWGIvODRCd0JxYk4yK1dqWTJOdW5idCtxSkxBZkNTZXZ4L1F3WVBIcXpObXplclFZTUdMN29rQUFBQUFBQ1Fnb2VQSG1ubnJ0MG0rMDZmUHFPTm03Y2thYTlWczRhY0hCMlRYZmZnd2NOYXZHU1orcjdiTXozS0JBQzg1QWdNQWdCZ29mUU1qdlY3NzExMTdkTFI0dkdoMzZ6V3JMbnpyZC9uZzBIYXV5OWNjMmRPVmJteVpheWViODdlc0gzcTFxdXZjdWJNb1UzcnZqTTZKbi9xakZtYU5XZStPclZ2cDJGREJ4dmFmLy9qbUJZdUN0SCtBd2QxNjladFpYWjNWMFcvOHBveWNielIya2QvKzExejVpM1VnVU9IRkJYMVVMbHo1VlNEK25YVnMzdlhGTi93V2l0UG5qenk5L2MzYXZQMDlGUytmUG5rN095Y3Juc0JnRFcyYnQycWpoMDdFdmdHa0NZMk5qWnEzYnExbGk1ZFNtQVFBQUFBQUlDWHdPM2J0elZveUNjbSt6WnQyYVpOVzdZbGFkKzFiYU55Wk0rZTdMb0hEaDFXMFNLRjVlN21saTUxQWdCZWJnUUdBUUF3STNEU0ZBVXZYbXA0L1c3UDd2cWdmMS9ENjNQbkw2UjZiWGMzTjZ2ZWxMbWw4ZzNjNGFOSDljOC8vK2pFeVZQcEdoaDh3NytpbWpScW9PODNiTktTWmN2Vm8xc1hTZEtmZjE1VjhLSWxlaVZQYmczOG9KOWgvTGZmcmRYSTBXTVZuNUNnaWhYS0syL2VWL1RYdFd2YXNXdVAwYnJmcmw2amtaOS9vVXdPRHFwZXRZcmMzZDEwNlBBUnpadzlUMkg3d3JWby9oeGx5cFFwM1o0alQ1NDh5cE1uVDdxdEJ3RHA1ZEtsU3lwY3VQQ0xMZ1BBZjBDUklrVjA2ZEtsRjEwR0FBQUFBQUI0d3MyYmticHo5NjdSNjhmZk94MC9laURKK09LbHlpVjdKZkhzZVF1ME1EakU4SHJpNUNBRlRac3BTUXIvWlkvMmh1M1Q1WWdyS2w2cW5HRk1RT0FrQlFST01scm55ekdqMUx4cGsxUS9Gd0RnNVVCZ0VBQUFNMnJYckdINFJkYlRiNWdrcVZIVGxsYXRkKy9lUGZsVnJwR21tcDU4STJmcURlUFRGczZkcFJNblRxcGhnM3BXN1JNVEU2TXhYNDVQMGw2OWFoVlZxMXBaa2pUMG93KzE1OGVmTlhkK3NGcTFhQzVQVHc5Tm1QeVZIa1ZIYTh5b0VYSnljcElrblR4MVdxUEdmQ2tuWnlmTm5oNms4dVhLR3RiNzg4K3IvLzg4SjA1cTVKZ3ZsU2RQSGdYUG02V2NPWE5Ja3VMajQvWHBpTkZhczI2OVZuejlqVHAxZU1lcVp3R0FsMUZVVkpTOHZiMWZkQmtBL2dPOHZiMFZGUlgxb3NzQUFBQUFBT0EvSVNFaFFWZXZYdFhWcTFjVkV4TmoxR2ZOSVFVejU4elQ4cFdoaHRmVFo4M1I5Rmx6SkNWKy8yUHEwSXJidDI0bmFTK1EzMWVTMUtEZW15cnhhbkZGWFBsVG40OE5VUE5tYjZsbWpXcVNFcitudVJ4eFJVR1RBMVdvWUVGSmlkOXg5ZXJSVlUyYk5EWmFMMnZXTEJiVmI0bFZxMWFsMjFxV3V2dEVDQk1BWUI2QlFRQUF6Q2hYdG96aFZENVRnVUZKYWxDL3J0NXExTkRzR24zNkR6RDgyZFhWVlJ2V2ZpdEppb3lNTkJrRVdiSnNoVmFHcnRKM29jdmxZT0w2M2JpNE9ObloyVm44REVVS0YxS1J3b1VzSHY5WWJHeXMwUnZWeDd5OFBBMkJRUjl2YjMzMDRRY2FQbXFNWnM2WnE3cDFhbXZ6MXUxcTI3cWxLdnFWTjh3SlhyeFVzYkd4R2pwNG9GRllVSkp5NWNwcCtQT0M0QkRGeGNWcHpLalBER0ZCS2ZFcTZINTllMnZOdXZYYXZIVTdnVUVBQUFBQUFBQUFBUERjM2JoeFExdTJiTkhmZi85dHN0L2YzOS9pd09Ed1Q0WnErQ2REZGZEUUViWHYzRTBqUHh1bXQ5dTBNdlNiT3JRaVpOa0toU3hiWWRUMitIQ0pmSG56S2wvZXZBcGR0VnFTVkxCQWZsV3RYRW1TTkhIS1ZIbDdlYWxPclpxeXRiVTF6UFh4OWpZRURwK0ZpSWlJWjdhMk9RUUdBY0F5QkFZQkFFaURmSys4b2hyVnE1cnRIL25aTUwxYXZKaWt4T0JiZ2Z5K09uN2lwSHIyNmEvT0hkNVJ2NzY5WlcvLy8vL3YyTlBEUTVJVWZ1Q2dPclZ2WjdUV3l0QlZXckpzaFpZdFhpaFBUNC8wZjVnbk9Eczc2K0MrbjFJYzE3SjVVNjFadDE0clE3L1ZUei92Vlk0YzJmWFJod09NeG9ULytxc2txVkhEK3NtdUZmN3JyN0t4c2RHbUxkdTBlZXQybzc2RWhBUkowcVZMbDYxNURBQUFBQUFBQUFBQWdEVDc3YmZmdEd2WEx2bjQrS2hSbzBiS2xpMmJNbWYrUC9idU9qN0w2di9qK0d2QmdpVWJHekJxcERRQ2dwUHU3a2FRRGtFa0JFVlFRZ1RwQnVtTzBVaDNTUStRa0pSR090YkFlcjgvSnZlUG0zdHhENGFpMy9mejhlREJmWjN6T2VjNjE1amZMMXo3blBOeHhzTEM0cTNtUFhUa1NJSjkvYi9waytBaEN2TVdMR2JNK0ltbTh4MCtDc1Q5UE9YWGc0Y29XN29VeE1aU3EyWTFvMlRCdjBPdlhyMlNEa3BCRXlkT05EdGhVMFRrZjUwU0JrVkVSTjZoVjNlRHZaUXBveGVsUzMzQ3pEbnpPSEwwR09QSGppU2psNWRSek5TZloxS3RTaVhTZVhvU0VoTENrQjlIc0dYYmR0emQzYmg1NnhZZnVoYjZ1eDRoVVJZV0Z2VDZzaHVmdGV2RWpadTMrTzdicjNGd1NHMFU4L2p4RTJ4c2JFamo2cHJvWFA3K0FjVEd4dUs3WWxXQ01TL0N3bEprM1NJaUlpSWlJaUlpSWlJaUl1WjQvUGd4ZS9mdXBXREJncFF0V3paWmxhQ1NzblBYSGdCZXZBamovdjBIUmhXWW52cjd4MXVhR01BL0lNQ2tMU3c4bkY4UEhnSmc5OTc5TEYyK2t0RWpmcVR2VnoxVGJMMGlJdkxmb0lSQkVSR1J2NW1Ua3hOVEpveGw0ZUtsakJrL2lTNWY5R1RqMnBYR3U5QmlZK25WcHg5ZE8zZGs4SS9EZWZEZ0lUV3FWMlhRZ0cvZitlbUN5VFYvNFJLc3JhMnh0N05qOGJMbE5HN1VBTHRYeWluYjJka1NHdnFNc0xBdzdPenNFcHpIMGRHQjBKQlF6djUyN0cvZjVTWWlJaUlpSWlJaUlpSWlJdks2Mk5oWWR1ellnYnU3ZTRvbkMxNjlkbzNRWjg4QVdMQm9DWXVXTG1QUnZObGt6cFFSZ0ZsejVqTnJ6bnl6NTl1eFl4ZnBQRDI1ZGZzMjdkcTA0cW0vUDd2MjdHUDZ6TGxjdlhiTkpIN0U2SEdNR0QzT3BQMWxtV01SRWZudlVzS2dpSWpJT3paMStrd3llbm5Sb0Y0ZG8vWTJuN1VrendjZkVCRVp3ZVUvcm5ETTc3aWhiK0IzMy9KTi8rL3A4a1VQMHFaMVo4cUVzVlN1Vk9IdlhucVMxcTNmeUo1OSsrblFyZzBlYWQwWk9XWThVNlpOTnlwTG5EOWZYbzc1bldEL2dZTlVxMUk1d2JueTVzbkQwV04rbkRwOWhtSkZpL3dkeXhjUkVSRVJFUkVSRVJFUkVVblEvZnYzZWZ6NE1iVnExVXJSWkVFQTN4V3JLVittTkw0clY5T2hYV3UyN2RoRm13NmRXVEovRHBEOGtzVExWNjJoY3NYeXpGMndDSUFlWDNRRjRNN2R1MFJFUkFKeENaQzkrdlRqNnJWcldGcGFNbjdNQ0hMbHpKbWl6eVVpSXU4L0hkOGpJaUx5am0zYnNjdndqN05YaFlZKzQrYXRXMHlkTm9NR1RWb3c1ZWNaeE1iR0FsQ25WZzI2ZHU0SWdFTnFCN3k4TXJ6UnZaODllNTdnY2ZWdjY4R0RoNHdZTlpaMG5wNTA2OUtSbGkyYXN5c1NKUUFBSUFCSlJFRlVrVDJiTndzWExlWDNjK2NOY2MyYXhKVmxIamw2UERkdjNUS2E0OHJWLzkvUjFyUlJBd0IrR0RhQ0J3OGZHc1hGeHNheS85ZURQSHowNkowOGk0aUlpSWlJaUlpSWlJaUl5T3Z1Mzc4UGdLZW5aNHJPR3h3Y3pQcU5tNmhXdFFvQU5qWTJUSmt3bGx3NWMyQmxIWmVZK0xJa2NYeS9YaTlKL051cE01dzZmWWJhdFdxWTNDdFR4b3hreitaTjltemVIRHgwR0NjblJ3Q0tGQzdFdE9tenlPamxaZWpQbnMwN1JaOVRSRVRlVHpwaFVFUkVKQm1lUEhuS2dJRkRHRE55dUZueE1URXgzTGx6aC9KbHl3SVFIUjNONGFQSFdMOWhNN3YzN0NVc1BKejA2ZFBSdFV0SEdqV294K28xdnhqRzl1amVGVHM3T3laTi9abW1MVDZqVWNQNmRPclFsa3daTTVxOTNtYXQybkR0Mm5YR2p4NUJqZXBWelI0WEdSbkpqeitOaXJkdjRJQit4TWJHOHQzZ0h3Z0pEV1hJb0FHa1RwMGFnQUg5dnFiajUxL3czYUFmV0x0eUdkYlcxdFNvVm9ValI0K3hhczA2Nmpac1JxbVNQbmg2ZUhENzlwLzRuVGpKK2ROeEp5dldxRjZWL1FjT3NYN2pKcXJYcm8vUHh5VklueTRkSVNHaG5ENTdsbnYzN3JOeDNVclNwZkEveWtWRVJFUkVSRVJFUkVSRVJPSVRHUmwzTXArenMzT0t6anQvNFJKY1hWd3AvbEZSUTV1N3V4c3pwMDAyWENlbkpQR2VmZnNwV3FRd2VUN0luV0RNOFJNbm1UQjVLa3NXektWSmk4K29XcVVTKzM0OVNQK0JneGszNmljc0xDemUvSUZFUk9SZlJRbURJaUlpU1lpS2lnTGkvaUcxZk5WcVE1dWxwYVhKRHE3WC9YN3VQT0hoRWVUUGw1ZWJ0MjdSc25VSC9BTUNzTGEycGtMNXNqUnAxSUJTbi9oZ2FSbDM2RzlNYkl6UitNNGQyMUc0VUVFR0Robkt5dFZyV2IzMkZ6N3hLVUhGOHVWbzFxUlIwc2ZmLzNWaTRldnptdlBNeTVhdmpMZHY0SUIrTEYrMWhzTkhqbEdpZURGcVZxOW02Q3RWMG9kS0ZjdXplODgrWnN5ZVMvZXVYUUFZT3ZoN1BpcGFoT1dyMW5ETTd3U1JrWkZreVp5SkxwM2FHODA5WXRnUVBpN3hFYXZYcnVQRXlkOElDd3ZIMWRXRi9QbnkwcmRYRDNKa3o1NnM1eEFSRVJFUkVSRVJFUkVSRVhsYktaMU1GeHdTUXNzV3pRdy9INHBQY2tvU2x5OWJtdElsZlJLYzY5cTE2L1Q0Nm10YXQvcVVBdm56R2RxSERSbElnNmFmTW5MTWVQcC8wK2NObmtSRVJQNk5sREFvSWlLU2hLTitjU2ZnblR4MW12TGx5akJzeUNEYzNkM0lramt6djJ6WWhLMnREV25TcERFWkZ4Z1l4T1l0MjdDMHRLUmMyZEpreVp5Wm5EbXpVN3BrU1JyV3I0dTd1eHRoNGVINCt3Zmc2dXBDZUhnRUowNytocDJkbmRFOEg1ZjRpTTNyMTdCaTFSb1dMbDdHb2NOSGNYSjA1TlBtVFpOY3UrK1NCVHg0OEpCY09YT1kvYndYejU1TU1xWkYwOGEwYU5vNDNyNnBFOGZGMjE2M1RpM3ExcW1WNkx3V0ZoWTBxRmVIQnZYcUpMMVF6RnVyaUlpSWlJaUlpSWlJaUlqSSs2UkJ2VHJrekpINElRa3ZTeExINS9VRExUNHFWalRlT0lCcjEyL1FwbU1YdkxObXBjY1hYWTM2dkx3eU1HTFlFTDdzMVpmSXlFZ0dEdWlua3daRlJQNEhLR0ZRUkVRa0NRRUJnZGpZMlBEdDExL1JvbGtUUS91Zzcvb3g2SWZoTEZtMmd0aS9Udko3bFpXVkZkNVpzOUMvWHg5eTU4b0p3TUs1czR4aUhqMThSTFhhOVkzYXFsZXRiREpYcWxTcGFQVnBjejV0M3BUakozNGpSL1pzWnEzZHlkRVJwNXlPWnNXS2lJaUlpSWlJaUlpSWlJakl1L2ZxS1g4SlNVNUo0b1NjUEhXYTdqMi9JblhxMUV5ZE5BNXJhOU1Va1lybHl6R2dYMStHalJqTmd3Y1BHVG44aHhRdndTd2lJdThYSlF5S2lJZ2tvVTZ0R2hUNXNCQ1pNbVkwYXYvRTUyTjJidDN3Vm5ObnpKU1J6aDNiRVIwVkRjVHQ1R3BZdjI2QzhaYVdsbnhjNHFPM3VxZUlpSWlJaUlpSWlJaUlpSWk4MzVKVGtqZytMMTY4b0YvL2dkaWtzbUhlcko5eGQzTkxNTFpsaTJaRVJrWXlldHhFWnMxZFFOL2VQZDVxN1NJaThuNVR3cUNJaUlnWlhrOFdUQ2xXbHBiMDd0SDluY3d0SWlJaUlpSWlJaUlpSWlJaS94NGJObTB4ZkQ1LzRhTFI5YXN1WEx4a2lQZjJ6a3FoQXZsTll1enQ3Vms4ZnpaaDRlRmt6WklseVh1M2JkMktRZ1VMVXVURFFtKzRlaEVSK2JkUXdxQ0lpSWlJaUlnSUVCWVdqcDJkN1QrOURDTlJVVkh4bG9vUkVSRVJFUkVSRVpIL25uNERCaG8rYjlpMEpjR0V3VmZqbXpWcEZHL0NJRUNHRE9tVGRmK2lSUW9uSzE1RVJQNmQ5Rk1IRVJFUkVSRVIrYzlhdjNFek8zZnY0Zk5PSFNpUVAxK0NjV1BHVGVUdzBXT3M4bDFzVm9MZTcrZk84K0xGQzBvVS84anN0ZVFySEJmNysyOStXRmxaSmhrZkdCaUlUNW1LNU0zekFldFcrU1lhVzdEb3g3eDQ4WUtyRjgrYXZaNi93L0VUSjVrMVp6Nk5HOVduV3BYSzhjYmNmL0NBWG4zNlViNXNHYnAyNmZoRzkxbTJmQ1VCQVlGODBiVnpnakVYTGw3Q2Q4VXFxbFNxU05reXBjeWF0MDZESm1US21KSHBVeE12OFNNaUlpSWlJaUlpa2hJdW5qMzUxblBNbWo2Rm5ObXpKeG1USTF1MnQ3NlhpSWo4T3lsaFVFUkVSRVJFUkV6a3pKc3lwVWVjbkJ3NTVYZjRuY3o5cWxvMXFqTnAvR2lqdHRqWVdHYk1tc09WcTlmbzJLNU5vdU50Ykd6NC9keDVKazM5bVQ2OWVpUWFlK2Z1UFQ1dDNSNkFCWE5tVUt4b0ViUFdHQkVSOFhKbFpzWC9kdm9NVVZGUk9EbzZtQldma2dZTytURlo4UjVwMDlLamUxZVQ5bzJidDdKMy82K1VMT21UNE5qdE8zWno4cmRUZUptNTR6MG9PSml4NHlmUnZHbGo4dWZMQzhDQ1JVdTRmdU9tSVdFd1BEeWNMM3A4UmRVcWxXamF1Q0VBaHc0ZnhYZkZLdko4OElIWnozWHgwbVhDdzhNTjEvdCtQY0NSbzM1bWozL0ozZDJOemgzYUpYdWNpSWlJaUlpSWlQejNwVVNTNEt2S2xDcVpJakVpSXZMZnBZUkJFUkVSRVJFUk1mSHQxMThsR1ROeXpIamMzTklrbWdobGEydGE0cmRGc3lZSnh2dXVXSVd6a3hPMWFsWTNxLzJsUWdWTnk2N3MzZjhyVjY1ZW8wcWxpbnhZT1BFa3hjNGQyN0ZpMVJyMjdOMVBqeSs2a2lwVnFnUmpNMlgwb20zcmxreWZPWWNPWGI1ZzBieFpGQ3BZSU5INTM4UnZwODRBSkxuMjVEaHg4aFROV3lXY1BKa3JadzYyYmx5SDc0cFZ5Wm8zZXpadms0VEJ5TWhJdG16ZGpyMmRIUTNyMTAxdzdQWWRPd0dvVTd1bVdmY0tEd3RuNTY0OTdONnpqM1dyZkVtWHp0T29QeVltaHI3ZmZzZStYdzhZL2JtY1BYY09nREtsUGpIclB2RTVmdndrYytjdlRQYTQ3Tm04bFRBb0lpSWlJaUlpSWlJaUl1OEZKUXlLaUlpSWlJaUlpWTd0MnlZWk0zTE1lRnhkWE15S2ZkV1BRd1ltMk9lN1loVnAwN3FieENUVW5waEpVMzdHeXNxS3IvdjBBdURodzBkODFpN2hrcmN2d2w1Zzg5eUdXdlVheGRzL1p1UlBGQzRVbDREV3AxY1BIajU4eE5wZk50QytVMWVXTFo1UDdsdzV6VjZiT1U2Y2pOdGRYdUlqODhzZUo4WGQzWTE2ZFdvWnJ0ZHYzSXlqb3lPVktwUURJRVA2L3ovbEwzczJiM1pzMldDNHJscXpMdGR2M0RRcGU1elFpWkc3OSt3ak1DaUlaazBhNGVMc0hHL003ZHQvY3VLM1U3aTZ1RkN3UUg0Q0FnTGpqWE4wZERBa2NYcDZlakJoN0NqYWRPak00QitITTJQcUpLUFluMGFOWWV1MkhUUnVXTitReEJnZEhjUFJZMzdrK1NBM1diSmtqdmNleWJGOTgzcHlaRGV2Yk0rN09GRlRSRVJFUkVSRVJFUk14Y2FhVjlsRFJPUi9uUklHUlVSRVJFUkV4RWh5RXB5dTM3aHBWdnpyU1didjJvNWR1emwvNFNLdFBtMU85bXplQUVSR1JYSDl4czFFeDRXRWhDYllGeGIyd3VoNitOREIzTHI5SnlkL084V3ZCdzZtYU1KZ1lGQVFwMDZmd2NyS2ltSkZQMHl4ZWJONVoyWGM2QkdHNi9VYk4rUHBrZGFvN1cyVnExU2R1L2Z1R2E1WHJGckRpbFZyakdKZWZqK3NXcnVPMk5oWUFvT0MrS1JNeFFUbm5EVjlDaFhMbHpOY2YrSlRna25qUmxNcW50TUNXN1pvanJWMUtyNytxcGVoN2ZpSkV3UUVCSkxXM1QzQmNzc2ZGUzJDdDdjM1gzODd3S2o5enp0M3FWb3o3b1RFS3BVU1hxT0lpSWlJaUlpSWlQeHpiR3hzQ0FvSytrZlhjUExVYVRKbXlFRDY5T2tTalFzSURDUzFmV3BzYlcwU2pMbDkrMDljWFYxd1RtQWo3dC9obU44Sjl1emRSLzkrZllHNGhFd0xDd3RELzlUcE00bU9pcWJubDkzK3FTV0t5QnRTd3FDSWlJaUlpSWlZU0tyVU1KaFhrbmpXM1BuNCt3ZVl0Q2VXWkpoUUVtSkM3YThuSTBaR1JqSnF6QVJjWFZ6bzlkZkxxc3QvWE1IR3hzWWs5dkdUSjlTcDM0UXNXVEt6Yk5FOHJLM04vMmR5cWxTcG1ESnhMQ2RQbnFKRzlhcG1qelBIL3YwSGlJNk9BYUJRTVo5NFk3WnNXSnZpcHhxbXBMVHU3aVp0L2dFQnhNVEVQZGVMc0RCOFY2ekd3c0tDYk41WjQ1M2o3cjM3aEllSFkvTktpZWdSbzhjWlBwOCsrM3Zjdkg5OWo3M2FOM3JjQkFvVnpFK3RHdFhadkhVN0FGZXVYdVBLMVd2eDNpc3FLcHIwNmRPWkpKVkdSa1ltbVdncUlpSWlJaUlpSWlML3JBd1pNdkRvMGFNVW15OG1Kb2I3RHg0UUd2cU1rSkFRZ29LRENRd0lKQ0F3a09mUFh4Z3FXN3lxVlpzTzlPamVsYTZkRTY1eUFsQ3liQ1VHZjkrZjVrMGJKeGhUclhaOXMrYjY5ZUFoWHJ4NGtXaE1VcXBWcVF6QTFXdlhHRHgwT0dOR0RNZkxLd1BuTDF4azBWSmYrdmZyUzJ4c0xGMjY5U0I3OW14OCsvVlhBS3hjdlpaOGVmTzgxYjNmeEpadDI5OW9YTTNxMVZKNEpTTC9Ya29ZRkJFUkVSRVJFUk12U3czZnVYdlBwTS9aMlFsbkp5ZERTZUttVFJvUkhCeGlFcGNwb3hjclY2K05OMkVRd05YVmxkWXRXeGkxVFo0MjNlejJSVXQ5Q1F3MExXRTdaOTVDYnQyK3pRK0R2c1BWMVpYSXlFaSs3TldINnpkdXNtRHVURXFYakR1VkxqbzZobDU5K3ZIazZWTjY5K3h1bEN5NFk5ZHVNbnA1a1Q5ZjNrUytTdURwNFpIaXlZSUF1L2J1QXlCZE9rOGNVcWMyNnJ0Ly93RXZ3c0t3dExTSVoyVEtTU2hCMDl3VEtJOGUzR3ZTOXVycGd5dFhyU0V3TUpEcVZTc3pkZEw0ZU9kbzBLUUZ2NTg3ajQzTi8rKzJuanQvWVlMM2ZMMnZZZjI2bENyNUNiK3MzMGloZ2dWWXUzS1pVZitucmR2amQvd0VoL2Z2eHRQVEF6Qk9RTTJadDVCUmFlWXg0eVlDVUsxV3ZRVFhJQ0lpSWlJaUlpSWlmNytDQlF1eWFkTW1ybHk1UXE1Y3VkNTZ2dGpZV0dyWGIwSllXSmloemNyU0V0YzBycmk3dWZGWnF4YWtjWFY5Ni91RWhZZXo1NjkzZ2ErN2N1VnF2TWx4RlN1VXg4N1dGb0FmaG8zZzNyMzdiN1dHaTJkUEFuSHZPdTgvZU1nWHZmcmd1M2krVWN6Q3hVczVjT2d3MWFyR0pSZmV1WHVYeDQrZjROT20rRnZkT3lJaWd2YWR1L0gwcVQ4cmZSZmg1T2lZNUpnKzN3eElNaVkrNWlRTWhvWStvMW5MMWpnN083Tmd6c3hFVDRFVStUZFR3cUNJaUlpSWlJZ2txSHpsNmladDNUN3Z4RmM5dnpSY3o1bTNnSjluekRhSlM2b01zVnNhVjVPZHVKT25UVGU3ZmRPV3JTWUpnNWN1LzhHVW4yZFF1RkFCV2pSclFreE1ETFBtek9mNmpac1VMZktoSVZrUTRrNmdPK1ozbkhwMWE5T3NTU05EKzRXTGwramVzdy9lV2JPd1llMHE3T3hzRTMyT2xCWVlGTVR1UGZ1d3NMQmdsZTlpdkRKa01PcXZVYWNCVjY1ZUkwUDY5Q1pqZCsvWng0bmZmcU4zais1R1NYWnZ3dFhGaFVZTjZ4dXUxNno5aGNDZ0lEcTBhMk1VbDFnQ1gwSkNRME9aUG5NT1ZsYVc5TzdSUGNHNDZPaG9JTzQweDVkZS9iNEtDQWlrZGZ2T1hMeDBDWUJEKzNiaDRaRVdTMHRMUTh6VTZUTjVFUlpHUkVTRXlmeVBIei9HeXNvUzkzaE9RMHhNNDRiMWNYRnhNV2tQRHcvSDB0TFNhTDF2OHZVUkVSRVJFUkVSRVpIa3laa3pKN2x6NTJiUG5qMjR1cnJpNGVIeFZ2TlpXVmt4ZmNvRVVxVkt4ZDI3OStqMzNTQ1dMMTFJZ2Z6NVVtakZjUUlEQXhOTWdOdTZmU2RidCs4MGFkKzdjd3ZwMDhXVlBaNC9ld1pSVVZIeGp1LzUxVGRjdlhhTjlXdFdtRlZaeGRuWm1WSERoOUw3NjIrNThVckZqYkR3Y09iTVgwamIxcTFvMUNCdUkrMnUzWEdiaFN0V0tKL2t2SWtaTlhZQ3A4K2NaWlh2WXJPU0JWL0tuQ2tqOCtmTU1DdTJYY2ZQK2ZQT1hiTmlIUjBkR0Q5bUpJMmJ0Mkw0eU5FTUhmeTkyV3NTK1RkUndxQ0lpSWlJaUlnWUdUZnFKNXljbkFBNGYvcTRTZi9yTDVkNmR1L0dGNTkzam5ldWI3L3VRMGlJNmVtRDc4cVdiZHVKaUlqZzNQa0w1QzFVMUZEVzE5TFNrc0hmOXpmRUxmVmR5ZHo1QzhtWE53L0RmaGhrTkVlK3ZIbG8wK3BUNWk5YXdzZ3g0eGd5OFA5ZjJHM2Z1WXNldmZzYXhXZk1tSkU5MnpjRE1PaUhZUnc5NXBmb0dtdlVhWkJnMzQ0dEcvaGwvU1lpSWlMSW1pV0xTYkpnYkd3c3QvKzhRNGIwNlhGd2NEQVpQM3JjQks1ZHY4SGVmUWNZTzJyNFc3M0FkSE5MUS85ditoaXU5KzdiVDJCUWtGRWJ2RmxDM0M4Yk52SGs2VlBhdG01SmpoelpFNHg3V2I0NHZ1VEhPM2Z1MHFGTE54NCtlb3l6a3hQQklTRTBhZkVaMmJOblkrTFlrYmk2dXZMZ3dVTm16WW5iRGYzNmFaa3hNVEhjdlhjZkx5OHZyS3dzVGVaUFRLY083Y2lSUFp0Sisrc25FZ0pVTEY4V096djdaTTB2SWlJaUlpSWlJaUxKVjZGQ0JkYXRXNGV2cnkvRmloWEQyOXNiRHcrUE45NVk2L054aWJnUEZxYVZQdmJ0UDBEWEwzdVp0RStlT3AzSlU2Y2J0WjArZm9UUTBGQ0Nnb01OYlUrZituUDlyNlM4bHlmOHZTcHZvV0ptbFNUT2tqbFRnbjJwVXNXOXg4MlJJenRXbHVhOS95citVVEYyYmQySW5aMGRSNDdHdmVlMHM3Vmx4ZEtGUmh1WXQyN2JBU1JjaVNPK1ozcmRxZE5uV0xaOEphMWJmVXJlUEIrWXRiNlhySzJ0eWVqbFpYWnNjbnlRT3hlZnRXek8vSVZMcUYyekJpV0tGMHZXZUpGL0F5VU1pb2lJaUlpSWlKRjZkV3NiUHNkWGt0Z3RUUnJTcFBuL2NodkJ3U0g0QjVpV0hjNlJQUnNWSzVSTDhENytBWUVtTDgrUzArNGZZRnFPdUZLRkN2eCs3anhwWEYxeGNYRmh5N2J0UEgzcVQ2dFBteHZLQzYvOVpRTkRoLytFdTdzYk02Wk53dDdPRG9oTHhnc0xDK1BaOCtjMGJ0U0F0YjlzWUtudkNxcFZxY3duUG5FdkIrM3Q3TW1ZTWFQaGZyZHYvMGwwVkxUaCt2NzlCNFlYZlFsSnFuL2w2alVBL0hubkRrSEJ3Ymc0T3h2NmJ0eThSWGg0T0Iva2pyK3N5cXJsUy9odTBBOXMzYmFEUnMxYTByTjdOejd2M01Ib3hMMCszL1EzR3ZQbzhSTkRXOUVpUldqWm9tbWk2MHNKclQ1dFRyWnMzdVRPbFpOUlk4ZlR1dFduOFo2WUdQblg3dWhYVCt3RE9IVGtLTDM3OWlNaUlwSzVNNmZSLy92QkJJZUVVS1Z5UlJZdVhrcTlSczJaTVcwU2k1WXM0L256NTdnNE94TVVITXo5Qnc4TTkvbnp6aDBpSWlMSWtjMDA4UzhsZlZ6aTdjcXlpSWlJaUlpSWlJaUllZXp0N1duZXZEbCtmbjc0K2ZseC9ManhabWdmSHg5OGZIeFM5SjZEdnZzV0Y1ZTQ5M2Q5dmhsQWpXcFZxRnlwQWdESFQvekc4cFdyQWZoNTVteVdMVjlwR0RkMStreW1UcDhKeENYWHhmZk9NREFnMEtROWV6WnZzOWNXR3hzTFlIYXlZTjVDOFNmR3ZkcGVxVUo1T3Jadnc5bHo1L21xNTVkVXFsamUwTmZ4OHkvd1NwK2VvVU1HbW5XL2lWT21ZV05qUStlTzdjeUsvenQxNnRDT1pjdFhNbUh5VkpQeXpDTC9CVW9ZRkJFUkVSRVJrUVRGdDBQMFpVbmk3Tm04eVp3NUUvTVhMWDZqa3NTQmdZRk1ubWFhR0pqYzlsY1ZMbFNBK2JQalNsRWNQM0dTeFV0OThmVDA0S3VlY1dWdnYvcjZXelpzMmdKQVpFUWt6VDV0dzR1d01NTENYaEFlSG1GNGlmYXE3d2NQWmN1R05kamEybEsyVENuRGFZSVFkNkxjcTJiUG1KcmcybDdHWGo1M0Npc3JxM2hqZHUvWnh4OVhyZ0p4SitBZFBueVVHdFdyR3ZxUEhEMEdZRWhnZkoyemt4TlRKb3hsWmFtMS9EaDhKT01uVGNIditBbkdqUjZCdTdzYkFPczNiallhRXhvYWF0VDJkeVFNQXBUNnhJZjFHell4ZSs0Q0RoODV4b3FsaTB6S1AwZEZ4aVVNdnR3RkhoWVd6c1FwMDVpM1lCRWVIbWxaT0hjbWVmUGtNY1FQSE5DUG5EbXlNK1RINFRUOXREVmZmOVdUUEIva3BsNmQyb3dhTzU1VHA4NlFvVVpjd3VEdjV5NEFrQzlmSHBJU0VCRElqbDI3RFFtTWs2ZE94OW5aS2Q3WUowK2VNbkRJanlidFZTdFhva3pwa2tuZVMwUkVSRVJFUkVSRTNweWxwU1UrUGo0VUxseVltemR2RWhRVVpPakxsQ25oMC9oZWQvdlBPL2dkUHdIQXJkdC9BckJuNzM0dVhmNERnTFR1N2dCVUtGL1dVQjY0enpjRHlKVXJKeldyVndNZ1BEekNrREE0Y0VBL0JnN294MituenRDeVRYc0dmOStmNWswYkcrNVhxMTRqa3pVc1d1ckxvcVcrUm0zbW5OejNVbFJVZElMdkllT3plZjBhdytjTkd6Y3pjODQ4QU9iTW1FYUdESEh2MUJ3Y1VqUG9oMkVBdUxxNkdDVXdCZ1FFNGxPaXVGbEpqZGV1WGNmditFbHFWcStHdTV1YjJXdjh1NlJ4ZGFWYWxjcHMyTFNGaTVjdUovc0VSSkgzblJJR1JVUkVSRVJFSkVHSkpmMjlXbmIxcTU1ZkptdGVLeXRMc21mTHh0YU42NHphKzN6VEh3OFBEenEwYTQxSDJyU0p6bEdqVGdPdTM3Z1JiMTkwZERRL0RCc0J3SStEQitMbzZBaEFycHc1RFRIQklTRUVoNFJnWldWSjBTSkZjSFZ4NGNneFAwSkRRL215MitjNE9qcXc3OWNESERucXg1UnBNK2o3VmM5a1BlT2JlTG1yK1BOT0haZ3hleTZidDIwM1NoamMvK3RCQU1xV0taM29QRTBiTjZSZ2dmeDAvYklYQnc4ZjRmUHVQVm5sdXhndy9qT05yNFR1UzlkdjNEUkppSHc1eGh4VmE5WTFhWHZ3OEtIUmRiMjZ0ZG0rY3pjN2R1MW00SkNoakJrNTNLZy9LdXBsd21EY0NZTkhqaDFqenJ3RmZPSlRnZ2xqUnhsZXpMNnFSYk1tcEV2bnlid0ZpMm5ldERFTjY5Zmw0bDh2Y284ZFAwN05HbkV2YkkrZmlIdTVXdVREd3ZHdS8vSWZWNEM0RjhJK1pjb1RIUjFEeXhiTkFOaThkVnVDengwY0VvTHZpbFVtN1JremVpbGhVRVJFUkVSRVJFVGtiMkp2YjAvZXZIbmZlUHpwTTJkTk5vVk9uelhuL3o5UG1maEc4eDQ2Y2lUQnZ2N2Y5S0YxcTAvajdadTNZREZqeGh2Zjgvbno1NG5lS3p3OGpGVFcxa25HV1ZoWVlHOXZUL1pzM29TRmh6TjY3QVJXcmxwRGtROExjK3IwR1hwLy9TMVZLbFZnNEhmZmN1andFWDQ5Y0FpQXU2OVVwd2tJRENRc0xJek1pWlJJZnRXT1hYc0FxRnl4dkZueC80U0tGY3F4WWRNV2R1N2VvNFJCK2M5UndxQ0lpSWlJaUlnWW1Kc005aVorOHp1RXMxUGNxV3lYejUwMjZUOXc4RERyTjI3R3pTME5uVHNrWFliaTlXVERWODJlTzU5TGwvK2dkczNxUm1VeG1qZHRqSk9USTk1WnMrRHA2VW1kQmszdzhFaHJLQ3RSdFdaZFFrTkQ2ZmxsTndBcVZpaFA5ZHIxMkwxM0h6Mi83R1pTR2pjbEJZZUVjUC8rQTd3eVpLQkg5NjRjUEh5RWZmdC9KVEFvQ0ZjWEZ4NDllc3orQXdmSW5zMmJYRGx6SkRsZjNqd2Y4TXZxNWZUL2JyRGhlWkxEMmNtSldqV3JHNjQzYjlsR2NFZ0lMWm8xTVlxTEx6a09raTY5L05KUHc0Wnc1dmZmV2JkK0k4V0tGakhhV1IwWkZRbjgvd21ERmNxVlpkSDgyWHp5Y1Frc0xDdzRjL1ozdXZYb1RiY3VuWTFPUnF4WXZod1Z5NWN6akMxU3VCQU9EZzdzMkxtSHdkOFB3TkxTa3YyL0hzRGEycHJpeFlvYXhwMDRlWXFsdnNzNWN0U1BKMCtmQW5ISnB3WHk1Nk51N1pyY3VuMGJnSU43ZDVJK2ZUcVRaMGtzQVZORVJFUkVSRVJFUlA0OTZ0YXVTZDNhTlFFWTh1TlByRmkxaGxXK2l5bVFQeDhBKy9ZZmVLTjVkLzZWS1BmaVJSajM3ejh3bk53SDhOVGZQOEYzYXY0QkFTWnR4WHpLbUhYUHBPS2NIQjN4Tzd5Zmc0ZVA4T1B3a1R4ODlJaHhZMFp3OSs1OVRwMCt3K1FKWStqUnF5OFhMbDJtVUlIOHBFM3JqcWVIQnhjdlh6Yk04WEx6YmM3czJjMWEwOGxUcHdBb1VpVCt6YnhKaVkyTk84SFIzTmczOFhLajhhbFRaOTVzQXBIM21CSUdSVVJFUkVSRXhPRGJyNzh5SzI3di9nTWM4enRPNVVvVitLaG9FYlBHMk5uYXhsdXE5YVdYcCtlbFQ1ZU9DWk1UTHUyYmtMYXRXNUVqZXpZdVhMekVwS25UOGZUMFlNaWc3d0FJQ2c3bTVzM2I1TXFablZhZk5nY2dJaUtDNk9ob1hKeWRFNXd6bTNkV1prK2Z4aWMrSmQ1cHNpREVKZWpObmZVenQyLy9pWTJORFkwYTFPT0hZU05Zdm5JMW4zZnFnTytLVlVSSHgvQnA4MlpteitucTRzTDBxY25mN2R6amk2NmtTZVBLWnkxYkdOcU8rUjBuT0NTRUg0Y01OSXIxU0p1V05HbGNUZWFJNzNUS2NwV3FjL2ZlUGFNMlZ4Y1hmaG82aEE1ZHV2SGpUNk1vVnJTSUlTRXlJaUl1WWREV0pxNVU4ZTNiZjdMLzE0T0c3NVdkdS9mdzhPRWpUcDg1dyswLy96UzVYLzl2K2dCZ2JXMU5tVktmc0czSExnNGRQb3FEUTJydTNMMUg2VklsRGFkUEFweS9jSUdObTdkaWFXbEpzYUpGT1BuYktiSm44K2FYMWN1QnVKTFdBRTVPamliM0VoRVJFUkVSRVJHUi81N3c4QWkyYk5zQlFFeHNMRkZSVVZoYnYxbXF6ZFZyMXdoOTlneUFCWXVXc0dqcE1oYk5tMDNtVEJrQm1EVm5QclBtekRkN3ZwZnZ2dUx6MU4vZk1GZjl1clVUUFNFdmxZME5Help0b2QrQWdXVEprcGxsaSthVEwyOGU1aTJJcTFqaVU2STRTeGJPcGQrQWdiUnYreG10VzdaZythbzFiTnF5bGRqWVdDd3NMTGh3NFJJQStmTGxNV3Z0MTIvY3hON2UzbERPT2JsdTNyckZoOFUvZWFPeDV2TDA4Q0IxNnRUY3ZIWDduZDVINUorZ2hFRVJFUkVSRVJFeDZOaStyVmx4Zm4rVmMrM1FybzNSQ1cxSlNlZzB1bGRkdUhpSkN4Y3ZtVDNuUzlXclZTRkQrblIwN2Q2THlNaEluSjJjNmRDNUc3ZHUzU1l3S0FpQUUwY1BrUHF2K0tmKy9nQzR1N2tsT20vWk1xV1N2WlkzbFQ5Zlh2TG5peXVWMHFCZUhTWk1tc3JjK1F1cFZxVXljeGNzd3NIQmdZWU5URXY5cHJRZTNidStrOWlFbEN0Ym1qcTFhckJ4ODFabXo1M1A2QkhEQUFnUER3Zit2eVR4L1FjUG1EdC9vY240ZGVzM3hqdnZxeTlOR3pXc3o3WWR1NWc5ZHo1cDBxUUJvRjZkV2tieHhZb1c0YWNmaDFDcFFubmMzZDFNVHR6MDl3L0EzczRPQndlSE4zeFNFUkVSRVJFUkVSSDVOMW0vY1JNaElTRUE5UDl1RUxsejVXVGM2QkZ2Tkpmdml0V1VMMU1hMzVXcjZkQ3VOZHQyN0tKTmg4NHNtUjlYNmppNUpZa1RpZ1ZZczI0OUFKYVdsc1RFeGlZYUN4QVRFME5JU0FpTkd0VER6czZPRWFQSEVSQVF3SVV6SndESW5Tc25hMWN1dzhMQ0FvQ2lIeFpteWJMbG5QMzlISVVMRmVUQW9jT2tUNStPakY1ZVpuMHQvUDM5Y1hkM055czJQdTd1Ym5UdDNOR3MyT216NXZEMHFmOGIzY2ZWMVlXbmYxVWlFZmt2VWNLZ2lJaUlpSWlJbUZpOTloY0NBd01UN0Q5MU9xNE13L0hqSnpsenh2UWt1VmU5bW9RWTM2bHpoNDRjcFcySEx1VDU0QVBXckZoaUtELzd1dlViTjlQbm0vNzA3dEdkTDdwMmpqY21LaXFLcC81eEwzQ3VYYjlPdW5TZTVNbnpBVmt5WnlLYnR6ZXVMaTZHMkpzMzQzYUdac21TT2RIMS8xTWNIUjFwMzY0MUV5ZFBvK21ubi9IOCtYUDY5dTVoS092OHJzeGZ0SVJ6NTg2YnREOTYvQVNBUHQvMGozZmNtNzRvZlduZ2dHL0ptaVVMM2J0MU1iU0ZoNGRqWVdHQnJXM2NDWU1mbHlqTzFZdG5DUXdLb2txTk9uaDZlTEJoN1Vxc3JLd01ZMjdjdkVXTk9nMG9XdVJEby9uTGxpNU4xaXhaT0h6MEdKYVdscmk3dTFHemVsV2ptQUw1OHhuS3lzVG43cjE3aGpJeENaWHZ2bjdqcGtsZmhYSmxtVDBqK2FkbWlvaUlpSWlJaUlqSVB5Y3FLb3E1Q3hiaDRaR1d4NCtmVUx0V0RYNmVNWnRSWThiemljL0hBT3pkOXlzdUx2OWZ3ZVRLbGF0czJiWWRnTE8vbnpPMEJ3Y0hzMzdqSnFaTm1vRHZ5dFhZMk5nd1pjSllCZ3gyR3RTdUFBQWdBRWxFUVZRYWdwVjEzTHV0NUpZa1RzenF0Yi9nNEpDYVJnM3E0N3RpRlQyKytEelJaTDVuejUvemljL0gzTHYvZ09mUG43TnkxUnBLbGZxRUd6ZHZHY1ZseitZTlFNbFBmTEN5c21McjlwMTRaODNLaVpPLzBhaEJQYlBYRnhrWlJTcnJONi9vNHV6a1JNc1c1bFZpV2VxNzRvMFRCcTJ0clltS2pIcWpzU0x2TXlVTWlvaUlpSWlJaUlsWmMrWWwrSExxVmVNblRVa3lKckZUQzU4KzllZnJmdDhSR3h2TGdINTlFMHdXUEhMVWp3RURoNUE5bXpjZDJyVkpjRDVyYTJ0bVRKMUVtalJweUo3TkczdDcrd1JqVDU0NkJjQUh1WE1sdXY3SXlFaXNyYTBOdTJlVEVoMGRUV0JnRU83dWlaOWNhSTVPN2R1eTlwY04zTDc5SjE0Wk10QytiZXUzbmpNeEFRR0JIUE03enE3ZGV4T01XYjl4Yzd6dGI1c3c2T2FXaGw0OXZqQmNSMFJFRUJNVGc1MmRyVW5zcURIakNRZ0k1UHR2dnpGS0ZveUtpdUtiL3Q4VEhSMU4zOTQ5ak1aWVdWblM0NHZQNmROdkFERXhNWHplcVlNaEVkRWNFUkVSM1A3ekR1WEtsamEwdWJxNDBLaGgvUVRIQkFlSHNHck5XclB2SVNJaUlpSWlJaUlpNzQ5bHkxZHkrL2FmZE8vYWhhblRaMUttVkVuU3AwdkhUNlBHNE9XVkFZQ2h3MGNhamRtNmZTZGJ0KzgwbVd2K3dpVzR1cmhTL0tQL3I5Ymk3dTdHekdtVERkZkpMVW1ja0gzN0QzRDZ6Rm1hTldsRSs3YWZzWExWR2thT0djK1VDV01USExOcjkxNEdEQnhpMUxaN3p6NTI3OWxuMUhieGJGemxHUmNYWjhxVUxzbmFYemFRMnQ2ZXFLZ29hdFdvWnZZYTdlM3RlUEhpaGRueC81Um56NTZSV3RWRzVEOUlDWU1pSWlJaUlpS1NvTmRQQk15WnR4RFpzM216WThzR1ExdlZtblc1ZnVPbVNlekw5c1FjUEh6RWtQRDFXYnVPNU0yVGh3cmx5MUMrYkJrS0Z5cUVsWlVseTFldTVvZGhJN0MydG1iUytOSHhKcEM5cW5TcGtpWnRMMTY4NFBkejUvSDA5TVE3YXhaaVkyUFp2R1ViRUhkcVhXSk8vbmFLZmdNRzBiMWJGNW8wYXBCbzdKbXo1L2h1MEJCYXQvcVVwbzBiSmhwcmpoczNieGwydno1KzhvUnRPM1pSdDNiTnQ1NzNWYUdoenhnNVpqeTc5K3pGemMyTkZVdE5TLzVDd24vTzc4cXpaODhCc0xNelR2cU1qWTNGd3lNdHFWT241dXYrMzdOOTUyNDZkV2hMb1lJRitQcmI3emgxK2d6dDI3WTJPV0VRNEtqZmNjUG5xOWV1SjJzOUZ5OWRKam82bXJ4NVBqQzB1Ym1sTVNwNy9McGJ0MjhyWVZCRVJFUkVSRVJFNUYvbzl1MC9tVGpsWno0c1hBZ2ZueEpNblQ0VGdBYjE2bEMxY2lXQ2c0T3h0YldsWHAxYWhrM0xlUXNWbzBmM3JvWlN1VGR1M3VLWTMzR3NVMWtUSEJKQ3l4Yk5zTFMwVFBDZXlTMUpISituVC8zNVlkZ0k3R3h0NmRTaExlazhQV25YOWpPbXo1ekRzdVVyK2JSNTAzakhOYWhYaHdiMTZ2RHJ3VU4wNmRhRENXTkhVYjFxWlVOL3Z3RUR1WG5ydHRHWVZpMmFzMi8vQVdiTW5rdXVuRGtvL2xHeEpOZjNVdnIwNmJsNTR5WlJVVkZZVzcrZnFVc1JFUkg0K3dlUU8xZk9mM29wSWludS9meXZUa1JFUkVSRVJQNG4xS3RUaTNwMWFuSG03RG0yNzlqSjFoMDcrWG5HYkg2ZU1SdFhGeGU4dkRKdzRlSWw3T3hzbVQ1MUlubno1RWx5enZEd2NDNWR2c0w1Q3hjNGQvNENaODcrenRWcjE0aU9qdUhuS1JQd3pwcUYxV3ZYY2VYcU5mTG55NXZrQzUvZ2tCRHUzcnZIcGN0L0pCb3pic0prZkZlc0lpWW14dXpUQ0JOei9jWk4ybmZ1eXJObno2aFZvenA3OXUzbnE2Ky81Y0RCUS9UdDNaTjA2VHlUUGVlTEZ5LzQ3ZlFaamg4L2lkK0p1TjNBang0L1pzNjhCZGpZMkpBM2I5SmYzNzlMY0Vnd0FLbGZPeVhTd3NLQ3IzcCtTZHZQV2pGOTVteVdMbC9KamwyNzhmVDA0TkdqeDFTcFZKRitmWHViekRkajFoeFdyVm1IZzRNRHNiR3hyRmkxaGt3Wk05SzFTMGV6MW5QbzhGRUFpbjVvbW9nb0lpSWlJaUlpSWlML0xYZnYzU004UEp3Qi9mb1NFUmxwMU9mZ2tCb0hoOVEwYjlvNDBUbXllV2NsbTNkV0lDNGhMMmVPN0luR3YyMUo0cERRVUxyMTZNMkRody81cGs5dlF3bmlibDA2Y2VEZ1lZYVBIRVBxMUttcFg3ZDJ2T1BEd3lNWVBIUTRUazVPdUtWSlkyai85ZUFoTm03ZXlxenB4dFZtU3BYMHdjc3JBL2Z1M1U4d0VURWhlWExuNXRxMTYxeTVlczFvZys3NzVOSWZWNGlOalgxdjF5ZnlOcFF3S0NJaUlpSWlJdis0d29VS1VMaFFBYjdxOVNWejVpMWc0cFNmQ1F3S0lqQW9DSURJeUNqbXpGdkluVHQzcVZxNUVtNXVhZUtkWityMG1VeVpOb1BvNkdoRFcvWnMzalNzWDQ4aUh4YW1SUEdQT0h6MEdFT0hqOExDd29LdisvUXlHdjh5MFM4bUpzYXcyL2ZSbzhjQVpFaWZ6aWoyMmJOblFOekx1aW8xNnZEMHFUK1pNMmRpNktEdktWUGE5SlRENURoejloeWR1M1huNlZOL1dyWm94ZytEdnVQQ3hVdjA3dHVQZGVzM3NtSFRGc3FYSzBOSm40L0ptVE1IazhhUHhzWFpPZDRkdVRFeE1VUkVSSklxbFRXYnRteWwvL2REREgzWnZMTlN2bXdaU3BjcXljY2xpaWQ1ZW1OeTVNeGI2SzNHWDcwYWR3S2dpNHR6dlAxdWJtbjQ5cHUrMk5yYU1tUDJYTU9mMCtVclYxaStjZzBORzlURjNzNE9pRXNXSER0aE1sWldsa3dlUDRhdzhEQzY5K3pEdUltVENRME5wVS92SG9udTdnYll1bjBIdHJhMmxDangwVnM5bDRpSWlJaUlpSWlJdlA4K0xsR2NBZjM2VXJCQWZrNmVPdjNXOHhYSW55L0ptTGNwU1h6djNuMis2TldIUzVjdVU2dEdkZHExYVdYb3M3YTJadnFVaVh6YXVoMzl2eC9NNVQrdTBPdkxMN0MxdFRHYXc5YldocDhuVDJER3JMbTA3ZGlGL1BueVVxZFdEYWIrUEpPR0RlcFJ1dVFuUnZIVFo4M2gzcjM3QU14YnNJZ3FsU3ZpN3VabTFucExmdkl4bTdkdTQ4aFJ2L2MySWUvb1VUOEFTbjdpOHcrdlJDVGxLV0ZRUkVSRVJFUkVVbHhVVkJRaElhRkpuclQzL1Bsei9yaHlsYk8vbjhQdnhFa09IejVLY0VnSUFJVUxGYVJsaTJaY3VIaVJqWnUzY3ZEUVlRNGVPc3pnb2NQNHFGZ3hhbFNyUXRVcWxmRDA4RERNbHk5dkhuTGx6SUhQeDhVcFVmd2ppaGNyUnBvMHJvWTF6Wm0zZ0VsVHB4TVpHY21YM1Q0M2VjbjFNdmJRNGFPVUtWMlMwTkJRdHUvY0JZQjMxcXhHc2R0MzdnYmlUdTJMaUFpbmM0ZDI5T2plN2EyVDdsYXVYc3NQdzBZUUhoNU92YnExR1RKd2dPSFpOdjJ5bWlXK0sxaTZiRG03OSt4ajk1NTlKdU90ckt5d3RMVEV3c0tDbUpnWW9xS2lzTEt5NU1DZW5WU3BYQ2t1MmJCc0dTcFdLRy9ZNFF4eGZ4Wjl2dW1mNExvZVBYNENrR2pNdU5FakRKK3paL00yNmI5MSswK2paRTZJSzB0TmJDemVXYlBpNHVKQzZ0U3B1WDdqQnVNbnhlMVl6cDA3bDhrOGdZR0JiTnk4bFFXTGxuTHI5bTNjM05MUXQzZFB6cHo5blRYcjFqTjQ2RENPSER2RytORWpHUExqVDZ4Y3ZSWXJLeXZHanhsQnViS2xBUmd5OERzR0R4M0d6RG56K1AzY2VYNGE5Z05wM2QwSmp3akh5ZEVSditNbkFMQzF0ZVg0eWQrNGVPa3kxYXRXTmlRaFF0d3BrRytiR0NraUlpSWlJaUlpSXU4ZlMwdExXclpvOXJmZTgwMUxFbS9ZdUpuaG84WVNIQnhNclJyVkdmWFRVSk9ZdEduZFdiSndMbDIrNk1tQ1JVdllzM2NmUGJwM3BYcTFxbGk5c3BFMmI1NFBtRFIrTkdmUG5hZHoxKzZNR0QwT0N3c0xpaFF1UkhSTWpDRjI1cHg1VEo0Nm5YeDU4OUNnWGgyR2p4eERtL2FkbVQxOUtoa3lwRS95V2F0VXJzaXdFYVBadkhVYjdkdCtaczZYeDBod1NBaExmVmVZSGZzbXRtemJqb05EYWlxV0wvZEc0MFhlWjBvWUZCRVIrWmZadC84QVhiL3N4YnFWeThoanhvNmJxS2dvTEN3dGpmNnkvNzd5TzM0U2EydHJQaXhjMEhES3o5YnRPd2tQRDAvd2VIUVJFWGwvWExsNmpjL2Fkc1RCd1lIZ2tHQUNBZ0xKbWlXTFVVeDBkQXdEQmc3bTl1MC91WDNuRGc4ZlBqTHF6NW9sQzAyYk5LSmVuWnFHOHNNTjY5ZWwvemQ5K2ZYZ0lYNVp2NGxkZS9aeXpPODR4L3lPTTNUNFNKWXZXVURSSW5GbFlpdVdMeGZ2Q3h6ZkZhdVlPV2NlZCs3Y3hjcktpbS82OXFaemgzWW1jU1UvOGVIRXlWTzA2L1M1VWJ1OXZUM0ZpeGN6YXJ0MSt6WUFIK1RPeGFpZmZqUnJsM0JTUm8rZHdLeTU4N0cwdEtUbmw5M28zcldMVWRKbHFsU3BhTmU2RlcwL2E4blZhOWM1K2RzcHJsNjd4dTNiZDNqcS81U2dvR0NldjNoQlZGUVUwVkhSV0ZwWmtzbzZGVVdMZm9pbloxeGk1ZUw1YytLOWQzaDRCT3MzYms1eWpZbkZ2Sm93dUdQTEJwUCtjcFdxYy9mZVBhTzJJMGVPTVhQT3ZIam5zN0t5b3Mwckwwa1BIejNHakpsejhEdHhrcWlvS096dDdlblNzVDJkT3JiRDFjV0ZwbzBiOG5tbkRreWVOcDBtalJyUXFGa3JMbDY2Uk9yVXFaazRkaFFWSy96LzkwYkxGazF4Y0xDbi8vZEQ0azZkSERhQ0h0MjdVcjl4YzZNMWZGU3NLUFBtTHdLZ3hXdWxWVnhkWEdqV3BGR0NYNC9na0JCOFY2eEtzRjlFUkVSRVJFUkVSUDYzYmRpMHhmRDUvSVdMUnRldnVuRHhraUhlMnpzcmhRcms1NmpmY2FaTW04NXZwODVnWldWRjd4N2Q2ZFNoYllLYnVEMDlQUEJkUEoveEV5ZXoxSGNsZmZ0OXg3aUpVNmhkc3pyZFB1K01uYTB0ZCsvZFk4UEdMZml1WE1Xelo4OXAxNllWNXk5YzVQdkJROW05Wng4VHhvNWk2UEFSclAxbEE3bHk1bURXejFOd2QzY2pKRFNVeVZPbjA2aFpTNFlPL3A3S2xTb2srdHhPam80MGJkeVFoWXVYY3Z6RVNZcC9WQ3pSK05jOWZlclBzQkdqa3pVbU9ZNGU4K1B5SDFmbzBMWTFEZzZwMzlsOVJQNHBTaGdVRVJINWovdW0vL2M4ZXZ5RU1TT0dHWGIwWEw5eE05bnp1THE2NEpZbS92S1BLV1gwdUFuY3VYdVhnM3QzWW1scFNXeHNMQ05IanlOOU9zOWtKd3lPR0RXV1JVdDlrNzJHaTJkUEpudU1pTWova2xhZk5zY2piVnFqdG5wMWF2UDR5Uk95Wi9QR3ljbVI4UEFJN0d6dEtGYTBDTis4VnZMWHlzclNjR0piNnRTcEtWeW9BUG55NXFWd29ZSjhYUHdqTW1mT0ZPOTlyYXlzcUZDdUxCWEtsU1U0SklUTlc3YXg5cGNOWk1yb1pVZ1dURXhZV0JoMzd0eWxZSUg4L0REb093b1ZMQkJ2WEplTzdYbng0Z1ZIanZyeC9QbHpMQ3dzU09mcFNkY3VuWEJ4Tmk2TjIrT0xycmk3dWRHaVdSTlNwVXFWNUJyTTBiVkxKNjdmdkVuenBvMHBYN1pNZ25FV0ZoYmt5cG1EWERsenBNaDlJZTUweGFzWHo2YllmUEhKa2lXVFNhbVRnZ1h5a3pWTEZsNjhlRUY0ZURoUjBkSFkyS1FpWDU0OGRQdThrOUdmbGFkSFdvNzZIYWRnZ2Z6VXIxdWJCdlhxNE9qb2FEUmY1c3laR0ROeU9KR1JrYmlsY1NWSGp1eE1IaitHRCtJNXFiQiszVHBrOC9ibSs4RkRHVEpvQUM3T3p1VE5rNGVvcUVpc3JWTlJ0RWhoK3ZidXdaMjc5M2dSRmthcFY4cVB1THE2NHAwMWkwbFo2MWZkdVhPWHJkdDM0dVRrbUdDTWlJaUlpSWlJaUlqODcrbzNZS0RoODRaTld4Sk1HSHcxdmxtVFJ1VElsbzJodzBadzQrWXRDaFhJejVCQjM1bFYydGZPMXBZQi9iNm1ZZjE2VEp3eWpWOFBIQ0kwSkpUOXZ4N2c1eG16K2VQS1ZWS2xTa1dONmxYcDJybURvZXJLamwyN3NiU3dwRkd6VDdsMi9RWWxpaGRqOHZpeHVMakV2VFB0MnJrakxzN08vRFJxTEFNR0RxRklrY0pKbGlmdTFxVWptN1pzWmV6NFNmZ3VXV0E0VE1RYzJieXpzbVhEV3JOaWE5WnR5STJidDh5ZU96b21oakhqSjVFMnJUdGRPclUzZTV6SXY0bEZSRVJFN0QrOUNCRVJFVEZmY2s4WTNMdi9WNzc5YmpDV2xoYU1IejJDVDN3K0ptK2g1TzNTQVdqWHBoWGY5T245SmtzMnkvMzdENmhZclJaTkdqVmc2T0R2QVRoOTVpd3RQbXRILzM1OWFkMnlSYkxtZTVrd09PcW5IODJLMzdocEN3Y1BIMUhDb0lna2FPTEVpZmo0K09EajQ1TjA4RnVxV2JNbU8zZnVmT2YzK2FlRWhJVHlJdXlGVVNuaE54VWJHNXRrMmVPWGNVZU8rVkhTNStPM3ZxZjhzd0lEQTNGMWRUVXJOalEwRkN0cmE2TXl3dkV4NS9zb09qb2FLeXNyczlmNVBxbFNwUXBidGlUK3NsbEVSRVJFUkVSRVRCMDllcFNqUjQvU3ExZkNHd2JsdisvVTZUTzA3Zmc1dm92bmt5OXZuZ1RqOGhZcVJvL3VYZW5hdVdPaTgrVXRWSXpCMy9lbmVkUEdiN1d1VzdkdmMrbnlIMVN0WE1tc2Q2UUp6WkhSeTR1bi92NE1IUHdqWmN1VW9tYU5hZ2tlSWpKdndXS0Nnb1A0c3R2bldGdWJubEYyNXV6dlBINzhKTWtUQmw4NmRQZ29YYnA5U2U5ZVg5S2hiV3V6eHF4ZSt3dE9UbzVVcTFMWnJQanRPM2NSRWhKSzQ0YjF6WXAvV1c1NTFzOVRLRlh5M2Y4OFFPUk4yTmpZdk5sLzlIL1JDWU1pSWlMdm9VNmZkK2ZnNFNPSnhqUm8rbW1pL1M4VDN5cVVLOHNxMzhWMDY5R2JhVE5tVTZMNFJ3RDAvNllQclZzWnoxR3ZVVE9zcmExWnZYekpHLy9ENGsxdDJiNERnTHExYXhyYVZxNythMmRRYkd5U082b3laOHBJa1E4TG03Uy9PbDlpenArL2tPVFhYRVJFVW9hVGsyT0tuYmhtN3Y5ZldWaFlLRm53UDhMY1pFSEE1UFRCaEpqemZmUnZUUllVRVJFUkVSRVJFWkczVStURHdwdzVrZlRQa013OWxDS2xEcS9JbWlVTFdiTmtlZXM1QU5KNWVqSnIrcFFrNDl1My9TelIvc0tGQ2lici9xVksrakJtNUhET1hiakFzMmZQelNyL2EyN2kzMHZtSmhZQ2hJU0dFaFFVeEppUnc1UXNLUDlwU2hnVUVSRjVEM1ZvMzRZNkNTUzZYYnA4bWZrTGw5Q3J4eGRrU0ovZXJQbXlaTTdFOHNVTHNFNWxuZUFQdTArZU9zMGZWNjZ5WU03TXZ6MVpFR0QxbWwvSW5zMmJqNG9WQlNBd01JZ3QyN1lETUdMMHVDVEgxNmxWSTk2RXdiL1R5NTJHTDluWTJKQWhRd1lLRml4SXpwdzUvOEdWaVlpSWlJaUlpSWlJaUlpSWlMeC9hbFN2U28zcVZmL3BaUURnNU9qNFRpdXVpYnd2bERBb0lpTHlIdklwVVp5WW1CaEdqaG1IcDRjSEhkdTNOZlE1T3preGYrRVN5cFV1WlZTU2VNR2lKWnc2ZlphZmZoeGkySDF6NSs1ZC9yaHlsWXJseStIbzZCRHZ2VjR2VDl5Mll4ZVRtRjNiTnBMUnk4dnM5WnRiSHZJbHYrTW51WG5yRnUzYXRESzB6Wm0zZ0lpSVNEYXVXMG5PSERuSVc2Z1lIZHUzcFUrdkw4MmU5KytXS1ZNbVE2blMyTmhZZ29LQ2VQVG9FWnMyYlNKMzd0eFVxRkFCZTN2N2YzaVZJaUlpSWlJaUlpSWlJaUlpSWlMeXYwb0pneUlpSXU4cFMwdExuajROWVBIUzVYaDRwS1ZlbmRvSnhoNzFPODdZQ1pQeHpwcUY2T2dvUS92MG1YTll2MkVUUC8wNGhMcDFhaVU0dm52WEx2SHUzUG50MUdrR0R2a3hXZXZ1M3JNUFI0NzVNZXZueVJRcldzU3NNYlBuemdmQXlpcnVyeVlQSHoxaXFlOEtxbGF1Uk00Y09aSjEvOWVGaDBlWUZSY2RFL05XOTRHNGhNRk1tVEtadEYrNWNvVTllL2F3YnQwNm1qZHZqcVdsNVZ2ZlMwUkVSQ1E1TGx5NHdNV0xGN0cwdE1UQ3dnSUxDd3NzTFMwTjEvRjl0cmEySmxXcVZGaGJXMk5qWTBPcVZLa00xNmxTcFRKcWUza3RJaUlpSWlJaUlpSWlJdTgzSlF5S2lJaTh4NFlQSGNUMUd6Y1k5TU53dkxObXBYQ2hnaVl4MTY1ZHAwZnZyMG1UeHBXWlAwL0cyZG5aMFBkOS8yKzRkZXMyL1FjT0lTbzZtb2IxNjhaN0gzZDNON0puOHpacHYzdnZYckxYZlByc1daNC9mODZseTMrWWxUQjQ5dHg1RGg0K1l0VDI0L0JSUkVaRzhrWFh6c20rLytzK0xQN0pXOC94dG5MbHlvV3JxeXUrdnI3NCtma1pUaUVVa1grZjEwdVB2eXRWcTFabDVzeVpkT2xpZXVxcmlNaWJDQTRPNXM4Ly8zeW45N0MwdE1UZTNoNWJXMXZzN2UyeHM3UER6czdPOE5uZTN0N1E3K0RnZ0lPREE2bFNwWHFuYXhJUkVSRVJFUkVSRVJFUlkwb1lGQkVSZVkvWjJka3hhZHhvV3JidFFHQmdVTHd4Nnpac3d0cktpdm16cDV1VURiYTN0MmZHdE1tMDdkaUY3d2NQeGNNakxXVktsWXpyZktWazhOT24vbHkvY2ROazdvY1BIeVY3emZObVRlZlNwY3ZVckZITnJQZ0pFNmRnWTJORFJFVGNTWUNYTHYvQjdyMzdhTjJ5QmJseUdwOHVlUFhhTlRaczJtSXloNE5EYWlwVktHL1U1cDNORzUrUFM5Q2tVWDJ6MW5IbXpPLzhjZldhV2JGdndzUERnMkxGaXVIbjUwZmh3b1ZWbWxqa1grelZ4T3gzNWVIRGh4UXRXdlNkMzBkRUpDWEZ4TVR3N05rem5qMTdadllZVzF0YkhCMGRUWDQ1T0RqZzVPU0VnNE1EcVZPbmZvZXJGaEVSRVJFUkVSRVJFZm5mb29SQkVSR1I5OHk2OVJ0TjJycDI3b2gvUUFEcjFtL2swdVUvQU5pejcxY3VYdjZESE5tejhWbXJGdngrN2dLL243dGdHR052YjAvMXFwVnhkSFJnMXZRcGpCbzdnZUxGaWhJWkdRbGdkSnJMMU9rem1UcDlab3FzUDNldW5PVE9sZE9zMkszYmRuRFU3emc5dit6R3BDay9BNURuZzl5TUcvMFRaVXVYTm9uZnQvOEErL1lmTUduUGtqbVRTY0pnaTZhTmFkRzBzZG5ycmxuZHZBVEh0K0h0N2MzeDQ4ZTVkZXNXZWZMa2VlZjNFNUdVbHlsVEpobzNOdjkvVzk1VXpabzFHVFJvMER1L2o0ajg3OGlYTHg5ZVhsN0V4TVFRR3h0TGJHeXM0WE5NVEl6SjU1aVlHS0tpb29pS2lpSWlJb0xJeUVqRHI2aW9LS1ByeU1oSVEweHloWWVIRXg0ZXp0T25UeE9Nc2JhMnh0blpHUmNYRjF4ZFhRMi91N3E2NHVUa2hKV1YxZHQ4YVVSRVJFUkVSRVJFUkVUK3B5aGhVRVJFNUQwellPQVFzK0ttL0R3ajBmNTBucDVVcjFvWkFMYzBhUmcxZkNnUVY0NE93TjdPemhBNytQditOSThudWU3QW9jTjA3dnFsV2V0NUU5dDM3aVovdnJ4MGJOZkdrREFJQ1NmdmRXemZsajY5RWwvUDVUK3VjT0hpcFFUN0c5U3JrNnk0bE9UaDRRRkFZR0JnaXM4dElpSWlraGhuWitkM2ZrSnFkSFEwWVdGaHZIanhJc25mWDU1RUdCTVRrK1M4VVZGUitQdjc0Ky92YjlKbllXR0JrNU9USVpFd1RabzB1THU3a3padFdod2NITjdGWTRxSWlJaUlpSWlJaUlqOHF5bGhVRVJFNUQxejhlekpCUHZXL3JLQndVT0hFeFVWaFZ1YU5NeWZNOE9zMC95TytaMGdiNTdjT0RzNzg5US9BSWhMSW53cEpVc1NKMGVYVHUxeGNIREEyanJsL2txeVo5OStKaytkbm1EL3kwUkFjK05Ta28yTlRZclBLU0lpSXZLK3NMS3l3c0hCd2V4RXZkallXSjQvZjg2elo4OElEUTAxK3ZYczJUTkNRa0lJRFEwbElpSWkwVG1DZzRNTm0ySmVaV2RuWjBnZWRIZDNOM3kydGJWOTQyY1VFUkVSRVJFUkVSRVIrYmRUd3FDSWlNaS9RSFJNREZPbVRtZitvaVUwYTlLSXBiNHIrUGpqNHJScTI1Rko0MGJ4aWMvSGlZNGZOWFk4Ym01cG1ETmpHcmR2L3dsQWhnenBBZkR5eXNDOGhZdmpMVWxzYTJ1RGwxZUdkMWJtTFcrZUQ5N0p2R0NhZURsOTFweDRFd1ROalJNUkVSR1JsR1ZoWVdGSU1QVDA5RXd3TGl3c2pLQ2dJSUtDZ2dnTUREVDhIaGdZeUxObnp4SWRkL2Z1WGU3ZXZXdlU3dWpvU05xMGFVbVhMcDNobDA0akZCRVJFUkVSRVJFUmtmOFZTaGdVRVJGNXp6MTQ4SkMrMzM3SGhZdVhtRFo1UEZHUlVTejFYVUhuOW0zeHpwS0ZUcDkzcDNPbjluVHIwaW5lay9wQ1FrTzUvTWNWZW5idkJzQ2xQLzdBeXNxS0xKa3pBN0JqeXdaT25Uck5SOFdLY3U3OEJacTArSXhWdm92eHpwcVZvOGY4cUZ5cHd0LzZ2SW1aTTI4QmMrWXRpTGR2Nzg0dHBFK1g3dTlka0lpSWlJaThjM1oyZHRqWjJaRXVuci9yUlVaR0Vod2NURkJRRUFFQkFmajcrL1BreVJQOC9mMkpqSXlNZDc2WHB4amV2SG5UME9iZzRHQ1VRSmd1WFRyczdlM2YxU09KaUlpSWlJaUlpSWlJL0dPVU1DZ2lJdktlaW9tSlljWHF0VXlZTkJVSGg5UXNuaitiL1BueXNtLy9BVU5Nais1ZFNaOCtIY05HakdiSHp0MzArL29yeXBRcWFUVFB5Wk9uaUltSndlZmo0Z0FjUFhhY1BCL2t4dFkycmp6dTBtWExHVEY2SEN1WExjTEN3c0l3YnZuS1ZVeVlQSTFaUDAraFZFa2ZzOWY5N05sekhqNTZSUFpzM20vKzhBa29YNjRNTmFwVmpiZlAxY1VseGU4bklpSWlJdSszVktsU0djb052K3BscVdKL2YzOGVQMzdNMDZkUGVmcjBLZjcrL3NURXhKak04K3paTTY1ZnY4NzE2OWNOYmM3T3pxUkxsNDZNR1RPU01XTkcwcVpOYS9UM1pSRVJFUkVSRVJFUkVaRi9JeVVNaW9pSXZJZE9uanJONkRIak9YdnVQT1hLbG1iRXNCOUk0K29hYjJ6VHhnMHBXQ0EvMzM0M2lNNWR2NlRJaDRYcDBMWTE1Y3VYeGNyU2tpTkhqK0hvNkVEKy9QbDQvUGdKeDQrZm9IUEg5Z0E4ZVBpUXlkT21VN1Z5SlFvV3lNKzU4eGNNODdacjh4bjc5aCtnVDcvK3JGdnBheWhobkpSbXJkcHc3ZHAxeG84ZVFZM3E4U2YzdmFtY09YSlF0M2JORkoxVFJFUkVSUDU3TEN3c2NIRnh3Y1hGaFd6WnNobmFZMkppQ0F3TTVOR2pSeng4K0pDSER4L3k2TkVqb3FLaVRPWUlEZzRtT0RpWUsxZXVBR0JyYTR1WGw1Y2hnVEJkdW5SWVdscitiYzhrSWlJaUlpSWlJaUlpa2hLVU1DZ2lJdkllOFE4STROc0Jnemh3NkRCT1RrNE1HektRUmczckp6a3ViNTRQV0xOaUtVdVdMV2Y2ckxsMDc5VUg3NnhaV2JmYWwxOFBIcVpZMFNKWVdWb3lmOUZpWW1KanFWMnJCbEZSVWZUdSt5MzI5dllNR1RUQVpFNHJLeXZHalJsQm5RWk4rYnIvOXl5Y053c3JjMzRnR2hzTFFFeXM2Y2t0ZjZmdzhBaWo2K2pvNkg5b0pTSWlrbExDd3NLeHM3UDlwNWNoSXY5aWxwYVd1TG01NGVibVJwNDhlWUM0SkVKL2YzOURBdUdEQnc5NDh1U0p5VW1FNGVIaDNMaHhneHMzYmdCeHB4dG15SkFCTHk4dk1tWEtSSVlNR2JDeXN2cmJuMGxFUkVSRVJFUkVSRVFrT1pRd0tDSWk4aDV4UzVNR2QzYzNHdGF2eTFlOXZzVGR6YzNzc2RiVzFyUnQzWXBHRGV1emJQbEtNcVJMeCtQSFQ3aDU2eGJObWpUazRxWExMRm0yZ2tvVnkvTi83TjFuUUJSWEY0RGhsOTRSR3hZUVVGQ3hpeWhpN3pWcW1obzE5aHA3ajBuc3ZTWDJYaEM3c2ZjdXNVUUZGTEZncFlnSVdCQ01EWkMyM3cvQzZzb0N1NGlTZkRuUG56Z3o1ODY5dTJDU25UMzNuQkxGSFZpMllqVTNBbTdpc1dvNUpzYkdwS1NrOENBc0RFaXRuZ0pReU5xYWNULy95RTlqSitEamM0bWFOYXBudVk2dG16eDUvUGdKSlowY3MvTVc1SmpLMVdwb0ZGZW1vdXNuWG9rUVFvak03RHR3aUJPbnZQaWhUeS9LbHl1YllkemMzeFp3d2R1SEhWczNvcStmOVVmWkd3RTNpWXVMdzYxYVZZM1hVclpTYXV5Tks3N282VW5WTUNIK0szUjFkU2xRb0FBRkNoU2dYTGx5UU9wbWsyZlBuaEVaR1VsRVJBUVJFUkhFeGNXcGpFdE1UQ1FzTEl5d3YvOGYyc0RBZ0dMRmltRnZiNCs5dlQxV0dWUUlGMElJSVlRUVFnZ2hoQkJDaU53a0NZTkNDQ0hFUDh6TWFaTS9hcnlGdVRuOS9tNDU3TzE3aWZ6NTgxSGRyUnFoRDhJd056UGo1OUVqQWVqVzVYdktseStMV3pWWEJnMGJ5U212MHdDNHVsU21SSWwzYmR2YXRHcUprMk1KeXBaeDFuaCtDeWZ6ajNvTk9XSC83dTBxeDl0MzdtYlRsbTNwNGc3dDI2VnkvUHYybld6WXZQV1RyazBJSWY0ZmhZZEhrSnlTaksyTnJjYkpkZ3FGZ2hXcjFoQVlGRXp2SHQweWpUVTBOT1JHd0UwV0xsbkd5R0ZETWw5TFJDU2R1cWIrdDlCenpRcGNxN2hvdEo2RWhMVHF0QXFONGp0MDdrWk16SE9OWXJOeS9QRCtMR05TVWxKNEdCNk9ucTRldHJZMk9US3ZFRUk5UFQwOUNoVXFSS0ZDaFhCeFNmMTNTRXhNREJFUkVZU0hoeE1SRWNIcjE2OVZ4aVFtSmhJU0VrSklTQWdBZWZMa3dkN2VIZ2NIQjJ4dGJURTBOUHpzcjBNSUlZUVFRZ2doaEJCQ0NDRStKQW1EUWdnaHhMOU1oZkxsV0xMZ04ydzBTQlJ3ZDZ2R09hL2pRR3JiNGhyVjNiQ3l5Z09BbVprcGRXdlhBbURxcFBHTUhEWUVRME1EaWhZcGdvNk9qc3A5TkUwVy9CaGZ0V2xGdWJKbHNuMDlUVWxIUjFvMGI4RXZGMFVBQUNBQVNVUkJWSnF1d21IMWFsV0pqb2xKRjFlaXVJTktYTFdxcmtSRlIydTFkaUhFL3orRlFyTUVzditxN1R0Mzg4djRTWHpacGhXL3paNmg4YmcvenB3bE1DaVlKbzBhVXJsU3hVeGorL2J1d2U4N2R1SDF4eG1HRE95UGdZRkJockcyTmtYcDN2VjdscTljUTY5K0E5bmdzWXFLRmNwcnZDNU5oWWFHOGV3ei9qZERWMWVYRmFzODJMRnJOek9tVHFKOTIyOCsyOXhDQ0pTdGpDdFVxQURBeTVjdmxRbUVEeDQ4U0pkQStPTEZDNjVmdjg3MTY5ZlIxZFdsYU5HaUZDOWVIRWRIUjZrK0tJUVFRZ2doaEJCQ0NDR0V5RFU2Q1FrSjhzMlhFRUlJSWNSbnNtREJBdHpkM1hGM2Q4L3RwUWdodFBEWFgzL2g2ZW1KblowZDMzeno2Wk8wV3Jac3lZa1RKejc1UERuaDdyMUF2bXJiZ2FKRmluQnczMDVNakkwMUh2dmx0OTl4NSs0OWpoellRNG5pRGp4NThwUXVQWHBuR0IvMTdCbDU4dVRCTUlOa3dibXpabENwNHJ2RXdCOS9Ic2Z1dmZ1eHlwT0hMUnZYVWFxa1U2YnJjU3FUbXJSNE44QWZQVDI5TE5mdlhyc0JMMSs5NHRhMXkycXYxMnZVbklqSVNJSnVYOC93SHByRXZDOGhJWUhXMzdRbkxPd2hlM1pzeGJsMEtZM0dpZisySmsyYWNQanc0ZHhleHYrOW1KZ1lRa05EQ1FzTEl6dzhuS1NrcEF4ajgrZlBqNU9URTQ2T2psaGJXMy9HVlFvaGhCQkNDQ0dFMElhM3R6ZmUzdDRNR3pZc3Q1Y2loQkJDS0JrYUd1cGtIWlV4cVRBb2hCQkNDQ0hVOHJ2aXo4SWx5L20rWTN1YU5XbWMyOHZKRmYwR0RPRmhlRGlIOSsvK3BQT3NXTDJXUFh2M2MrelF2azg2VDJhdStGOGo1UDU5Mm43elZZN2RjK1VhRHc0ZU9zcUJQZHV6RHY2SGk0cUtBc0RDd2lLWFYvTFBvbEFvK0huY1JCSVRFNWsrWllKV3lZTEhUNTdpNXEzYmRPN1VRVm50TlRFcGlaRDdvWm1PZS9YcWRZYlg0dVBqVkk2blQ1bklnN0NIK0YzeDUreTVQN05NR1B3M01EUTBaTWFVaVh6M2ZUZkcvREtldlR1M3Bhc01MSVRJSFdrVkNLdFVxVUpTVWhJUkVSRThlUENBME5CUVl0NnJkQTBRSFIxTmRIUTBQajQrV0ZoWUtKTUhpeFl0aXE2dVptM2RoUkJDQ0NHRUVFSUlJWVFRSWpza1lWQUlJWVFRUXFTVGtwTEN6RG0vOGZqSkUycTZWeWM1T1ZtcjhicTZ1aW9KTEllUEhzdldPbG8yYjVhdGNUbmxZWGc0OTBNZmZQSjVuc2M4Sit4aCtDZWY1OWQ1QzRtTGorZVhNYVBTVlU4NzljY2ZiTjc2TzIxYXRjVFEwRkR0K1BpM2J6RTJNdEo0dnFkUG93Z0tEczdXV3N0VWROVXEzcTZZN1NkTHVFeE9Uc2JYMXhjQWMzUHpUekxIdjlXaEk4ZTRmaU9BZW5WcjQxN2RUZU54aVltSnpKNDdINnM4ZVJnMmVBQ1FXcW5RME5Bd1hhVzlxR2ZQYVAxVk8renNpckZsZ3dmNitwcC9qRFV3TUdEeGdsL3g4L09uUmZPbUdvLzdwM090NGtMalJnMDRlZW9QOWg4OHpKZXR2OGp0SlFraFBxQ3ZyNCs5dlQzMjl2YlVyVnVYMTY5ZkV4SVNRbkJ3TUE4ZlBpUWxKVVVaKytyVksvejkvZkgzOThmRXhBUkhSMGVjbloyeHNiR1JoR0FoaEJCQ0NDR0VFRUlJSVVTT2s0UkJJWVFRUWdpUmpvZm5CbTdldWcyQVc2MzZXbytmT21tOFNxVzZrVC8ra3ExMVpDZGhNQ0VoZ1o1OUJ4QWRIY1AyclJ1dytJd0pYaGtsdWZYbzFwa2ZSdzdQa1RsZXYzN0RkOTkzeGRMU0VzODFLekV5VXAvY3A0NkJnUUZyUFRjUUhCTEM0dm0vcWxUTHExdTdOaDZlRy9HNWRKa2ExZDBJZmZDQXdNQmdBb09DdVJjVVJHQlFNT0hoRVp6MU9rYitmUGx5NUxWazVjQ2U3UlIzY01neTdzeTVQNWs5ZDk0bldVTnljakpuenB3aE9qb2FRQkkzUHJER3d4T0EzajI2YXpsdVBRL0N3cGc4WVN4V1ZsWWtKaVl5ZU5oSVF1Nkg0cmwySmJWcjFnQWdPVG1GWVNQSDhDdzZtdUZEQjZra0N4NC9lUXFib2tVcFY3Wk1wbk5aRnl6NGY1VXNtS1ozais2Y1BQVUhhOWV0bDRSQklmNEZ6TTNOcVZpeEloVXJWdVR0MjdlRWhvWVNGQlJFYUdnb2lZbUp5cmk0dURnQ0FnSUlDQWpBek13TVoyZG5uSjJkS1Zpd1lDNnVYZ2doaEJCQ0NDR0VFRUlJOGY5RUVnYUZFRUlJSVlRS1AvK3JMRnE2Z25wMWE5TzRZWU5zM2NPMWlrdTZjOFZzYlZpM1pvVkc0M3YwL29HSDRSSFptbnYyci9PNWV1MDZPN1p1L0t6SmdtbXFWWFdsZnQwNnl1TzU4eGJrNlAzTnpjMllOM2NXYlR0MFp2cXNPVXlaT0U3anNVTUhEOEM2a0RWVHA4K2lZOWVlYkZ5M21vU0VCTzdlRGVUbTdkUUUwVkZqeGhJYkcwdFNVaElBaGF5dEtWMnFKRTBiTjZKMHFaSVlHMm5lY2paTmRFeE11aVREbU9mUE9YSFNpKy9hZlp2aHVBNmR1Nk9yazNWYnhxVGtaQW9XeUsvMXVqS2lVQ2g0OGVJRlVWRlIrUHI2RWgwZFRjT0dEVGw1OG1TT3pmSC80RjVnRUFFM2IxR2tjR0ZxdUd0ZVhmRE8zWHNzWHJhQ1NoWEwwL0c3ZHFTa3BMQnF6VHBDN29kU3hhV3lNbGtRWU01djgvSHh2Y1NYYlZxcC9LN2N1bjJIUVVOSDRtQnZ4LzdkT3pBMjFyenlaVTVMVEV5a2FjczJhcTg5ZnZJRUlNUHI3OGRvcTZxckM4V0syWExyOWgwQ2c0SXA2ZVNZcmZzSUlUNC9JeU1qU3BjdVRlblNwVWxLU2lJc0xJemc0R0JDUWtLSWkzdlhXdjNObXpmNCtmbmg1K2RIdm56NWxNbURscGFXdWJoNklZUVFRZ2doaEJCQ0NDSEV2NTBrREFvaGhCQkNmR2JlM3Q1NGUzdC9scmxzYlcxcDI3YXR4dkhCd1NFTUdqb0NPN3RpL0RaN0ptWm1wam0yRm4xOWZXeUtGdFU0Tmp2OHIxNWp5N2J0ZE8zY2lUTE9wYlVhZS9iY2VhenlXbEd4ZkxrTVl4SVRFem5wZFpybVRSdG5XR211ZkxreTlPemVSWG1jbGpBWUhSUEQxYXZYMVk0SkMwOXRSM3pLNjdUeVhLT0c5VE5jUitsU0plbnlmUWZXcmQ5RXE1WXRjS3VtZWZ2ZWp1M2JZbXBpelBVYk45bC80QkN6L3E3TVoyUmtTT0ZDaFhqODVBazl1M2VoWHAwNmxDNVZrang1TEhuMStqV2J0LzVPNDBZTnRHcEpuR2IzbnYzMDZkVmRlUndiRzhzUEE0ZHlJK0FtTmpaRlZSTEUzcmQ5eTBaS0ZIZkk4djZuejV4ajVweGZ0VjdYK3hZc1VKL1lXYkJnUVRwMTZrU0JBZ1VrWWZBRFhuK2NCakwvWFZYbjhORmpKQ1FrRUhEekZtVXFWaUU1T2JVdHA2NnVMaFBIL2F5TTI3eDFPMnZYcmFkc0dXZW1UWjZnY28reVpaenAxcmtUNnpac1l0YmMzNWcwL2wwVjAyTW5UakprK0NpVmVCc2JHN3lPSFFKZ3d1UnBlUHY0WnJyR0ZxMi96dkRhOGNQN1ZZNFZDZ1VoOTBNenZWOVcxN09yVVlONmVHN1lqTmZwTTVJd0tNUy9sTDYrUGlWS2xLQkVpUklvRkFvZVBuekkzYnQzQ1F3TUpDRWhRUmtYRXhQRGhRc1h1SERoQWtXTEZxVnMyYktVS2xVS1EwUE5LdzBMSVlRUVFnZ2hoQkJDQ0NFRVNNS2dFRUlJSVVTdXNMVzEvU3p6T0RwcW5rQVM5akNjTGozNllHeGt6S3FsaTJqZStpdWVQWXZXYXI0L1Q1LzRiTzFxMVZtd2VDbUdob2IwN2QxRHEzRUtoWUlwMDJjUi96YWVNeWVQb3FlbnB6WnUvY2JOL0xaZ01TaG1hdDNpOU5idE93d2FOakxUbVBldjM3N3VsMmxzbjE0OTJMSnRPL01YTFdIcnhuVmFyZVhMMXEzNHNuVXJRaDg4b0dEQkFwUXVWUW9IQjN0ZXZYeEYwNVp0Q0hzWXJreENQSC9CbS9HVHAvTHExU3RjWFNwVHJlcTc1TVNNV2pCWHErcktCbzlWeXVQZmQreWlaNCt1Nk9ucUVoOGZ6dytEaG5FajRDYjkrL1hPTUZrUTRJc3ZNNjQrK0NHN1loLzNkOHJkM1YzbDJNREFnS0pGaTFLNGNHRnBRNXlCSy83WEFQVVZSVFBUcUVFRGJnVGNKSytWRlhueTVPSHcwV05FUjhmUXVWTUhaWHZoM1h2M00yWDZEUExuejhlS3BRc3hNVTZ0YktsUUtJaVBqK2ROYkN4dHYvMmEzWHYzczNucjd6UnIwbGhaNWRERTJBUWJHeHZsZkdGaEQwbE9TbFllUDNyME9FY1QvQXdORGJsMTdiTGFhL1VhTlNjaU1wS2cyK3FUaGQrUHlZNHFsU3ZqdVdFei9sZXZaV3U4RU9LZlJVZEhCenM3Tyt6czdHalFvQUdob2FIY3VYT0grL2Z2azV6ODd0OWprWkdSUkVaR2N2YnNXVXFWS2tXRkNoVW9WS2hRTHE1Y0NDR0VFRUlJSVlUNGJ4by9hU3FQSHo5aDlZb2xHbzk1OGVJbDIzZnVWdGxrL3lIZlMzN2NDQWlnVjQ5dUg3L0lISlNjbk16ZS9RZXhzc3BEb3diMWMzczU2Zmo0WGlZNkpwcXlaWnh4c0xmLzZQdXRYT1BCd1VOSE9iQm5ldzZzN3AvcDJiTm9FaE1US1ZLa01BRHhiOS95Ky9hZGxDdGJocXF1VmJJY0h4c2JpNzYrZm9hYldvOGNQYzZObXpmNWNlVHdIRjIzK0hpU01DaUVFRUlJOFptNXU3dW5TMDc2SnloY3lKb3FMcFg1Y2RSd1RFeE5lUFlzbXBiTm0xR3ZibTBnOVVQc25idDNxZTVXTGQzWVBmc080TzNqcTB6cXlRM0J3U0g0WHZLalpmTm1XaWN0K3ZoZUlpSXlrdTVkTzJlWUxBandYZnUyckZycnljSWx5Mm5hcEZHbXNSK3FWdFdWazBjUHFMMjJiTVZxZHUvZG4rRjFkZkphV2RHc1NXUDJIenpNN1R0M3M2eW82TzNqeThvMTY1ZzFmVEtGckswQmNMQzNWL25RYkdXVmgyRkRCakoxeG15V3IxekR6ZHUzT2VWMUdsZVh5c3p5V0lWTjBhS2NPT2xGM1RxMU1USXlaTWlnL3VubThmRGNrSzR5WlVSa0pBY1BIYVpoZy9yMEh6Z1VQLytyREJuVW4vNTllMmU0M2s0ZDJ0T3ZUMCtOZnBaQndTR2NQUFZIbG5HWitTZituZnluQ3d3T0J0QzZzbDJsaXVWWnR6cTFQZm1seTM1czNMd1ZhK3VDakJnNkNJQVJvMzlpLzhIREFDUW1KUEpkcDI3RXhjY1RIeC9IMjdjSktCU0tkUGNjTjNFS2gvZnZ3c2pJaUxwMWFpbXJDUUk0bGFtb0Vwdlp3N3UwMkxzQi9ocjkvVTVScEdRWjh5azVPcFlBSUNUa2ZxNnVRd2lSOC9UMTlYRnljc0xKeVltM2I5OFNGQlRFblR0M2VQandvVEltSVNHQmdJQUFBZ0lDS0Zpd0lPWExsOGZaMlJtamJGUURGa0lJSVlRUVFnZ2hoUGI4cnZoelAvU0JWbU9pWTJLWXQzQnhwZ21EQUtzOVBPblJyUXU2dXJvWnhwejk4endSa1kvbzJQNWRwNm5Ycjkvd05DcEs0L1VVZDdEWGVOTjhTa29LYXp6Vzgvck5hMnE2VjhmRXhFVGplVDYxSGJ2Mk1ISEtkQlFLQlNPR0RzN3kvZFhFMDZkUkJQMzlIRnhiR1JWY3lJaGRNVnVPSGRxbmNtN0RwaTNabWx1ZHJwMDdxVDAvZGNac3pwMi93SWtqKzVYZng2eGFzdzVIeHhJcWhTRXk0dXBlaDYvYXRHTG10TWxxcjUvOTh6eDc5eCtVaE1GL0lFa1lGRUlJSVlRUVFHcVZyQ1VMZndQQTIvY1NBQzJhTmFGeG93WUEvTFpnTWZ2Mkg4VEowWkVlM1RxcmpQWDVPOTQ0RnhNR2o1LzBBcUJ4dy9wYWo5MnhheThBWDMvWk90TTRDM056ZW5UdHpLS2x5OW01ZXkvZnRkTzhBcDZ4a1ZHR0xabk56Y3dBTkc3Wm5LWmhnM3JzUDNpWUU2ZThza3dZZlA3WEMveXZYdVdydGgyWU4yY21OZHlycTQyclVMNGNGaFlXTEZxNkhETXpVMlpNbmNSWGJWcWhvNk5EUkdRa1EwYU1aczdNYWJUK29rVzZoTC9IajUrd2FNbHlhbjZRZkZleFFubVdyVmpOR284TjNBOE5aZXFrOGJUOTVpdVZtTEN3aHpScnBYcHV5emJ0ZHUwdFdiNFNTRTE4dkhqV1M2dXhRbnVQSGowR1VPNDgxRlp5Y2pLVHA4MEVZT3JFOFppYm13TlEwc2xKR2ZQeTFTdGV2bnFGbnA0dVZWeGNzTXFUaDRzK3ZyeCsvWnJCQTM3QTNOeU0wMmZQY2RIYmw4VkxWekJxeE5DUGZGVmF2b2FrNUd5M1VNOEpoUXVuVmhSNy9PUnBycTFCQ1BIcEdSa1pVYTVjT2NxVks4ZWJOMis0ZWZNbUFRRUJ2SHo1VWhrVEZSWEZIMy84d2JsejU1UlZCNHNVS1pLTHF4WkNDQ0dFRUVJSUlVUldObXphd3N3NXYyVjR2VnpsOUFVYzRGMkhvc05IanJQdndFRXVYYnJNdE1rVE1EVTF4ZXYwR2NiOE1sN2pOZmg1bjhQVTlGMFJnTnQzN25MbjdyME00eXRXS01mK2c0ZVpObk5PaGhYb0d0U3JpNVZWSG8zbVQwaElvR2ZmQVVSSHg3Qjk2d1lzL241T3JJMjkrdzh5YWVvTTZ0V3RUWEVIZStZdldrTGV2RmJwdm9mNDNBN3MyVTV4QjRjczQ4NmMrNVBaYytlbE81L1o3NGEyMUNVTUhqdHhrdU1uVDlIeHUzYktaRUZqSXlONmR1L0NyL01YY2VLa0YwMGFOOHl4TmFpalVDZ3lUVmg5L2ZvTjMzM2ZGVXRMU3p6WHJNVElTSDBsUTZFOVNSZ1VRZ2doaEJEcDNMc1hDRURKa3U4cWh3MGQxSitJaUFqbS9EYWZwS1FrbGQxWkNRa0pHQmtaWnJyVFRhR0F0MjhUTkpwZlRRR3hMUG41K3dQZzRsSkpxM0hSMFRHY09PVkY1VW9WS1ZYU0tjdjR6cDIrdzJQOUJwYXRXTTJYYlZwaC9FRVZuM3VCUWV6Y3ZWZnQyTnQzN2pKcHluVG0vVHBMNitSQWRWd3FwNzVXZi8rczI1RzJhTmFFWXJZMi9EQm9LSDErR01UQytYT1ZMUVBldklubHBKY1hXN2J0NFBxTkFQSmFXVkd4UW5tdTN3Z2c0T1l0R3RhdlI1NDhsbHk3ZmdPQTh1WEtxcDNqNE9FajZPcnEwcVJ4QTVYei9mcjBaT0NRRVppYW1ySnk2U0pxMVV4ZnpjL1cxZ2JmODZlMWVQVVowOUhKK1BkUTVJeUVoQVNTa3BJQU1ETTF6U0phdmRWcjEzSG43ajFhdFd4T280YjFsZWM3dEcrTGhZVTVEdloyV0Z0YjAvcnJkaFFzV0VEWmVydHB5emE4ZnYyYW9ZTUhBTkN3UVgyYXQvcVNVMytjWnVqZ0FSZ1lHSHpVYTlQRzI0UzNXRnBhZnJiNVBwVDIzc2ZGeFdYNVlFVUk4Zi9Cek13TU56YzNxbFdyeHNPSEQ3bHg0d2JCd2NHa3BLUldQRTFLU3VMV3JWdmN1bldMUW9VSzRlTGlRc21TSmJXcWlpeUVFRUlJSVlRUVFvalBvMU9IOWgrVjFEWnIrbVNjSElzemIrRVM3Z1VHc1dIZGF1VzFDMmRQa2RmS0tzT3gyN2J2Vkc3b2Z0L3hFNmRZc1hwdGxuUHYzcnVmM1h2M3E3MjJZK3RHalJNR1ovODZuNnZYcnJOajYwYXRrd1VWQ2dXTGw2NWcrYW8xMUsxZGkwWHo1cUtucDhlalI0K1pNSGthVVZIUCtLRnZyNDkrYmhvZEU1T3VHMUxNOCtlY09PbVZhV0dKRHAyN282dkI5eFZKeWNrVUxKQS8zZm0weE5DTXpKMjNnUFViTnVONzRZeEswcWNtVXQrajZSUXRXb1NSdzRhb1hPdmNxU08vNzlqRjVHa3pxZUpTbWZ6NXRldnFwYWtMRjMyWU8yOEJjMmROdzhsUmZTY2pjM016NXMyZFJkc09uWmsrYXc1VEpvNzdKR3Y1TDVLRVFTR0VFRUlJa2M2OXdDQ01qWXdvWm11clBLZXZyOC9jMlRNb1dLQUFyYjlvb1JLZmtKQ1laWFhCMEFjUHFGeXR4aWRaTDBESS9WQk1URXdvWEtpUVZ1TzJiZDlKWW1JaUhiOXJwMUc4aFlVRm5UcTBaOVdhZFd6N2ZRZmR1NnBXV3p4L3dadnpGN3d6R0d2T3pkdDNXTEpzWllibDJiVmhYYkFncHFhbWhENEkweWkrZkxteS9MNTUvZDlWQUt0ejJlOEthejAzY09HaUR3a0pDWlJ4THMza0NXTnAwL29MREF3TVdMcDhKYXZXckdQZmdZUFVyT0hPOWVzQjJOdlpVZHpCUHQyOWsxTlMyTFo5RjlYZHFxWDdHVFNzWDQ4cUxwVzRkZnN1TmpicXF4M3A2dXBpWVdFQnBQNHN2L2hTOCtxTmFiTDY4Q3cramV3OGJMbDErdzRMbHl6SDJyb2dreWFNQmVERnk1ZUVob1pSMHFrRW5UdDFBRklURTVPVGs4bVRTVkplY1FkN1ZpOWZTZzEzdDgrYUxKaWNuRXg4L0Z1U2twN1R0R1VidFRHUG56d0J5UEQ2K3pIWmtkYWVXVWRIUjVJRmhmaVAwZEhSd2M3T0RqczdPMkpqWTdsOSt6WTNidHpncjcvK1VzWThlZktFbzBlUGN1N2NPU3BXckVpRkNoVzBmbmdzaEJCQ0NDR0VFRUw4RzhYR3huTHAwaVZDUWtKNDhlS0Y4cnk3dXp2dTd1azN0T2NXZlgxOUhvWkgwUHFydHVtdUJWeTlSSGsxRlFZUDdOMnA4b3krZDgvdTJOdlpjZXYySGZMbHphczhIeGIya09mUC8wbzNQazEwZEV5bWEzdi9lZnZ4azZjNGRQZ1lDK2ZOU1JkMzlQaEpEaDQ2b3V4Z3BRMy9xOWZZc20wN1hUdDN5cktMMG9lZS8vVVg0eWRONVpUWGFiNXMzWW8rdmJxejFuTUQvWHIzNU5mWk16QTBuTVNpcGN1NTRuK1ZxWlBIYS8zZDBmdDI3OW12VWtRak5qYVdId1lPNVViQVRXeHNpbEs3cHZydnZyWnYyVWlKNGc1WjN2LzBtWFBNblBPcjF1dTZmdU1tWmNvNGEvMjhKejQrbmtIRFJ2TG05V3VXTFo2UG1abnFlQ01qUTJaTW5VUzNYdjBZTUdRNDY5ZXV6UEVPWTlkdkJEQmt4Q2owOVBSSlRFektOTFowcVpKMCtiNEQ2OVp2b2xYTEZyaFYwNjdkczFCUEVnYUZFRUlJSVFTUStvR2svK0JoS3VjeUtuZS9ZZk5XdGVmTFZIejNQK2tmSm0vbHo1OHZYUXZiakN4ZnRTYkxENnNmaW9tSklYLys5RHV3TWhQLzlpMWJ0bTJuUUlIOE5HL2FXT054WGIvdmhPZUd6YXoxM0VESDc5cXJsRUR2M3JVem80YS8yNDFWM3NWTitXZGJHeHRhdFd6QmdZT0g2ZGVuSnc3MjZSUHZ0R1ZsbFlmbzZHaU40MjJLRm1YMmpLa0FXRnBhRWg0ZVNmZXUzL05GaSticEtpd09HZGlmMWwrMFpPUG1yVnk5ZHAzaXhSMFluVUhMMXdNSER4TVJHY2t2UDQxU2UzMzh6Mk5vMjdFTG8zOGF4OWFONnpScTR4cmc3NnR5Zk9UWUNVYi9OSllyUG45aWFQanVQYjhmR2tycnI5dG5lVCtSY3d3TkRkSFQweU01T1prM3NiRlkvcDNzcVluWTJGajZEeHBHWW1JaWxoYVc5T283Z0FjUHd2anI3d2QzbDczUGtmWjRJam9tOWQ4REgrN2UvRkRkT3JXeTlUbyt4dk8vazNLU2twSUl1UithYVd4VzE3UHJ6WnMzQU9rZTZBZ2gvbHRNVFUxeGRYWEYxZFdWaUlnSXJsMjdSbEJRa0xMcTRKczNiN2g0OFNLK3ZyNDRPenRUdVhKbENoWXNtTXVyRmtJSUlZUVFRZ2doUG8yZ29DQk9uVHBGY25JeWhRc1h4dEhSVWZrODJmYTlJZ21mVzFqWVE1S1Nrd21QaUFEK0xvSmdiSXhDb1NBNUpVWDVuY3I3RytxVFUxSTR0RytYTXVtc1RFVlg1U1ppU0UzOE1qWTJwa25qaHVsYXgzYm8zRDNIMWg0Y2NwL2pKMCtwdlhZL05KUlRmNXpPMW4wWExGNktvYUVoZlh2MzBHcmMwZU1ubVRwOUZpOWV2R0QwaUdIMDdONkZvOGRQc21qSmNtSmlZdmhsekdobXo1aEtxVklsV2JCb0thMitha3UvM3IzbzBybWpTdGVvOTcvVGVsKzFxcTVzOEZpbFBQNTl4eTU2OXVpS25xNHU4Zkh4L0RCb0dEY0NidEsvWCs4TWt3VUJyUW9qMkJYTCtIZHoyL2FkYXMvZnZIV2JzczZsTTd3T3FSMTkzcGVVbE1UUWtUOXk2L1lkeG93YWpxdExaYlhqcXJwV1ljU3d3Znc2YnlHOWZ4akU4aVVMc3RVdVdoMy9xOWZvTzJBd3VycDZyRm14UktOazBUNjllckJsMjNibUwxcWk3RVlrUG80a0RBb2hoQkJDQ0NCMWg4N0VjVCtqVUNpWU9tTTJybFZjK0tKRk0rWDFwMCtqU0VoTXhOWW1mU3ZkdGVzMjhEYmhMUVA2OWNudy9wWVdGbnpmOFR1TjFySjU2KzlhSnd3bUppWmhvSzlkZGJFZE8vY1E4L3c1dzRjTVVrbEF5MHIrL1BuNHN2VVg3TmkxaCswN2Q5UGwrdzdLYXpvNlpOcjJyM2ZQcnV3N2NKRGxxOVl5ZS9vVXJkYXJqcjYrUGtsWjdMNTZYMFJrSklXc3JkSFgxK2ZWcTFmMDc5Y0xnS0RnWUlLQ2c5V09xZXJxUWxWWEZ5QzFVbVRaTXM0cTErUGk0bGk0WkJtbFNqclJvRjVkdGZkd2RpNU4zMTQ5V0w1cURaT216bURhNUFsWnJyVkdIZFVISElsL3Q4Q3QxNmk1eXZrVVJVcVc5eEk1cjNDaFFrUkVSdkxvMFdPdEVnWU5EUTJKamtsTmNnME9DYUZRSVd1Y25VdGpWOHlXNGc0T1dPVjUxNm9pTkRTMWVxYWRYYkdjWFh3T2VQTGtLUUJOR3pkaTJlTDVhbVBxTldwT1JHUWtRYmV2WjNpZnRKanNpSHowR09DamRzY0tJZjYvMk5qWVlHTmp3NXMzYjdoMjdSbzNidHdnTGk0T1NLMk1ldlBtVFc3ZXZJbXRyUzFWcTFiRndjRWhkeGNzaEJCQ0NDR0VFRUxrb0tDZ0lBNGVQRWpKa2lWcDBLREJQNnJTL25lZHUvSFhYKytxSFg3eDViZFVjYW5FMUVtcHo4clZWUk1FYVBPMSt1NUlPM2Z2WmNHaXBVeWVNSlpHRGV1bnU1N2Rsc1JwcWxTdnJYeW1rQ2FqQkxzUHIyblNEU2c0T0FUZlMzNjBiTjRzeXczamFXNEUzR1RCNHFWY3VPaERjUWQ3bGk5WlFNVUs1UUZvM3JReFlXRURXYlIwT1cxYWZVSDVjbVhwMWIwcjdtN1ZHRDlwS3ZNV0xzWnp3NmJVTnREZmZrVWhhMnVHRE9xZmJnNFB6dzNwTm1oSFJFWnk4TkJoR2phb1QvK0JRL0h6djhxUVFmMHpMWkxScVVONyt2WHBxZEZyQ3dvTzRlU3BQeks4bnRuUHljLy9LbjcrVnpPOC9uN0M0TnUzQ1F3Zk5ZYXo1ODdUb1gzYmRCMjBQdFNyZTFlaW9wNnhmdU5tMm5Yb3d2eGZaNmxON252MkxCcmZTK2wvNXBVcVZraDM3c1JKTDM3OGVSd1dsaGFzV2JFMFhTR0xqT1Mxc3FKWms4YnNQM2lZMjNmdWFsMlJVcVFuQ1lOQ0NDR0VFQUtBSWtVSzA2RjlXMElmUEVDaFVOQ2dYbDJWRHhLRGhvM2tzdDhWNXMrZFJRMzM2aXBqZjkrNUd5dTlQT2wyS24xT0ppYkc2VDY4WmliKzdWdFdlNnpEek15VWp0OXB2Kzd1WFR1emMvZGUxcTViejNmdHZ0RTQ0ZERKMFpGYU5kMEpDZ29tS1NsSm8wcDdtWG56NWcybVptWWF4ODlic0FTZlM1YzRkZlFRcXowOE9YUDJUNjNuYk5tOG1jcnhnc1hMZVB6NENaUEcvWkpwVzlTQi9mdmllOW1QWFh2MlVhUndZUWIyNzV2cFBMNFh6cWdjSHo1NmpKRS8vc0s1UDA2b1ZIWE1iZ3RqOFhFY0hZc1RFUmxKWUZBd3BVdVYxSGljdnI0K0s1WXNKRy9ldkpRbzdvQ0ppVW1Hc1g3Ky9nQlozajh4TVJGOWZYMk4yL0ltSnlmejExOHZ5Sjlmc3dkUjZvUStlQUNBcmExTnR1L3hzUUlEZ3dCd2NuTE10VFVJSWY2WnpNek1xRm16Sm01dWJ0eTVjd2QvZjMrVmlzVGg0ZUdFaDRkamJXMk5tNXNiam82TzB0cGNDQ0dFRUVJSUljUy9XbXhzTEY1ZVhwUXNXWkl2dnZnaXgrNmJXWktjSmpHL3pabEJ5K2JOdUhqV0MzajNQRHN0cVM0cTZobGZ0V25GekdtVFdiSjhKVTBiTjJMZCtvMEF0R2plbEg2OWUzTGlsQmVEK3ZkajNLU3B5czNiTmR6ZFdMOXhDNE9HamFUZHQxL3p5NWhST2RvMmR2ZjJ6YVNrcEZZei9IMzdUalpzM3NxaGZidlN4V1YyTFRQSFQ2YStINDBiMXRjb2Z2bXFOU3hhc2h3akkwUDY5T3FPWGJGaWhENElJL1JCbURLbWNPRkM5T2pXaFpEN29TcGRYNFlQSGNUangwOVl1bndWUzVhdnBKaXREVzFhZjVFdTRlL3g0eWNzV3JLY21oKzByYTVZb1R6TFZxeG1qY2NHN29lR01uWFNlTnArODVWS1RGallRNXExVWoyM1pkdDJqVjVibWlYTFZ3S3BuYVhTZmwvU2RQMitJeitQVWQvaFNaMlpzMzlWNlJZV0ZmV01JU05HYy9YYWRkcTBhc240WDhab2RKK2ZSby9Bd3R5Y0pjdFgwcTVqRjdwMytaNStmWHBpOFY0UmdUOHZYT1RQQ3hmVGpUMTU5SUR5endxRmdoV3Ixcko0MlFwS2xDak9paVVMc0xYUjd0bDZ3d2IxMkgvd01DZE9lVW5DWUE2UWhFRWhoQkJDQ0tIaTdyMUFBRXFXVkUxQW1USnhISDM3RDZaUC84RXNtaitYaHZYckthL0Z4OFZUb0lCMjdZQnpXdUhDaFFtOUg2cHhFdDc2alp1SmluckdEMzE2cVh5dzBWU0o0ZzdVcVZXVHMzK2VaOWZlL1hUVUlsbHk5b3lwNU11Yjk2Ty9tRTlJU0NBbTVybkdPN0FBcmwyL1FiNjhlVEV5TW1URmtvWEs4MGxKU1ZSMGRXZlMrRjlvMy9ZYmtwT1RLZS9peG9paGcrblRxM3VHOTd0dzBZZU5tN2ZTc0g0OTZ0V3RuZW5jZW5wNkxKby9sL1lkdTdKaytjclUwdmVEQjJRWW41eWNySEtjOW5BaUpTVlo1VnBLaW1xYytEeXF1RlRtN0xuelhQRy9TcXVXemJNZThKN2F0V3FtT3hjWEY4ZU5nSnRZVzF2allHK0hRcUhnME9HakFGUjNVNys3Tm8zZkZYL0cvREtCUVFQNjBlN2Jyek9OdlhZOWdMRVRKdEcxY3lmYXQvMUdxM1cvNytyVjFLcUIydno5eTJscE8wZXJaTkEyUWdnaDlQWDFLVisrUE9YTGx5Y3NMSXlyVjY4U0VoS2l2UDcwNlZNT0hqeEkzcng1Y1hOem8zVHAwdWpxNnViaWlvVVFRZ2doaEJCQ2lPeTVkT2tTU1VsSk5HalFJRWZ2KyswSGlXSHZPMzc4U0lzaTl3QUFJQUJKUkVGVUpLOWV2ODQwcGxnV2JaQUxGaXpBekdtVEFWaTZmQlV0bXpkVEhzK2JNNU9RKzZFc1hiNktRZjM3TVczU2VPVTRtNkpGMmJweEhZT0hqMkxIcmoxVXFsQmVaUjAxNnpiUzZQVmx4TUhlWHZsbnE3eXBsUXJUV2lPL0w3TnJtVW5iTE83aVVrbWorTlpmdENBOFBJTEJBMzZnY09GQ0dpVnlwa2xyTWZ4Vm0xYWNQWGRlYlVWR2dJT0hqNkNycTB1VHhxcS9RLzM2OUdUZ2tCR1ltcHF5Y3VraWF0VjBUemZXMXRZRzMvT25OVjVUWm5SMGN2N1p6TGhKVTdoNjdUcWRPclJuN0UranRYcitNN0IvWDhxVUtjM1lDWlB4V0wrUmN1WEswcUpaRStYMXVuVnFxZTFBVnJCQUFlV2YrdzBZd3JuekY2aGZydzYvenBxUnJvcWpKbHdxcC82dStQdGYwM3FzU0U4U0JvVVFRZ2doaElwN2YxZXNLdW1vbWpDWUwyOWUxcTlkeFcvekYrSld0YXJLdFRleGI3QXp6ZnhENzZmbVhLb1V3Y0VoQkFZRmE3U3p5TjdPanRLbFN0S2pXK1lsMXpQVHUyYzNLbFdzd0JmTm0ybzFUdFB5K2xtNWN5OFFoVUtoOFU2cXgwK2VFQkVaU2FjTzdkTmRTNnNzYVZjczg1L2oxV3ZYcVZ5cElwQmFobi9VbUYvSWs4ZVN5UlBHYXJTR2ZIbno0ckZxR2Q5Mzc4V0sxV3Q1OVBnSms4Yi9ySGJuWTNrWE43WDNxRkk5ODhSRThYazBhbENQQll1V2NzcnJOQlBHL3FUVjJMZHYzM0xuYmlBM2I5MGk0T1l0cmwyL1FWQndNTW5KS1N4YlBCOEhlenQyN3Q1RFlGQXc1Y3FXeVRJcDcrV3JWMFJFUm5MbjdyMU1ZMzZidjRpdHYrOGdKU1hsb3hOMnovNTVIc2k5WkQyRlFvSFg2ZFFxbkkzZVMrQVdRb2lNMk5uWllXZG54L1BuejdsOCtUSzNiOThtSlNVRmdPZlBuM1BzMkRFdVhyeEkxYXBWS1Z1MjdFZFhRUlpDQ0NHRUVFSUlJVDZua0pBUUNoY3VuT050aU45UDB2dlFsU3YrdkhyOU90T1lyQ3hZdEpRMUhwN0s0NHhhRUwvZnNqamc2aVVBek0zTldMVnNFYnYyN0V1WHRMaHRrMmVteFJLT0hEMnVyR2luS1cyUzlMSVNjajhVRXhNVENoY3FwRkc4clkwTjA2ZE1WQjVuMWZZNExpNk9ZYVBHNE8xemlkNDl1d0ZnWUdDUVliSmdja29LMjdidm9ycGJ0WFJyYWxpL0hsVmNLbkhyOWwxc2JJcW9IYStycTZ0OHY3UGJGVW1UVnM3Wk5XUEtKRTZmT1l1NWhUbmxNbWgvblpFMnJWb3llOFpVRHUvZmpZL3ZaWm8zYmF4eVBWL2V2R3JiRDcvdndrVnZoZzRlUU45ZVBiSzlXZFc2WUVGTVRVMVZxa3FLN0pNbmYwSUlJWVFRUXNWZmY3MEFvRUhUbGhuR2JOMitNOTI1cUtobnlnK0xmdDduY3Z4RGVWWnExcWpPb1NOSHVlanRxMUVDWGZPbWpkTjlxTkZXdGFxdVZLdXErZ0Y1M2ZwTnJGdS82YVB1cXlsdmIxOEFhdFpJdjV0Tm5jdCtxVHYyUGx3endQNkRoekV6TThXbGN1YkpUMTE2OUdId2dCLzRydDIzOUJzNGxCY3ZYN0ppNlVLdEtremEyUlZqaytjYWV2VHB6NzREQjNueTlDbnJWaThIVXFzSzJ0c1ZJOERmTjkyNEk4ZE9NUHFuc1Z6eCtWTnRDK2kwcW9ONmVub2FyMFZrWHhsblo4bzRsK2IybmJ0NCsvamlYbDE5Z3VlSGxpeGZ5ZUtsSzFTcVJKWW83c0EzWDMySlMrVkt1RldyeWdWdkg2Wk1uNDJPamc2alJ3NVRHWitXNkplU2txSjhzUEQwYVJRQVJRcXJQc2g1OCtZTkFESFBuOU9rUld1aW8yTW9Wc3lXS1JQR1VhZDIraXFIbXJwMi9RYkJJZmV4c3l1bTljN1pEeVZuczBMbStZdmVQSDc4aENvdWxiR3pLL1pSYXhCQy9MZmt6WnVYSmsyYTRPN3VqcCtmSHdFQkFTUWxKUUh3OHVWTHZMeTg4UEh4b1ZxMWFsU29VRUgrdXlxRUVFSUlJWVFRNGwvaHhZc1hPSDVRQ09IZllOaVFnUXdiTWhCSVRjamJ2MmVIeWpQSHRPU3p0Q1RCRHhrWUdORGh2UTVJVmF1NDhOdWNHWlF0NDh5WnMzK3ljODllWmJlaEN4ZDlXTGQrSS9OL25VM3JWaTBwWHR3ZUl5TWpsZnNsSkNaa3VJa3dzNWJFMm9xSmlTRi8vay9UdVNvczdDRkRSb3dtSWpLU2xjc1c0WjVGQnh1QUF3Y1BFeEVaeVM4L3FXLzdPLzduTWJUdDJJWFJQNDFqNjhaMUdtMjAvUEI3am95KzQ3Z2ZHa3JycjlNWGVzaEorZlBuNDl0dnZpTDB3UU5HajNqM3pQM0VLUyt1WGIvQnlPRkQwQ0g5SnZ2NWk1WW9DejdrdGJMSzl2ZHE2OWV0eGpVSE50OWJXZVVoT2pyNm8rOGpKR0ZRQ0NHRUVFSjg0S3MycmJMY0NmUytaOCtpbVR0dkFZMGJOYUJKbzRZQTZUNWdRbXAxcjgxYmY5Zm9uaTlmdmRKNC9qUk5HamRrMnN3NUhEcHlsSjdkdTJnOS9rUFAvL3FMSjAranRON3BWTjJ0cWtxNzVwbHpmc3R5ekl1WHI3SzFvK3J3MFdPWW1abXF6SmVaaTk0K0FGUnpyYUp5M3V2MEdkYXQzOFNBZm4wd01rcWZpSmZtNWN1WEpDVWxrVDlmWGg0L2VVSjBkRFJqUmcybmpwcjJzZ0RoNFJGcUUvc2d0Y0xqNzV2Vzg5TzRDWXdaTlFLQTJOaFlYTjNyWlBrNnNxb3crQ2wzNFFsVnZYdDBZK1NZWDFqanNWN2poTUd5Wlp3cDZlU0llL1ZxdUZXclNqVlhWL0wrM2JZaUtTbUpOUjZlTEZ5eW5NVEVSQVlQK0lIYU5XdW9qRStMUFgvQm16cTFhL0w2OVd1T25UZ0pxTGJKQURoMjRoU1F1cHMwSWVFdGZYdjFZTWlnQVJnYnAvOTNsRGFXcjFvRHdGZXRXMmsxTGlFaFFlWHZ4TTFidDRtS2lzcnc3MGxtMW5pc0I2QlhqNjVhanhWQ0NBQUxDd3ZxMTY5UHRXclZ1SHIxS3RldVhTTWhJUUZJVGJnK2ZmbzBmbjUrMUtoUkEyZG5aMmxWTElRUVFnZ2hoQkRpSHk4N3o5bHkyNG1UWGd3Zk5VWjVuRldGd1NwVlhOamdzVXA1UHZUQkF5d3RMY21YTnkvWHJ0OWcvYVl0ekowMUhUMWRYY0llaG5QbTdKL0syQ2RQbi9MbmhZc2tKaVVxdXcyTkd2TUxZMGFQVUZiVmk0Mk5VejQvVGR2MDNhdDdWN3AxN3FUMnU1OGZSdzNueDFIRFNVNU9SbGRYVitQT0xvbUpTUmpvRzJnVXF5MURRME5LbFhSaXpzeHBXWGF2Z2RUbnh3dVhMS05VU1NjYTFLdXJOc2JadVRSOWUvVmcrYW8xVEpvNmcybVRKMlI1M3hwMUdxb2NKLzY5WWJOZW8rWXE1MU1VS1ZuZWE4UG1yZGxLelB5UWc3Mjl5bmRvMTY3ZklGL2V2UFRxcnY0NTgyOExGbUdzNXVldXJaeElGZ1RRMTljbktURXBSKzcxWHljSmcwSUlJWVFRUWtXRjh1V29VTDVjaHRkOWZDK1R4OUlDVXpNejR1UGpXWFBlRTRCMjMzNU4zZHExTWh3WEhSM0R0Smx6Y25pMTcxaVltOU8rN1RlczM3aVpTNWY5MUZiUnkweGlZaUkxNnpYQzNNd2NJeU1qbmtaRkVSY1hwOUdIeWZlVkxlTk0xODZkbE1mTFY2M0J4TVJFSldiNnJMbm82dWhnYkdMTXk1ZXZPSHowR0E3MmRsck40KzNqeTkxN2dmVHEzaFV6TTgycU9aNi80STJEdlQzNTg2ZTJSSDRhRmNXU1pTdlp1WHN2RGV2WG8yK2Zuc3BZUFQwOWpJMk1DQTY1VDN4OFBEbzZ1dnh4NWl3QVRrNk9sQzVWa3YyN3RsT3dZQUhsbURVZW50eThkUnRUVTFNaUh6M0cyOGMzMDU5RHdZSUZXTHR5R1pCYTdoOVNxMU5tNVBoSkwzNGVONUdMWjcwd05NejRRVUpzYk94bnIzRDVYOVc2VlVzODFtL2s5Tmx6K1BoZW9yb0dPelViMXErbk5zbDE2Kzg3V0xuR2cvRHdDUFQwOVBoeDFIRDY5dXFSTHE1bURYY3UrL25Ubzg4UEt1ZE5URXlvVmszMTkrMUJXR3ByZ3RLbFNqSjd4bFRLbHl1cnpjdFR5OXZIbDVPbi9zRFkySWhPSGJYYjlUbDB4STk0blQ2TmlZa3BlcnE2dkhqNUVvQ3FycFcwdXMvNWk5NzhlZjRDTHBVcjBhekp4MVZLRlVJSU16TXphdFdxaGF1cks5ZXVYY1BmMzUvNCtIZ0FYcjE2eGZIang3bDA2UkkxYTliRXljbnBvMXU2Q3lHRUVFSUlJWVFRNHAwbWpSc3Fxd2RtcDhLZ2grZEdkdS9kejdrL2ptTmthTWlSbzhlcFhiTUczM3pWSnN1NTV5OWN6Smx6NS9ucHg1SEtjOUV4TWVTMVN0MjBYZDVGczAzaWFkYXZYWVZiTmMyK216RXhNU1l1TGs2cis2ZlJ0RFh5Z1VOSFZJNHpLamF3WVBFeUhqOSt3cVJ4djJUNjNHTmcvNzc0WHZaajE1NTlGQ2xjbUlIOSsyWTZ2KytGTXlySGg0OGVZK1NQdjNEdWp4TXF4UnMwYVdIczdsYU5abHBVOXp0Mi9DVGV2dXAvWjk1M0x6Q0k0c1VkMUY1Nyt6YUJsSlFVakUyTU5aNzNVM3Z6NWcybVptYTV2WXovQzVJd0tJUVFRZ2dodERKdDVoeUNnb05WempWcVVEOWRGYkFQRlhldzUvRCszUnJOMGJMTk45d1BmYUQxMmdiMDY4M0J3MGY0ZGQ1Q3RtN3kxS29Tam9HQkFVVUtGeVl3S1BXMTZlcnE0dXhjbWlrVHhtcDhqMFA3ZG1GbGxVZmwzTVd6WHVuaTd0NEw1TExmRlJRS0JRREZiRzJZTVBabmplZEpUa2xoN3J6VU5zRDkza3Z5eTh5dDIzZDQ4dlFwYmIvNUNraHRuYnhnOFZMMDlQUVlNWFFRUGJwM1JlK0Q5K3Y3anQreDFuTUQrdzRjVko2clg2OE9GU3VVQjFCSkZvVFUzWEZIajZkV2V0UFQxY1dsY2lXbVROVHMvVHQzN2p6OUJ3L0xPaENvVWJkaGxqRlNaZkR6ME5YVlpmYU1xWHpkcmlOakowem00TjVkMmE3ZUZ4OGZUM2g0QkJYS2wyUHloTEhLMzdNUDlldmRrN2k0T0M1Nit4SWJHNHVPamc2RnJLM3AzNjhQZVN3dFZXS0hET3hQL256NTZQaGRPd3dNY21hM2Fwa3l6cFFvN2tDTDVrMHBrRVhMak9MRkhUQTFmWmN3WE5YVmhhdlhycE9Ra0VCU2NqS1dGaGFVSzFkR285Mm9hZUxpNHhrL2FTcUdob2JNbWpZNWV5OUNDQ0hVTURZMnBucjE2cmk0dUhEbHloV3VYTG1pckRqNC9QbHpEaDA2aExXMU5UVnIxc1RCd1NGM0Z5dUVFRUlJSVlRUVF2eEx2WDM3Rm9BTm03Wncvb0kzWi84OHIzSTlvOFN4OTVQa0R1M2JwVXdxdkJGd2t5S0ZDNVBYeW9xOFZsYlVyVk9McFN0VzhXWHJMekpkaDUvL1ZZNGVQOG1Jb1lNcFpHMnRQUC93WVRoRmloUUc0TmpCdmNURngvUERvS0dZbVpyeTYrd1ptSDVRSU9IQnc0ZU1Hak9XSW9VTFVjYTVsRWJ2QVVEaHdvVUp2UjlLVWxLU1J1MTlQMVMzVGkyYU4yMmlVZXpSNHljNGUrNjgybXNYTHZxd2NmTldHdGF2UjcyNm1YYzMwdFBUWTlIOHViVHYySlVseTFlU2xKVEUwTUVETW94UHE5Q1lKaVZGOGZjL2sxV3VwYVNveHFsVHFxU1RTdXZwck55L0g1cGx3bUJFWkNTaER4N1FwSEVEdGRmVEVqck5URDlkZ3Q2djh4ZGhYYkNBU2lHT2pDUWtKQkFUODF6clFoOUNQVWtZRkVJSUlZUVFXcGsrZFNLUEhqMGlNVEgxUTV5RHZSM09wVFAvRURoMTBuZ3NMTXcxbm1QbzRBRzhldlZhNjdWWldsb3llL3BVK2cwWXpMb05teklzb1o2Ui9idTNBNmtKZWJvNk9scFgwSGwvMTE5bTB0b0ZwUHhkVlUvYkZuOXJQRHk1Yy9jZXE1WXR4c0xDUXFNeHBVdVhZdXZHZGNwcWgxKzBiTWJMbHkvcDNLbURzdUxnaDBhTkdFcXZudDJJalkwRndOVFVWTG16VUozK2ZYdlRyM2RQRktEMSsxZS9YaDFKOHZ1WGNpNWRpaWtUeC9IenVJbU1temlGWDJkUHo5Wjl1bmZ0VE9uU3BhanBYajNUT0NNakkyVWI2NnpvNmVscDlLQWhUZER0NjFuRzVMRzB4R1BWY3F5dEMyWVo2N2xtaGNweHJ4N2Q2TldqbThiclVlZVhjUk1KQzN2SW5KblRjSFFzOFZIM0VrSUlkUXdORFhGM2Q2ZFNwVXI0K2ZseDllcFZrdjV1bWZQMDZWUDI3dDJMalkwTjllclZ3L3E5THhTRUVFSUlJWVFRUWdpaDN2Ty8vbUxJOE5HRWhUM2thVlFVQUt2V3JxTk02ZElFK1BzQ3FkOFhIRDU2akVWTFY5QzhhV1A4cmx6bDV4OUhLcnVtL0hINkxEdjM3T1czMlRPVlhZZGV2WDdOdmNBZ1duL1JVamxYdDg3ZjA2dmZBUFlmUEp6aGVoSVRFNWs0ZVJvbGlqdlF2ZXYzeXZNSkNRa0VCWWZRN3R1dkFiQ3pLd2JBaWlVTDZkYXJMMk1uVEdiUi9MbllGQzBLd0xFVEp4ay9LZlUrSzVZczFQajdDZ0RuVXFVSURnNGhNQ2lZTXM2bE5SNlhwbFRKa256OVpXdU5Za1B1aDZwTkdJeUlqR1RVbUYvSWs4ZVN5Um9XajhpWE55OGVxNWJ4ZmZkZXJGaTlsa2VQbnpCcC9NOFlHNmV2d3BkUmhjWXExVE5QVFB4Y3RteEwvVTZzYWVOR2FxKy9lcDM2UFoybVhhN1MzQXNNWXRPV2JVeVpPQzdMMlBNWHZYa2U4MXlqNS9oMzdnV2lVQ2l5OWZzaTBwT0VRU0dFRUVJSW9aV0s1Y3RSTVpPV3hlcWtWYlhUMU1lMDJLeFYwNTI1czZZVGNPc1diOTdFYXYxQkJraFhhZTlUMFRaUkVGSS9vTDE0OFlLNXM2WlJxNmE3eHVQMGRIV3BYS21pOHRpNllNRk1kNzZsU2R1VnFLbnN2Q2J4NzlmdTI2K3BYYXNHeWNrcHBLU2taT3YzUUVkSEo4dGt3WDhLVzF1YlhKazNPVG1Ga2NPSDh1T280UlFwWERoWDFpQ0UrTzh3TVRHaGR1M2F1TGk0NE9QalEwQkFnSEt6UTBSRUJGdTJiS0ZjdVhMVXJGa1RNMmtGSTRRUVFnZ2hoQkJDWkNpUHBTVW14c1o4L1dWcktsZXFTSVh5NVpRYitWKy9mc1BCdzBmWXNHa0xkbmJGV0xWMEVZNk9KYmdYR0VTL2dVTVlObmdBZS9jZndzZjNFbzBhMXVmVnExZks3ejM4cjE0akpTV0ZxcTR1eXJscXVMdmhYTG9VVVZIUE1xemNkL3YyWFo0K2pXTFo0dmtxblZrdVhiNUNVbElTTHBVcnFjU1hMbFdTTFJ2V01XRHdjTDVxMjRHK3ZYcHk5ZHAxdkU2Zm9YM2JieGo3MDJnTURRMC9uQ1pUTld0VTU5Q1JvMXowOXMyVkJMQVhMMTdTYitCUVhyeDh5WXFscVIyZE5HVm5WNHhObm12bzBhYy8rdzRjNU1uVHA2eGJ2UnhJclNwb2IxZE1tUWo2dmlQSFRqRDZwN0ZjOGZsVDdmdVZWblZRVDA4dm02OUtjOWR2QkxCaDAxWmNxN2dvazFJL0ZCTVRBNENGdVdZRlFTNWQ5bU90NXdiT25qdVB2cjYrUmdtRGtaR1BLS25oeG5odjc5VDN0R1lOemI4YkV4bVRoRUVoaEJCQ2lNOGtyYVdiK1BSYU5HOUtpK1pOYzNzWm40U0Z1VGsvamh5ZTI4c1FJaDFKWVB2MDlQUjBzYlVwbXR2TEVFTDh4NWlabWRHd1lVTmNYVjN4OXZibTl1M2J5bXMzYjk3azNyMTdWS3RXalNwVnFtU3JoWkFRUWdnaGhCQkNDUEZQOU9MRlM1YXRXSlZwVEhUTWN3Qm16djQxeS91dFdyNVk1ZGpIOXpMYnR1L2c5TmsvY1hJc3dmM1FCeXhaT0k4U3hSMUlURXpreFlzWFRKczBnVUhEUnFLdnI4ZVdEUjRxUlFFQUx2NmRRT1ZhNVYzQ29JNk9EcnQrMzR5dXJpNGVuaHZWcnFWaXhmS2NPbjRvWFNMWXZnTUgwZFBUbzA2dG11bkcyQld6WldEL3ZveWJPSVY1QzFOZmk3dGJOZnIxN3FsMXNpQkFrOFlObVRaekRvZU9IS1ZuOXk1YWovOVlqNTg4SVRvNm1qR2pocXQ5dlFEaDRSRVp2alo3T3p0KzM3U2VuOFpOVUhiRWlZMk54ZFc5VHBaeloxVmhVRjAzcG51QlFXemJ2alBMZTc4Zm41RWJBVGZwUDJnWStucDZUQnozYzRaeDU4NWZBTURCd1Y3dDlmajRlQUR1M0wxSDJ3NmR1WG5yTmhZV0Z2VG8xcG1PMzdVRDNoV1ppSC83Rm1Nakk1WHh6NTVGOC9MbFM0MDc2UncrZWd3ek0xTWExcStuVWJ6SW5EekZFMElJSVlUNFRLTCtMak52cFVXMU5pR0VFRUlJSWY0Sjh1VEpRN05temFoU3BRcW5UNThtSWlJQ1NHMWpkT0hDQlc3Y3VFR2RPblVvVmFwVUxxOVVDQ0dFRUVJSUlZVDRlSy9mdkdiRDVxMGF4V29TOS9PWVVTckhKcVltNk9qcXNuekpBcXBVcmtTbHFqWFl2WGMvSVNIMzhmYTloSVc1T1dkT0hXWHJCZzlHL1RTVy9vT0g4YzFYYldoWXZ4NFZLNVRId01DQTh4Y3VraTl2WG9yL25kQzFaOThCbFRrQ2J0MVNPZS9uZnhXQXcwZU9ZV3I2cmp0VFNTZEhURXhNT0h6ME9JMGJOc0RLS2cvSktTa0VCNGR3eGY4cTNqNlhPSC94SXE5ZnY2R01jMm5hZmZzMWZsZXVjdlRZY1JvMWI0V3pjMm1xVjZ0SytYSmxjYkMzdzhteGhOb1d2ZSt6TURlbmZkdHZXTDl4TTVjdSsxR3RxbXVXNytINzFuaDRzc2JEVTZzeDd5dGRxaVQ3ZDIybllNRUNLdmU4ZWVzMnBxYW1SRDU2akxlUGI2YnJLbGl3QUd0WExnTWcrZSt1REg3ZTV6S01QMzdTaTUvSFRlVGlXUzhNRFEweWpJdU5qVlg1K1FCNCsxN0MyL2VTUnE4dEkzRnhjYXoxM01DcU5ldlEwOVZsNGJ5NWxIUnlCR0RYbm4xRVJFUmlhV21Ca1pFUkQ4SWVzbm5yNzlqYjJWRXVnd3FFQnc4ZkJWSVRCZ3RaVy9Qemp5TnA5KzNYbUppWUtHT0tGaWtDd05qeGs2bmk4cTV5WlhKeU1zZE9uQVJTRTArejR1M2p5OTE3Z2ZUcTNqVmJuY1ZFZXBJd0tJUVFRbnhtU1VsSlVubmpQeW8wTkJSZFhWM3M3ZFh2eEJGQ0NDR0VFT0tmcm1EQmdyUnIxNDZnb0NET25qM0x5NWN2QVhqMTZoV0hEeC9tNnRXck5HalFnSUlGQytieVNvVVFRZ2doaEJCQ2lPeXpLVnBVYmFXM25GS3hmRG5telprSndLTkhqOUhSMGVIQXdjTTBiRkNQQmIvTlZpWlJPVHVYWnUvT2JXemZ1WnYxR3pmajdYT0p6UnM4aUlwOFJHQlFNRTBhTjFUZTg1ZnhrOVRPOWVINWFUUG5xQnozNk5hWmZIbnpna0pCLzM2OTJiaDVHNzh0V01qYnQ2bWRzeHhMRk9lN2RtMzVva1V6WmZ2Z2p0KzE0OGRSd3poMCtCaC9uRG5MbG0zYlNVeE14TURBZ0JOSDltZVpNQWd3b0Y5dkRoNCt3cS96RnJKMWs2ZXlHcDBtNnRhdXBmTGFNM1BpcEJkbi96eWY3dno3eVlJQWlVbEpIRDJlbXNTbXA2dUxTK1ZLVEprNFZxTTV6cDA3VC8vQnd6U0tyVkUzNjNWLytMdlg5ZnVPNlpKT016Tno5cThxaWF4aEQ4TnAzNmtMTDE2OHBLU1RJN05uVEZWcEJSMzU2QkhMVjYxUnVZZXpjMm5tenB5S1hnWS9sOFlORzdEYXc1T3Z2MnhOejI1ZDFGWmo3TlN4UFQ2WExuUHMrQWtPSHoybWNzM2MzSXd1MzNlZ1dkUEdtYjZXNUpRVTVzNUxiUnZkcjAvUExGKzcwSXhrS3dnaGhCQ2ZVV0JRTUFNR0QrZkhrY05VL2lkMjM0R0R2SGp4VXFON2xDOVhUbVVIQnNDRHNEQ1NrMU8wWGsrSjRnNWFqL2wvVnFhaUt5WW1KbHp4K1RQSDd4MFZGWVdmbng5dWJtNHFPMnVFRUVJSUlZVDROM0p5Y3FKNDhlTDQrL3ZqNit0TFFrTHFsd2lSa1pGczJiSUZGeGNYM04zZHM5V1dTQWdoaEJCQ0NDR0UrQzhwVXFRd1d6WjRVS0ZDZWJYSldmcjYrblRxMEo1T0hkb1RHeHVMc1pFUnBxYW1qQjR4REx0aXRzcTRqMGx3VEVsSm9iaURBNlZMbGFSQS92dzhlZktFY3VYS1VzV2xFb1dzcmRXT3NTNVlrQjdkT3RPalcyZmkzNzdsWG1BUUwxKyt6REQrUTVhV2xzeWVQcFYrQXdhemJzTW1lblh2cXRHNEgvcjBvcXByRldyVmROY28zdDZ1R0ZWZHEyUVoxNzl2Yi9yMTdva0MwTlhSUVVkSFI2UDdBOVN2VitlVEpaaU9HRHFZQ3VYVlYvbkxTSVA2ZFNsUTRGMUNwRjB4V3diKzBBOVRVeE8rYXRNS1BUMDlsZmlCUC9TbFcrZE94TVhIazV5VWpLbXBLVlpXZVRLZHc4b3FEd2YzN01EQUlPTnFpWG10ck5qZ2tYbHI3NnlzOGZEa3p0MTdyRnEyR0FzTGk0KzZsM2hIRWdhRkVFS0l6eWl2bFJWNmVucU0rUEZuRnM2YlE4UDY5UUJZdWRxRCs2RVBOTHBINzU3ZDB5VU10dXZRaFZldlgydTluays1TXlwTm1ZcVpseEQvSEd2SWJZR0JnWGg1ZVZHZ1FBSGMzTnh5ZXpsQ0NDR0VFRUxrQ0QwOVBhcFdyVXFaTW1Ydzl2WW1JQ0FBaFVLQlFxSGd5cFVyM0x0M2p3WU5HdURvNkpqYlN4VkNDQ0dFRUVJSUlmN1JLbGVxcUZGY1dxdGFLNnM4OU96ZUpjZm0xOVhWcFZIRCtnRGt6NStQVVNPR2FqWGUyTWlJaXVYTGFUMXZyWnJ1ekowMW5ZQmJ0M2p6SmxhamRyTkRCdy9RYW81cVZWMDFibm1zVFpYRHo2VlByKzVhajNHdjdvWjdkZFh2Skx0ODN5SERlRjFkWFN3dExiRzB0TlJxbnN5U0JYUENxOWV2ZWZIaUJYTm5UZE00UVZSb1JoSUdoUkJDaU0rb1FJSDhlSzVkUWNjdVBSZzJjZ3hMRjgyalRxMmFITjYvVzZQeEdTWGYrVjQ0bzlVNlBEdzNNbmZlQXEzR2ZBeDlmWDNhdC8zbXM4MlhXOExEd3drUER3ZEFvVkR3NHNVTG5qNTlTa3hNREtWS2xhSkJnd2IveUE4YVFnZ2hoQkJDZkF3ek16TWFOV3BFaFFvVk9IWHFGRStlUEFIZzlldlhIRGh3Z0JJbFN0Q2dRUVBaQlM2RUVFSUlJWVFRNzFFb0ZLUW9GQm0yKzh4cDR5ZE41ZkhqSjZ4ZXNlU3p6Q2VFcGxvMGIwcUw1azF6ZXhuaUg4akMzSndmUnc3UDdXWDhYNUtFUVNHRUVPSXpLMXlvRUN1V0xHVFl5REdZbVpybHlEMFRFeE5KVEV6VVBENUo4OWljWUdCZ3dQaGZ4bnpXT1hORGVIZzQzdDdleW1ORFEwT0tGQ2xDelpvMWNYSnl5c1dWQ1NHRUVFSUk4ZWxaVzF2VG9VTUhybCsvenZuejU1VnRpa05DUW5qNDhDRnVibTY0dXJyS0pob2hoQkJDQ0NHRUFCWXNYb3Fmbno5elowMm5TSkhDUUdvMXJXUEhUMnA4anlvdWxTbFIzRUdqV0w4ci9ocDN1eEpDQ1BIL1RSSUdoUkJDaUZ4UXVsUkpEdTNibVdOZmxQMDZieUViTm0vTmtYdGxSYUZRb0tPajgxbm0rcmR4ZDNmSDNWM0tZUXNoaEJCQ2lQOHVIUjBkS2xXcWhKT1RFMmZQbnVYdTNidEE2aWFuOCtmUEV4Z1lTTk9tVFNsUW9FQXVyMVFJSVlRUVFnZ2hjbGN4VzF2V3JkL0VsMjA3TUd2NlpCcldyMGRVMURQR1Q1cXE4VDBtanZ0WjQ0UkJJWVFRSW8wa0RBb2hoQkM1SkNlcmFnd2ErQU05dW5mUk9INzdqdDBzWDdWRyszbUdqdVNpankrcmxpM0N0WXFMMXVNemN0SGJoNTU5QjFDa1NHR083TitEa1pHaDh0cWlwY3Radm5JTlhiL3Z5TTlqUmluUEI5eThoWWZuQmk3NVhlSDU4Nyt3dExDZ3VsdFY1djg2VytYZTEyOEVzSEsxQjM3Ky9zVEZ4V05UdEFndG1qZWxUNjhlR0JzWjVkaHJFRUtJbkdSaVlrSk1UQXo1OHVYTDdhVUlJZjdsWW1KaU1ERXh5ZTFsaVA4Z016TXpXclJvUWJseTVmRHk4dUt2di80QzRPblRwMnpac29YcTFhdFRyVm8xcVRZb2hCQWlIWVZDd2RHalJ6bCsvRGhoWVdIRXhjWGw5cEtFRUVMa0loTVRFK3pzN0dqYXRDbk5temYvdnlwbzBQYWJyM0J5TE1HZ29TTVpOSFFrcTVjdlVWWWFYUERiYkpvMWFaemgyTmpZV0Z6ZDYzeXVwUW9oaFBnL0l3bURRZ2doeEdjeTU3ZjVyRnUvU1huOFE1OWVEQjA4UUhrY2NqODAyL2UyTURmSHd0eGM0M2h6TFdMZmQvWDZkV0pqWTdsejkxNk9KZ3pXY0s5TzZ5OWFjT0RRRVRadTNrTHZudDBCaUl4OHhEclBqUlN6dFdINDBFSEsrRjE3OWpGeDhqUlNGQXFxVjZ1S25WMHhIajk1d3FrL3pxamNkOWZ1dlV5Y01oMERRMFBxMWFtTmhZVTUvbGV2c1d6RmFyeDlmUEZjc3hJREE0TWNleDFDQ0pGVDdPenNDQXdNcEhyMTZybTlGQ0hFdjl5OWUvZXdzN1BMN1dXSS96QTdPenM2ZCs3TXBVdVh1SFRwRWlrcEthU2twSER4NGtXQ2dvSm8xcXlaVkJzVVFnaWhGQjBkemR5NWN3SG8wcVVMSlV1V2xJMVVRZ2p4SHhjVEUwTmdZQ0RidDIvbnpKa3pqQjQ5bXZ6NTgrZmFlb0tDZ3JoeDR3YVBIajBpSVNGQjVWcDJ1aEJWcmxTUmJaczk4ZkRjU0ExM04wSWZoT1hnYW5QWGdnVUxQdnVjNGVIaG4zMU9JWVQ0TjVLRVFTR0VFT0l6YWRTZ1BvVUxGUUpnNXB6ZjBsMy80c3R2dGJyZnExZXZjS3RWLzZQV1ZLYWlxL0xQdDYvN1pSbnZzV281ZCs3Y3BXV0xabHJOazVpWXlOUVpzOU9kcjFlbk5uWHIxQUpnek9nUm5EbDNubFZyMXRIMm02K3hzc3JEM0hrTGVKdVF3TlJKRXpBMk5nYmc3cjFBSmsyZGdiR0pNU3VXTEtTcWF4WGwvU0lqSDcxN1BYZnVNbkhxREd4dGJWbTNlcmx5VjE1S1NncGpKMHhtNy82RGJQMTlCMTA3ZDlMcXRRZ2h4T2ZRdEdsVHRtL2ZqcHViMi8vVnJta2h4T2VsVUNqWXZuMDdUWnMyemUybGlQODRmWDE5YXRTb2daT1RFOGVPSGVQWnMyY0FSRVZGU2JWQklZUVFTZ3FGZ2psejVsQytmSGw2OXV5WjI4c1JRZ2p4RDVFdlh6NnFWNitPbTVzYjY5YXRZKzdjdWN5Y09mT3pQek9MaTR2RHk4dUx3TUJBOHVYTFI0a1NKY2lUSjQvS09teHRiYk4xYjFzYkd5YU0vU21ubHZxUGtkMzNJN3ZDdzhPeHRMVDhySE1LSWNTL2xTU2haZkNwQUFBZ0FFbEVRVlFNQ2lHRUVKK0pheFVYWlZVK2RRbURBQzJhTjZYTkZ5MHp2RWYvd2NPVWZ6WXpNK1BRdmwwQUdiYXQzTGg1Szl1MjcyVFA5aTBZcW1tL201eWNqSjZlbnNhdm9WUkpKMHI5ajcyN0Rvc3lYZU00L21XUURsRlNVQmZGcnQwMXNSdkJWckIxYmJHN3UzdnR0YnNMQkJNNzFzVHVMdXdFNlpxWjh3ZkxIRWZhVlZIMy9selh1UTd6UHZIZU03b09Pai91SjNldVZNK1BGeHNieS9xTm14TmN6NVRKUWhNWXRNeWNtUUY5ZXpGaTlEam1MMXFNUzdXcStPMDdRSk5HN3BRcVdWeXpac1dxdGNUR3hqS29meCt0c0NDQXZYMFd6ZGZMVnF4R3FWUXlidlJ3VFZnUTRvNkM3dDdWRTUvdE8vSGJkMEFDZzBLSTc1S3JxeXRIang1bHhZb1Z0RzNiVmtLRFFvZzBVNnZWckZpeEFoMGRIVnhkWGRPN0hDRUFzTGEycGxtelpwdzlleFovZi84RTNRYmQzTnlraTVRUVF2eUgrZm41b2FPalE5dTJiZE83RkNHRUVOK2grUGVJL3YzNzQrZm5oNXViMnplOS83WnQyd2dKQ2FGV3JWcmt6cDM3WCs5MzdQZ0oxcTdieUloaGc4bVcxU0hCK09relp3a0pDVTF5L2FmZERiOUhIaDRlMy9SK3MyYk5rc0NnRUVLa2tnUUdoUkJDaU8vSUw5bXlVYWxpK1NUSFJ3MGZRb0g4K1lDNDRGdk9ISTdjdkhXYmpsMTYwTHBsYzdwMzlTUkRodisvdlZ0a3pBaUEvL2tML05HaW1kWmVHemR2WmMyNkRheGJ0UndMaTR4Zi9zbDh4TWpJaUF0bmpxYzR6NzFCUFh5MjcyVGpaaStPbnppRm5aMHRBL3IyMXByamYrNGNBTFZxSnYvQnQvKzVjK2pvNkxCbjczNzg5aDNRR2xPcjFRQUVCRHhKeTlNUVFvaHZSa2RIaHdFREJqQnQyalQ2OSs5UG8wYU55Sk1uajRRb2hCQXBldi8rUFhmdTNHSExsaTBBREJnd1FFTEg0cnVpcTZ1THM3TXpUazVPaVhZYnJGQ2hBa1dLRkVubktvVVFRcVNIZmZ2MjBhcFZLL25lUlFnaFJKSjBkSFJvMUtnUmE5ZXUvZWFCd2JkdjM5S3NXVE9zcmEyL3lINzM3ei9rMUJsLzZqWm9STytlM2ZpalpYT3Q5OENObTdkKzFyNGZueXoxT1hQK25EcVJtcTVwTzJWS0NDSEVqMGNDZzBJSUljUVBwR25qaEQrTmxkWEJubkpsUzdObzZYSk9uVDdEak9tVGNiQzMxNW96Yi80aWFsU3ZpcTJORFNFaElZd2VONG5kZm51eHRNek1vOGVQK2MzaSsvaEFUa2RIaDk0OXV0S3FiVWNlUG5yTXNNRURNREV4MXByejVzMWI5UFgxeVdSaGtleGU3OThIb2xhcjJiQnBTNUp6SWlJanYwamRRZ2p4TlZoYVdqSnAwaVQ4L1B4WXUzWXRBUUVCUkVSRXBIZFpRb2p2bkpHUkVkbXpaOGZGeFFWWFYxZjV3RjE4dCtLN0RmcjcrK1B2NzQ5YXJTWTJOcFpEaHc3eDZORWpxbGV2anBHUlVYcVhLWVFRNGhzS0NBajRJaDJiaEJCQy9Oenk1TWxEUUVEQU43dGZiR3dzQU1XTEYvOWlZVUdBdHExYlVxNXNhUVlPR2M3a2FUTjQrKzQ5L1hyMzBJelBuakVWbDJwVmsxd2ZGUlZOdjRGRHlQcEpkMEwzaHZXVFhMTnYzd0ZDUWtPVG5aUHRHeDhqTElRUUluMUlZRkFJSVlUNHdabVptVEYzNW5SV3JWbkh0Qm16OGV6V2l4M2VtN1UvSEZhcjZkMXZFRjA2ZFdEVXVBbThmUGtLTjFjWFJnNGQvTlc3QzZiVmlsVnJ5WkFoQTBhR2hxeFp2eEVQOXdZWWZuU2NzcUdoQWFHaFlVUkdSbUpvYUpqa1BxYW1Kb1NHaEhMbHdoa1VDc1czS0YwSUliNDRIUjBkM056Y3Z2bFBUQXNoaEJEZmdxNnVMcVZMbDhiUjBSRS9QejgrZlBnQXdJTUhEMWk3ZGkwMWF0UWdlL2JzNlZ5bEVFS0lieVVpSWtLNnFnc2hoRWhSNXN5WnYra1AxUVlHQmdMZzZPajR4ZmZPbmN1SlRldFdzV1RaU2xvMGF3SkFURXdNZ09ZMHFmeEZpakdnYjIvYXRXbWx0ZGJBUUovSkU4WmlhbXFpZFgzODZCRkozdS9DaFl1RWhJWW1PMGNJSWNSL2czeDZMb1FRUXZ4ZzVpMVl4RGJmSFFtdXQyN1ZnbVdMNWpPb2Z4OXUzN25McWpYck5HTWpoZzNtMHVVcmVIYnJTV3hzTEhOblRtZkcxRW5mWFZod20rOE9EaDA1U3V0V0xlaldwUk1CQVUrWSs5Y0NyVGtGQytRSDRPamZ5Ujl4bkQ5ZlBwUXFGUmN2WGY1cTlRb2hoQkJDQ0NIK3ZTeFpzdENpUlF2eTU4K3Z1UllXRm9hM3R6ZkhqeDlIcVZTbVkzVkNDQ0dFRUVLSS83S29xQ2dBckt5c3ZzcisrdnI2ZE92U1NmTjVUWGg0T0FCR3lUUk1BTmgzNENEVmE5WmgzWVpOWDZVdUlZUVFQemNKREFvaGhCQS9HTDk5QjFpMmNuV0M2NkdoWVR4Ni9KaDVmeTJrUWFObXpKMi9FTFZhRFVDZFdtNTA2ZFFCQUJOakUrenRzM3pXdmNQQ3dubnc4TkZuMTU2Y2x5OWZNV25LZEd4dGJPanEyWUVXelpxUU00Y2pxMWF2NCtxMTY1cDVUUnJGSGNzOGVlb01IajErckxYSDNYdjNOVjgzZG04QXdKanhrM2o1NnBYV1BMVmF6ZEZqeDNuMSt2VlhlUzVDQ0NHRUVFS0l0TkhYMTZkR2pScTR1Ym1ocjYrdnVYN3UzRGsyYjk1TVNFaElPbFluaEJCQ0NDR0UrSy83K084cFg5cjJIYnMwUWNGMzc5NERrQ2xUcGtUbnZucjltbDU5QjlLcjcwQnlPVGxScm16cHIxYVhFRUtJbjVjY1NTeUVFRUtrbzdkdjN6RjB4R2ltVFo2UXF2a3FsWXFuVDU5U3FVSUZBSlJLSlNkUG44RjMreTRPSGpwTVpGUVVkbmEyZFBIc2dIdURlbXoxOHRHczdkbTlDNGFHaHN5ZU41L0d6VnJoM3JBK0hkdTNJYXVEUTZycmJkS3lOZmZ2UDJERzFFbTR1YnFrZWwxTVRBempKazVKZEd6RTBFR28xV3FHalJwRFNHZ29vMGNPeGRqWUdJQ2hnd2JRb1hNM2hvMGNnL2ZtOVdUSWtBRzNHdFU1ZGZvTVc3eTJVYmRoRThxV2NjYkcycHFBZ0NmNG56dlA5VXRuQVhCemRlSG8zeWZ3M2JFVDE5cjFjUzVWRWp0YlcwSkNRcmwwNVFyUG43OWd4N2JOMk5yWXBQcDVDQ0dFRUVJSUliNnV2SG56a2lWTEZ2ejgvSGorL0RrQXIxNjlZdDI2ZGJpNnVuNlZZOENFRUVJSUlZUVFJcjI4ZmZ1T1FjTkdVdTFRWmViT25NN2pKMDhBeUdKbnB6VXZNaktTRmF2WHNtVFpTb3lOalpnMGZnejE2dFJDUjBjblBjb1dRZ2p4ZzVQQW9CQkNDUEdOeGNiR0FuRDIzSGsyYnRtcXVhWlFLSGdmR0pqczJxdlhyaE1WRlUzQkF2bDU5UGd4TGY1b3ovdkFRREpreUVEbFNoVm81TjZBc3FXZFVTamltZ2lyMUNxdDlaMDZ0T1hYSW9VWk1Yb3NtN2Q2czlYYmg5TE9KYWxTcVNKTkdybWpxNnViZlBIL2RDejhkTi9VUE9mMUd6Y25PalppNkNBMmJ2SGk1S2t6bEN4UmpKcXVOVFJqWmNzNFU3VktKUTRlT3NMQ0pjdm8zc1VUZ0xHamhsTzg2TzlzM09MRkdmOXp4TVRFa0QxYlZqdzd0dFBhZTlMNDBaUXFXWnl0M3RzNGQvNENrWkZSV0Zoa3BHQ0IvUFR2M1JPbm5EblQ5RHlFRUVJSUlZUVFYNSs1dVRrZUhoNzQrL3R6K3ZScElPN0RNUjhmSDV5ZG5TbFZxcFI4S0NhRUVFSUlJWVQ0S1p3OEZmZDNucXFWS3dGdzY5WnRMQzB6a3pHanVXYk9zZVBIV2JGNkRhRWhvYlJ1MVlLTzdkdGlZbUtjSHVVS0lZVDRTVWhnVUFnaGhQakdUdnZIZGNBN2YvRVNsU3FXWi96b2tWaGFaaVo3dG16NGJOK0pnWUYrb3EzbWc0SStzR3UzSHdxRmdvb1Z5cEU5V3paeTVjcEp1VEpsYUZpL0xwYVdtWW1NaXVMOSswQXNMRElTRlJYTnVmTVhNRFEwMU5xblZNbmk3UEwxWXRNV0wxYXRXYytKazZjeE16V2xlZFBHS2RhK1llMUtYcjU4UmU1Y1RxbCt2amV2bkU5eFRyUEdIalJyN0pIbzJMeFpmeVo2dlc2ZFd0U3RVeXZaZlhWMGRHaFFydzRONnRWSnVWQlNWNnNRUWdnaGhCRGk2MU1vRkRnN08yTm5aOGZldlh1SmlJZ0E0UFRwMDd4NDhRSlhWMWVNakl6U3VVb2hoQkJDQ0NHRStIY09IVG1HcnE0dVZTcFZRSzFXYy9iY0JYNHJVa1Jyem9XTGwvRm9VSS9Pbmgyd3NiYldHcHN3ZVJxTlBScW02WE1iSVlRUVFnS0RRZ2doeERjV0dCaUV2cjQrZ3dmMHBWbVRScHJySTRjTll1U1lDYXhkdnduMVA1MzhQcWFycTR2akw5a1pNcWdmZVhMbkFtRFZzc1ZhYzE2L2VrMk4ydlcxcnJtNlZFdXdsNTZlSGkyYk42VjUwOGFjUFhjQnA1dzVVbFc3bWFrcFpybE1VelZYQ0NHRUVFSUlJZjR0UjBkSG1qZHZ6cTVkdTNqNThpVUFqeDgvWnQyNmRkU3VYUnU3VDQ3cEVrSUlJWVFRUW9nZlJWUlVOTWRQbnFSa2llS1ltNXR6NGVKbFhyMStUUmZQRGxyemVuYnJUSWQyYlJLc0R3OFBaKzM2amZ5U1Bac0VCb1VRUXFTSkJBYUZFRUtJYjZ4T0xUZCsvNjBJV1IwY3RLNlhkaTdGL2ozYi85WGVEbGtkNk5TaExjcFlKUUQyOWxsb1dMOXVrdk1WQ2dXbFNoYi9WL2NVUWdnaGhCQkNpSy9Kek15TVJvMGFjZXpZTVM1ZnZneEFhR2dvVzdac3djWEZoYng1ODZaemhVSUlJWVFRUWdpUmRrZU9IU01zTEp4cVZTb0JzR2JkZWd3TTlIR3BYbFZybm82T1RxTHI3ejE0Q0VEZVBMbjU4Q0dZK1FzWEp6b3YzcnYzZ1FCTW1qSTl4ZHFHRE9xZjRod2hoQkEvTGdrTUNpR0VFT25nMDdEZ2w2S3JVTkNuWi9ldnNyY1FRZ2doaEJCQ3BCZGRYVjBxVjY2TXZiMDlCdzRjSUNZbUJxVlN5WjQ5ZXdnS0NxSlVxVkxwWGFJUVFnZ2hoQkJDcEludjlsMEFWS2xja1FzWEw3TjMvMEVhZXpRa2s0V0ZabzYxdFJXSGp4eWpiSm5TNk92cmE2NUhSa2J5MTRKRm1KbWFVcmhRUWQ2OWY4L3FkUnRTZGQvVXpKUEFvQkJDL053a01DaUVFRUlJSVlRUVFnZ2hoUGdoNU0yYkZ5c3JLM3g5ZlFrT0RnYmcxS2xUQkFVRlVhMWFOWFIxZGRPNVFpR0VFRUlJSVlSSVdXUlVGTmR2M0NSL3ZyelkyZG95Wjk0Q1RFMU42ZDdGVTJ2ZWtBSDltREJsR2cwYU5kTzZycXRRNE9qNEM5T25UTVRRMEJBSGUzdHVYam4vTForQ0VFS0lINWdFQm9VUVFnZ2hoQkJDQ0NHRUVEOE1TMHRMbWpadHlvNGRPM2p4NGdVQU4yL2VKRGc0bU5xMWEyTmtaSlRPRlFvaGhCQkNDQ0ZFOGd3TkREamd0NE9BSjA4QkdETnlHRTBhdVdObFphazF6ODNWQlRkWGwvUW9VUWdoeEU5TWtkNEZDQ0dFRUVJSUlZUVFRZ2doUkZvWUd4dmo3dTVPbmp4NU5OZWVQWHZHcGsyYkNBb0tTc2ZLaEJCQ0NDR0VFQ0oxOVBUMGNNcVpRL1AxcjBVS3AzTkZRZ2doL2lza01DaUVFRUlJSVlRUVFnZ2hoUGpoWk1pUUFUYzNOMHFWS3FXNUZoUVV4TWFORzNuNjlHazZWaWFFRUVKOFByVmFqVktwUktsVXBuY3BxZllqMWZvemlZeU1TdThTUGt0VVZCUXhNVEhwWFlZUTRpY1ZIUjJkM2lVSUljUVBRUUtEUWdnaGhCQkNDQ0dFRUVLSUg1S09qZzZsUzVmR3hjVUZoU0x1bnpvakl5UHg5dmJteG8wYjZWeWRFRUtJSDEydnZnT1pOUFhQYnhiTUNnd013cTFPUS9JVytwMDZEUnFoVXFtK3lYMC9OdTNQV1N4Y3ZEVFY4N2Y1N2lCL2tXSTAvNk1kU3VXM3IvZmZXTDl4TTM4dFdKenNuQnMzYnpGaTlEaU8vWDBpMWZ2V2FkQ0lMdDE3Lzl2eVVsU3JuanUxNnJsejl0eDVyZXRLcFFyM0ppMXdiOUxpcTlmd09RcitWb0phOWR4VE5iZEtqVnJreWwva0sxY2toUGhaWk15WWtiZHYzNlpyRGUvZXYrZncwV1BFeHNaK3NUMWZ2M25EN0xuekFRZ0pDVW5UV3FWU2lkYzJYdzRlUHZMRjZoRkMvQnd5cEhjQlFnZ2hoQkJDQ0NHRUVFSUk4VzhVS0ZBQWMzTnpkdTdjU1dSa0pDcVZpbjM3OWhFVUZFVHAwcVhSMGRGSjd4S0ZFRUw4WUs1ZXU4NnVQWDdrejVlWElRUDdmZlg3aFlTRTBxYURKL2Z1MzhmU01qTjM3dDVqL3FJbGRPL2krZFh2L2JGRlM1ZGphMnRENTA0ZFVweDc4ZEpsaG8wY2c0RytQaU9HRGtSWDkvdnRVL0loT0pqcE0yYlR0TEVIQlF2a0IyRGw2clU4ZVBpSWJsMDZBWEdkNzdyMTdJdEw5YW8wOW1nSXdJbVRwOW13YVF2NTh1Wk45YjF1M3JwTlZOVC9RNlpIanYzTnFkUCthYTdaMGpJem5kcTNUWFRzeXRWclBBNEl3TURBZ0Z4T1RwK01xcmw4NVdxYTd3ZDgwWERldlp0WDByem04TkZqRk15Zkh4c2I2eTlXaHhEaXZ5Tm56cHhjdjM2ZDhQQndqSTJOLy9WK2taR1JQSC94TXVYNzVuRFVmRDF5OUhndVhiNkMxK1oxMk5uYS91c2FBRjYvZnNQQ0pjc29WYkk0UGZyMFo5bWkrUlFwWENoVmExVXFGVXVYcnlJMExKUXl6cVV3TWpMNklqVjliZm1MRk1QSXlJZ0xaNDZuZHlsQy9MUWtNQ2lFRUVJSUlZUVFRZ2doaFBqaFpjMmFsYVpObStMajQwTlFVQkFBL3Y3K0JBVUY0ZUxpUW9ZTThrK2hRZ2doVW0veHNoVUF0RzcxOWJ1MEJRWUcwYkZMZDY3ZnVJbDdnM29NR3pLUVppM2JNR3ZPWHhqb0c5Q3hmWnV2WGtOYVhieDBtWGFkdW1pT2ZxelRvSEdLYXdZUDZFdUhkbTBTSFR0My9pSk5XN2IrMTNVbEZWS0xpb3hpLzRGREhEeDBoRzFiTm1CcmE2TTFybEtwNkQ5NEdFZU8vYTBWd3JoeTdSb0E1Y3VXL3V5YXpwNDl6N0lWcTlLOExtY094eVFEZzF1OHRnRlF0M1pOTW1XeVNQUGVJU0dobUptWkpqcFdxbVFKR3JzM1NQT2U4Ylp1OC9tc2dHUlVWQlRkZS9VamM2Wk0vSDE0MzJmZlh3angzMVdpUkFsdTM3N040Y09IcVZXcjFyL2U3OHJWNjdSdTN5bkZlVGV2eEhWNlhidCtJOGVPbjJENTR2bFlXVm95ZSs1OGFyaFVJMS9lUEFDRWg0ZFR6TGw4c25za3g3bFVTYXBXcnN6TzNYdTAzcXR1M3JyTnJkdDNrbHhYcEhCQnR1L2N6ZmhKVXlsZXJHaWljeXBYcklDRlJjWVVhNEM0WTUvYmRlckt1M2Z2MmJ4aE5XYW1pYitmcEtmUTBEQ2F0UGdEYzNOelZpNWRoSUdCZm5xWEpNUjNSLzZWVEFnaGhCQkNDQ0dFRUVJSThWT3dzTENnU1pNbTdOeTVrMmZQbmdGdzU4NGRRa0pDcUZPbnpoZnBNaUdFRU9MbmQvUFdiZnoyN2dkZzhMQ1JEQjQyTWszcmJheXRPWG5zWUtybTNydC9uNDVkZXZEa3lWUHExcTdKcFBGalVDZ1VMRnMwSC9lbUxaZ3lmUVozNzkxajdLZ1JHQm9hSkxwSGNFZ0lSVXVXVGZGZVd6ZXU1YmRmLzMwSHVXTi9uNkI3NzM3RXhzYlNvMnRuVEV5U2ZuKzlmZWN1MjN4M29LZW5SNEYvT3ZzbHhzaklVS3RERThEamdBQ1VTaFdPdjJSSG9VaTZlMkZVVkRUUG5qOVB0cU93alkwMU02ZFBvWFg3VG93YU40R0Y4MlpyalUrY01vMDlmdnZ3YUZpZm50MjdBSEZIKzU0KzQwKyt2SG5JbmoxYmtudW4xdDVkdmpqbHpKR3F1Y2wxK2dzT0NjRm4rMDUwZEhSbzI3cFZtdXU0ZU9reWJUdDJZVURmWHJSbzFpVEJlUFpzMmFoWHQzYWE5NDEzN3NMRnp3b01Ycmg0bWFpb0tJb1grLzJ6N3kyRStHOHpOamFtYXRXcTdOaXhnMTI3ZGxHNWN1Vi85WGZBa2lXS2FZSjhEeDQrb2xZOWQzYjVlbEdybm51Q2dOL1pjK2VaTW4wbW80WVBvVVR4WXFoVUt1N2V2NDlYVjE4MnJGbUJnNzA5UmtaRzdQTDFJalFzakNiTi8yQmd2ejVVckZBT2dKRFFVUHo5enlWYVI4Q1Rwd0FjUEhTRUtwVXJvS3ZRNWZqSlU1UXJFeGRtMzdmL0lBdVhMRXZ4K1hqN2JNZmJaM3VpWTFzMnJFbDFZSERLOUpsY3VueUZMUnZXZkpkaFFRQlRVeE5tVEp1TVI5T1dUSmc4bGJHamhxZDNTVUo4ZHlRd0tJUVFRZ2doaEJCQ0NDR0UrR2tZR1JuUnNHRkQ5dS9mejYxYnR3QjQ4ZUlGbXpkdnhzUERBOVB2OUFNTklZUVEzNC94azZhaVZxdXhzN1BGT0kxSDl6MTg5QmhkWGQxVXpkMS84QkFEQmc4bk5EU1VWaTJhMGJkWEQ1YXVXRVg3Tm45Z1oyZkw1dldyNmRTbEI5NCsyN2x4OHhaL1RwMUUzank1RSt5anExQWtDTnQ5N01YTFYwUkVSS0NqOCsrT0RGYXIxY3hic0lpNWZ5M0V6TlNVSlF2bVVxcGtpU1Rubjc5d2tma0xsMkJxYXNxQ3ViTW83Vnd5eWJrRkMrUm4zMjd0RUVPeFV1WDRFQnpNVGgrdkpNT1NBTk5uem1IaDRxWFVxZVdXYlAybG5Vc3krOCtwbEUya1cyQ0xaazNKa0VHUEFYMTdhNjZkUFhlT3dNQWdyQ3d0R1RGNlhLSjdGaS82TzQ2T2pnd1lQRlRyK3BPbnozQ3BXUmVBNmxXckpGdFhXcTNmc0ltSWlBaGNhMVFuVCs1Y2FWcjcrczBidXZYcVMyaG9LTWVPbjZCNTA4WUpncFlCVDU3Z3UzM25aOWYzNlBIakZPZUVoSVRTc1hOM2hnenFyL205NjdjdkxxUmJ2bHpLNFZjaGhFaUtrNU1UdFd2WDV0Q2hRNnhjdVJJN096dXNyS3pRMTQvck1KYzFhMWF5WnMzNlJlOTU3Zm9OdXZYcVI2Y09iYWxmdHpZaElTR0VoWWZUcVVNN3VuYnZqV2ZYbm14Y3V3cFRVeE55NW5ERS8yeGMyTkNsZWhVYzdPMEJ1SFhyTnQxNzkwdjJQaCtQMjlyWWNPVEFIcTN4ajBPTSt3NGNaTmZ1dmN5ZU1UWEJQbjc3RHJCejF4N216ZjR6emMvMTRxWExyTis0bVQ5YU5pZC92cnhwWHY4dDVjMlRtMVl0bXJKaTFWcHExM1NqWklsaTZWMlNFTjhWQ1F3S0lZUVFRZ2doaEJCQ0NDRitLcnE2dXJpNnVtSmhZY0hwMDZjQkNBb0swb1FHemMzTjA3bENJWVFRM3l0dm4rMmM4VCtMZzcwOWZqdTNZWlRHd0dDK3drWEpvSmY4eDI4ZmdvTVpPMkV5dnR0M29xdXJ5NWlSdzJqUnJBbnpGeTVoeHV5NTNMcDFteituVHNMQjNwN042MWZUdTk4Z0RoODlSdDJHaldqYXVCRjllbmJEd3VML3g5Q2FtSmdrQ050OXJFR2pabHk5ZHAwc1dXdzFJYmJrdkgzN1RqT3ZZZjI2ZE83VWdRY1BIekZzNUJqT25vc0xJemlYS3NteHYwOXc3TzhUaWU0UkV4dkwrbzJiaUl5TW9tS0ZjaHcvY1pMakowNXF6Um5RcjNlaWErTkZSa1doVUNpU1BVYnd4Y3VYckZ5OUJnTURBL3IxNlpua3ZFbFQveCtLdUhUbEtnRHYzd2NtR0p2NjUweUtGQzVJTFRkWGR1M1pDOERkZS9lNWUrOStvdnZHeGlxeHM3UGx3Y05IV3RkalltSVNYUHNTSWlJaVdMWnlOUURkdTNpbWFXMW9hQ2p0TzNYbDllczM1SEp5WXNiVVNZbDJaVHpqZjVZei9tYy91MGFGUW9HdXJuWTQ5Y1hMbDV3NjdVK1ZTaFVBQ0FzUDUramZ4d2tPQ1dIajJwV29WR3BOWUhDUDN6NU9uRHdGeFAxZUJPZzNjRWlpOStyUXJqWDU4K1g3N0ZxRkVEK25YTGx5WVc5dno3bHo1N2gvL3o0QkFRR2FNV2RuNXpRRkJ1UC9MSC82VHdmNytQK1B2NTR0cXdNVHAwd25KQ1NFQll1V01uL2hFczFhQXdOOVRJeE5lUGI4QmYwSEQ5VjB0NzE2N1JvTzl2YWFzR0E4VTFNVER1M2RsYUNHTy9mdTA3SjFlMDRjUFlCZWhyanZNVkw2SVlEN0R4Nnk3MERpM1k0ZlBuckV3Y05Ia24vaVNaZzE5eS8wOWZYcDFLSHRaNjMvMWpxMmI4djZqWnVaT1djZUc5YXNTTzl5aFBpdVNHQlFDQ0dFRUVJSUlZUVFRZ2p4VTNKMmRzYmMzSno5Ky9lalZxc0pEZzdXaEFZL0Rsb0lJWVFRQU0rZVAyZjh4Q25vNk9nd2VjTFlOSWNGQVZRcWxlYkQvRStwMVdwMjdkbkx4TW5UZVAzbURRNzI5a3liUEo2U0pZb0Q0Tm14UGVjdlhtVDd6dDFZV1ZreGRGQi9URXhNV0x4Z0xoczJiV0hxbjdOWXQyRVRPM2Z0b1VYekpqUnYwaGc3TzFzQUFnS2VNRy9CSXNhUEdhbnBvaFR2eVpPblpEUTN4OGJhT2xVaE5xVlNxWm4zOXQwN3pwNi9RT3QybllpT2p0Yk0yYnYvUUtwZms2UEhqblAwMlBFRTE1TUxEQ3FWU3FLaW90RFIwZUhacytka3plcVE2THpwTStjUUdSbEZwL1p0RXdRdlByWnN4YXBVanpXc1g1ZXlaVXJqNDd1RElvVUw0YjE1dmRaNDh6L2E0WC8ySENlUEhzVEd4aHFBZXpldmFNWno1UzlDemh5T21oRG50RDluQVZDalZyMGthMGl0SmN0V0VoZ1loTDYrUHZueTVrbjF1b2pJU0R5NzllTG1yZHZZMkZpemRPRThURXhNRXAzYnlMMGhrOGFQVG5GUHBWSkZWRlFra1pGUlJFUkdFQkVSUVZoWUJHSGhZUW1PcUR4MTJwK0JRNGF6YmxYY2tabDJ0amFVS0Y2TVRWdTgyT3E5RFhOemM5Njlldy9BNGFQSEV0ekxkMGZDQUExQXJacXVFaGdVUWlUSzJOaVlDaFVxVUtGQ2hYKzFUNjE2N2xxUFBidjIxTHEreTllTG9ZUDY4L2J0TzhMQ3d5aGNzQ0RtNXVhWW1abkdkYW0xc3VTTS96aytCSC9RN0hIODVHbXFWcTZZNEY0NjZHQm1ab1pTcWRTNmJtNW1wbmxPaGdaSmQ5d3RXcW9jRVJFUld0ZnlGMG02cTk3SFk1OGVzWnlZKy9jZjRILzJQRFZkYTJDWk9YT0s4eisrajVHUkVlZFAvODNhOVp2WXNHa3pBVStla2psekpxcFZya1R2bnQyUy9LRStwVkxKNHFVcjJPSzlqVGR2M21Kdm40VzJmN1NrYVdPUFZOMDdrNFVGTmFwWFkvdk8zZHk4ZGZ1Nzc0b294TGNrZ1VFaGhCQkNDQ0dFRUVJSUljUlBxMENCQW1USWtJRTllL2FnVnFzSkRRMWx5NVl0ZUhoNGtDbFRwdlF1VHdnaHhIY2lPanFhbm4wR0VCd1NnbzIxTmJ2OTlyTGJiMit5YThhTkhxSDFXS2xVb1ZLcHlKQklZUERvc2VOTW56bUhtN2R1QWVEUnNEN0Rod3pFOUtOZ2xhNnVnbG5UcDlMOGo3WVV6UC8vRUpTT2pnN05temFtYXVWS2pCNDNrZjBIRHpGLzRSSVdMVmxPTGJjYVRKczhrWTJidCtMdHN4MXJLeXV0SU43ekZ5OEkrdkFCNTFKeHh3Ri9IR3hMVEs3OFJiQzF0ZUhFa2Y4SEFtTmlZbkF1VllKTzdkdlNzazBIR3Rhdnk5Uko0eE5kUDJUNGFMWjRlYk5ueHpaeTUzSktkazV5UWtKQ2dMaVE1Y1l0WHZSUHBIdmd0ZXMzMkw1akY1a3lXZERGczJPeSszMzh2QU1EZy9palhTZk5yOFdKSXdld3RyWkNvZmgvdDZaNUN4WVJFUm1wRlpLTTkrYk5HM1IxRlZoYVdpWjd6MDk1Tkt4UHhvd1pFMXlQK3FlVG9wNmVudVphWWdISGx5OWZzV1Q1eWpUZEV5QThQSndPbmJ2amYvWWNtVEpac0diNWtpUURtUEhPWDdqSXhDblRpSTZPSlNZbWh1aVlhS0tqNC80WEZSVk5WRlFVc2JHeFNhNHZWTEFBUGxzM2FoN2Z1SGtUZ0x3ZmhSeDc5ZWlLNzQ2ZHJGeTlUaE9HbVR0ek9tNnVMcG81VldyVUlpRGdTWXEvYjRVUTRtdmE1ZXVGV3EybWRuMFBkdmw2VWF1ZU96ZXZuTmNFN2dvVkxNREsxV3VaUG5NT0k0WU9va2tqZCs3ZXUwL0R4czJwNmVwQ241N2RzYk9MKytHQTBOQXdMbHk4UkcyM0dscGRDdVBkdW5XYkJvMmJhOTMvcnpremdMajNZME1EQTY3ZnVFbFdCd2N5WnRRTzJYbHZYb2RLcFFaZzArYXRyRjYzZ1YyK1hnbWVUM0pqeWRsMzRCQUExYXBVU3RPNmVCT25UTWRuK3c3S2x5M0RiNzhXNGVTcE0yell2SldMbDYrd2NlMnFSRHNLRHg4MWxqTm56MUdtdERNdlg3N2t4TW5UakJrL0NYTnpNMnE2MWtqVmZhdFVyc2oybmJ2WmYvQ1FCQWFGK0lnRUJvVVFRZ2doaEJCQ0NDR0VFRCsxUEhueW9GQW8yTDE3TnlxVmlyQ3dNTFp1M1VyRGhnM1QvR0cvRUVLSW45UHdVV081Zk9VcUJmTG40OGJOVzJ6WXRDWEZOWjhHQm1OaVlnQVNkUGg3OGZJbFBmcjBKenc4bkh4NTg5RFZzeU5IanYzTjJBbVRFOTAzYjU0OG5EaDFtaE9uVGljWVd6QnZGbGV1WG1QT3ZBVWNPZlkzZWZMa1JsZFhRWS91WGZEYmY0Q2xLMWJpVXIwcXZ4WXBETURseTNISDc1WW9WalRsRnlFSmVucDZMRis4SU1WNTc5OEhzbXVQSDBVS0Ywb3lMSmhhZ1VILzc4UzBjZk5XdW5YcGhKR2hvZGFjelZ1OVVhdlZCQVlHOFh2Sk1scGpTUVhNbmo1OVJudlBycng2L1Faek16T0NRMEpvMUt3Vk9YUG1ZTmIweVZoWVdQRHk1U3NXTDQwN3R2RHBzK2RhNjFVcUZjK2V2OERlM2o3QnNic3A2ZGkrTFU0NWN5UzQvbWxIUW9BcWxTcGdhS2pkNFhMY3hDa0pPa2VsNVBXYk4zVHEwb05yMTI5Z1pXbkppcVVMY1hMS21lSzYzTGx6NFZ5eUpBWUdCdWpyNjJGZ2FJaUJ2ajVHUmtZWUdoalFvMDkvNnRSeW8yWHpwbkhYREEweE5qTEN5TmdJVXhNVGRIVjF0ZmE3ZHYwR2RuYTJXSHdVbUxTeHRvNDdubE5IaHpidFBiRzF0Y0dsZXRVMFBUOGhoUGhXZ29LQ01ERXhUbkQ5NmRObmpKczRoYk5uejlHOVcyZEtPNWNDSUhjdUp6YXRXOFdFeVZOeHE5dVFUdTNiMHFsRFcvWWZQRVIwZERURFI0L1Q3UEZ4Y00vSktTZDdkL29rV2tOOGlMMXJqejQwOG1pUTRHaDZ4MTkrMFQyL3BIb0FBQ0FBU1VSQlZIeHRrU211bzM3T0hJNEo5a2x1TERubkwxNEU0UGZmZjAzVE9vREl5RWhPblQ3RGJsOXZySzJ0QUlpSWlLQzlaemN1WHJyTTJ2VWJhTisydGRhYWlJZ0luang1eW01Zkx3ei8rUjVnemw4TFdMQm9LZXMzYmtsMVlQRDMzK0xxdlhqeGNwcnJGdUpuSm9GQklZUVFRZ2doaEJCQ0NDSEVUeTlYcmx6VXFWT0huVHQzb2xRcXRVS0QxdGJXNlYyZUVFS0lkT1MxelJkdm4rMWt6cHlKQmZObVViR3FLdzcyOWh3OTZKZm9mSmVhZFJNOTJqYzZKdTZEL0U4RGcxbnM3Qmd4ZENDZ2czdURlcngrL1lhZWZRZDhWcTFUSjQyblNPRkNMRjMwRjlkdjNOUWNTMnRrYU1pa2NhTnAyYVlEQTRjTVo3djNaZ3dNRERoMi9BU0E1dGpqMTYvZk1ISEtOT3JWclUzbGlwOTNUS08zejNhOGZiWW5PWDdsNmpWeTVTL3lXWHZIZS9QbURSQjMvR0pRVUJBYk4yMmhiZXRXV25NeVpiTFFDanZFS3BVRUJEeEpNc2gzNHRScCt2UWZSSFIwRE1zVy9jV1E0YU1JRGdtaGVyVXFyRnF6am5ydVRWbjQxMnhXcjExUGVIZzRHYzNOK1JBY3pJdVhMOGxpWndmQWs2ZFBpWTZPeGlsSHd1RGZsMVNxWkFtdHgzNTc5N04zL3dGc3JLMTUvYzlya3hvZVRWcnkvTVVMc21mUHhzb2xDOG1lUFZ1cTFwbWJtVEdnWDIvZXZIMmI1QndMQzRzRSswVkhSL00rT2hwckt5dk50Y2pJS0s1Y3ZVNlZSSTdmTEZlMkRDM2JkQUNnVGF1V0NZS0dRZ2p4dlRqamZ3NDdPenZOZTB6QWs2Y0E3UGJieDh1WHIxaTNlamt4TVRHNDFxNlA5NloxNU11WGx3TDU4N0YyNVRLMitlN2c5dTA3Nk9ycXNzMTNCeEFYRXN5Wnd6SEJrY0Y2ZW5vSi9teDlIeGdJUUZSa0ZMZnYzT1gxbXpkVUtGOHVWWFVuZHlSeFdqMTQrQWdqSXlQc2JHM1R2RmF0VmpOODZDQk5XQkRBeU1pSUFYMTcwZnlQZHV6MjI1Y2dNQWd3ZUdBL1RWZ1FvRm5qUml4WXRKUTdkKzZtK3Q0MjF0WVlHeHZ6NkhGQW11c1c0bWNtZ1VFaGhCQkNDQ0dFRUVJSUljUi9RbzRjT1RTaHdkallXQ0lpSXZEeThxSmh3NGJZMk5pa2QzbENDQ0hTU1UxWEY5WnYzTVNZa2NOeHNMZi83SDBpSXlNQk1EUXdTRERXeUwyaDVtczdPOXRVSDdFYUZSV0ZaN2RlSEQ5eE1zRUg2UVVMNU5kNlhLcGtDWm8yOW1ERHBpM01uUE1YQS9yMjV2Q1JZMWhrekVqSkVuR0JnWHNQSHJCenR4L25MMXpDYitjMlRFeE0wdlFjQWZMa3pxVVZObFNyMVd6eDNrWmdZQkRPcFVyeWErRkN5YTQvK3ZkeGJ0MitrK3ljNXk5ZUFGQ25saHNuVDU5aHdlS2xOUFpvcUZWdm41N2Q2ZE96dStheHQ4OTJCZzRaamt2MWFscDdSVVpHTVd2dVh5eGZ1UnByYXl0V0xWdEUvbnovUC9KNXhOQkI1SExLeWVoeEUyamMvQThHOU8xRnZyeDVxRmVuTmxPbXorRGl4Y3RrY1lzTERGNjlkZ09BQWdYeWtaTEF3Q0QySFRoSXpEOUg5ODZadHdCemM3TkU1NzU5KzQ0UkgzV2JpdWRTclNwNTgrUm14Smk0c1RHamh0R2xlKzhFODVMeS9NVUxTcFVzd1p3WjA3QzB6SnpxZGZGS2w2K1M1TmlhZFJ0WXMyNURvbU1mLy82K2VPa3kwZEhSRlAwdFlVY3FsVXBGNlZJbENRaDRRc3ZtVGRKY254QkNmQXR2Mzc1ajlicjFWS3RhaFN4MmRqalkyMU9qVmowQU9uVm95eSsvWkVjSGFOYXlEV3ExT3NHUndtMWJ0MlRJb1A3Y3VuV2J5MWV1Sm4wakhSMlVTaVdGZmkrcGRmblMyVk5BWE1lOS9RY1BZV2RuUytHQ0JUVGowVEhSWk1pUWVQUW51U09KMCtyOSsvZWYzYUZmVjZHZ1JQR0U0Y1VpaFF1aFVDZ1NEZk5seUpBaHdmYzYxdFpXNk92ckV4b1dscWI3VzFoazVOMjdkMmtyV29pZm5BUUdoUkJDQ0NHRUVFSUlJWVFRL3htT2pvN1VxMWVQN2R1M0V4TVRRMlJrSkY1ZVh0U3ZYNThzV2JLa2QzbENDQ0hTZ1pHUkVadlhyL25YM2MzQ3dzTGo5ak0yU21GbTZvU0hoOU8xWjErT256aEp2YnExR1R5Z2I0cHJCdmJydzhIRFIxaStjalY2ZWhsNCsrNGQ3ZzNxYVo1YkdlZFMxS2hlamIzN0R6Qmwra3pHamhxZXBwcjY5KzFGM2p5NU5ZSEJtN2R1TVhiQ0ZBSURnd0JvMGJReGJxNHV5ZTVSMnJra0twVTYyVGtCQVhHZG0zSTQva0tCL1BrWU5YWUNzK2JPWjlqZ3hEc3pxbFFxbHExWUJVRDdObjlvalowNmM0YWx5MWRTMnJra002ZFB3U3FSc0VPekpvMnd0YlZoK2NvMU5HM3NRY1A2ZGJuNVQ2anh6Tm16MUhTTE8vYnc3TG56d1ArUE4velU3WDg2SGowT2VJSnorVW9vbFNwYU5Jc0x3dTNhazNqSFNvRGdrSkJFajhGMmNMRG43UG56QkFZR1ViZDJUYXBYVFRyQUIzRHYvbjFHanBtZ2VkeStiV3NHOXV1VHF1T1RZLzhKTmlvVU9sclhXN1ZvUnA5ZTNiV3VGUzFabHJaL3RLUkg5eTVhMTJmT25wY2dSSmczVDI2bVRCeEgwZDkvUzNCUGhVSkJ0eTZkYU4rMk5ZYUdDWU8yUWdqeFBSZzBiQVFmUGdUVG9HNXQ5UFgxOGR1NWpYZnYzMU9wbWhzUUY0WmJ0MkVUVjY1ZFovYU1xZWpyeFhVYWZ2WDZOYVBIVFNTSG95TUFyOSs4cFdxVlN1engyNWZnSGtxVkNoMmQvLy81dTJqK0hKUktKVjE3OU1IQVFCODlQVDJDUTBMWXZtTVh0V3U2YWMwTkQ0L1EvQm1xVkNxQnVQZkMxaTJiWTVESUR6RU03TitIZ2YzN29GUXFVU2dVV25zbEp5WW1GcjBNZXFtYSt5bDlBd04wRlFuZmkzUjFkZEhWMVNVbUppYkJtSjZlWHFLMTZlcnFhbzVuVHEwTUdUSVFHeE9icGpWQy9Pd2tNQ2lFRUVJSUlZUVFRZ2doaFBoUHlaWXRHL1hyMThmWDE1Zm82R2lpb3FMWXRtMGI5ZXJWdzhIQkliM0xFMElJa1E0K0RRc0dCZ1VsMnZFTjRqb05KU1kwTkJRQTA4L28ydmNwbFVwRnUwNWRPSGYrSXZYcTFHTHF4UEdwK2tEZnpNeVVzU09IMDdsN0x4WXNXZ3BBWTQrR1duT0dEdTdQMGIvL1pzT21MVFJ5YjBEaFFnVlRYVmZuanUySmpvNW0zNEdEYk5yaXhiRy9UNkJRNk5EbWp4WmN1bnlWUGdNR0V4TWJTOTNhTlJPc1BYWGFuNVZyMW5MNHlER1dMdndyMmZ2RWR5RE1sY3VKc3FXZFdiRnFEYXZYcnFOMlRWZCtMVkk0d2Z6Tlc3MjVmZWN1RlN1VTQ3ZGZ0WTlEcmx5eEFxdFhMS0YwcVpMbzZPaHcrY3BWdXZic1ExZlBUclJvMWxnenIwcWxpbFNwRkhkc3JyNitQci8vV2dRVEV4UDI3VC9FcU9GRFVTZ1VIRDMyTnhreVpLQkVzYUthZGVmT1gyVGRobzJjT3UzUDIzKzZGeW1WU2dvVkxFRGQyalY1SEJEWE5lbjQ0ZjNZMlNVOHhqRlgvaUxrek9ISXZ0MkpIL1A4OE5Gajl2anRZOXpvRVVtK1hpRWhvU3hZdElUbHE5Wm9nbjhBUXdiMlMzTE5wK0xER3A4ZXFhMVNLWW1LaWtvd1AxYVo4THBLcFV3d0wzUG1UTGczcUpmc3ZYZnUzc09wMDJjU1hJLy9iNjNmd0NHSnJ2dHo2cVJrOXhWQ2lDOWgrSkNCbkQxM2dXSkZmd2Zpd21lMkgzV292M3Z2UHRObnpBYml2cCtvVkxFOEFNdFhyc0hRMEJCWGw3ak90eFhLbDhYUjhaZEVBNE1SRVJIbzZmMC92cFBWd1VFVC9vTzREbms3ZHU3bTJmTVhOR3BZWDJ2dHUvZnZ5V1JoQVpDZ08yRktWaTFick9sQ25CSWpJME1pSWlMU3RIKzh4TjRmSU83N3JaaVltTTg2NWpndHdzTENNUDRDMzU4SjhUT1J3S0FRUWdnaGhCQkNDQ0dFRU9JL3g4SEJnUVlOR3VEajQwTlVWQlRSMGRINCtQaFF0MjVkc21YTGx0N2xDU0dFU0dmaDRlR0pkbnhMVG55WFBYTno4Mzk5ZjRWQ3dZU3hvOW5tdTRPK3ZicWpTS1FyVDFLcVZhMk1tNnNMZS96MjRmaExkazNBSVo2RHZUMXRXclZrNFpKbGpCay9pUzBiMWlRYlJsU3BWTnk5ZDU5ejV5OXk4dFJwanA4OFJWaFlHTHE2dXRTcDVVYm5UaDJ3dGJWaDJNZ3hYTHA4aFFHRGg1RTlXMVorKzdVSUFRRlAyTEZyRDl0Mzd1TCtnNGNvRkFwS2xTeXVGV3I3bEZxdDVzTEZTMERjc2N0NmVucU1HRHFZOXA1ZDZUdGdDRDViTjJKbVpxcVovL3IxRzZiUG5JT3VyaUxSZ0Z4QXdCT09IanZPMFdQSEFkaC84QkN2WHIzbTB1WExCRHg1a21CKy9CNFpNbVNnZk5uUytPMDd3SW1UcHpFeE1lYnBzK2VVSzFzR1U5UC8zLy82alJ2czJMVUhoVUpCc2FLL2MvN0NSWExtY01SbjYwWUErZzRZREtCVmMxcmtjUHlGOVd0V0pIcDg5SWZnWUZhdVdzdktOV3NKQ1FsRlYxZEIwOFllYk55OE5jMzMrZkFoR0FBalEwT3Q2K3MyYkdiZGhzMEo1aWQzSkhGYVhiNXlGZDhkdTVJY1QycE1Bb05DaUc5QlQwK1B4aDROZWZEd1VZS3hvS0FQREJreENvdE1GdGhZV2JGNDZRcXFWcTVFVEV3TTZ6ZHV4cjFCUGN6TS9uOGNmZlpzV1JPOXg2dlhyN0g0Si9TWEdHc3JLelp2OWFaeXhRcGt6Njc5OTlVblQ1NlNKWXNkQUh0MytoQVJHVW5uN3Iwd01UWm0rcFNKR0J0cGR6NSsvT1FKL1FjTkk0dWRMZm56NVVudHk0Q2RuUjJQSGo0aU5qWTJ5U09Ra3hJVkZjMmp4NDl4L09VWHJldEhqdjROd0crL0p2eGhnQzhsT2pxYTkrOER5Wk03MTFlN2h4QS9JZ2tNQ2lHRUVFSUlJWVFRUWdnaC9wT3laTW1DdTdzNzN0N2VSRVpHRWhNVGc2K3ZMM1hyMWlWNzl1enBYWjRRUW9oMDVHQnZ6OUdEU1I4aG01ajRUbkkyMXRiSnpzdVZ2MGl5NDU5YXVIaXAxdVBrdXRIRmkrOFdGL0RrS1pldlhPUFhJb1cweGowN3RtZlRWaTl1M0x6RmpadTNLRmdnZjVKNzNicDloL29lVFZHcFZBRGt5NXVIT3JWclVxOTJMV3hzck5teGN6ZHRPbmdTRlBTQmZyMTdzbkRKTXJyMzdvZXRqVFdYcjF5TGU4NU9UZ3dmTW9pYWJpNHB2ajQzYnQ3aTdidDNPUDZTSFdzckt3QXFWaWlIUjhQNmJQWDJvVS8vUVN5YVB3ZGRYVjJVU2lXOStnNGdLQ2lJenAwNmtNdkpLY0YrTDE2KzFCeFgvTEZ0dmpzU3ZmL0hvVVAzaHZYeDIzZUFKY3RXa0NsVEpnRHExYW1sTmI5WTBkK1pPRzQwVlN0WHd0SXljNEpmMy9mdkF6RXlORXcwOEpkYThhL0RwenAzN2NuWjh4Y0FLRit1REVNRzlzY3BaNDdQQ2d6R2QwZk1uRG1UNXBwbmgzYjgrbXRobkV0cGQ2eEs2a2ppMDJmOHVYejVhcHJ2UFc3MGlFUTdLRmFwVVl1QWdDZmN1M2tselhzS0ljU1g0dG0xWjVKakZ5OWQ0djM3OTZ4WXNoQ1ZTa1hUbG0zdzNiR1R0Ky9lOHlINEExMDZkVWpWUFc3ZnVVdFdCM3ZONDZmUG5tbDFHSFJ3c09mVzdUdjA2TmFabDY5ZXNYN2paanExYjRlK3ZoNzM3aitna1hzREFFMlljT0c4MmJSdTM0bGhJOGN3WitZMEhPemo5dDY3L3dBalJvOG5adzVIRnM2YnJSVm1URW0rUEhtNGYvOEJkKy9kSjMrK3ZLbGVGMi9zaENuTW56c1R3MytPU1g3Mi9EbXo1ODRIb0Vrajl6VHZsMXEzN3R4RnJWWi9WczFDL013a01DaUVFRUlJSVlRUVFnZ2hoUGpQc3JHeDBZUUdJeUlpaUkyTlplZk9uYmk3dTJQN2xZOUZFa0lJOFdOU0tsWG82bXAzL0h2NjlCa3JWNjhEb0hEaHVDTitseTVmaVdzTkY2MEFRRHc5UFQyeVpYVkk4NzBUNjI3MHFWT24vVGx3OERCR1JrWkVSRVF3ZE1Rb2ZMMDJhWFVETWpNelpjYlV5ZVRJNFpob2ZSOHJrRDhmL2ZyMHhOVEVsSXJseTVJMXF3TlJVVkhzOXR2SHdzVkx1Zi9nSVU1T09WazhmeTdac21WbHo5NTkzTGg1QzBNREF3WVA2TXZzdWZNeE5UV2hkYXZtcVRwV2VjZXVQVURjVWNJZkd6VmlLSmN1WCtYSXNiOFpPSFFFVXlhTVpkQ3drWnc5ZjRGQ0JRdlF1MGZYUlBjclZiSUU5MjVlSWVqREI2cTcxY0hHMnBydDNwdTFqcUYrK09neGJuVWFVUFQzMzdUV1ZpaFhqbCt5WitmazZUTW9GQW9zTFROVDA5VkZhMDZoZ2dVb1ZMQkFrcy9uMmZQbm1zNVBTWVZGSHp4OGxHQ3Njc1VLTEZrNEw4bDlBY2FQSGNXVTZUUG8wcWtEdi8vMks0Qld3Q1FwYjk2K3BjVWY3YWpsNWtxdmYxNjMrTUJyZkszM0h6eWs0VDlIQ2I5NTh6YkJIdUVSRVFtdU8rWE1pVlBPbk54LzhKQ01HYzJ4c3JSTXNSWWhoUGplN2ZMMUltY094d1RYOHhjcFJ1VktGV2xRdnk2Wi93bVZkMmpYbXZHVHBoSVRFOFB3SVlPd3RNeWM2SjVQbnozVGVuemk1R2txVmlpbmVmeHhTUEhEaDJCdTNMaEZnZno1eUpzbk56ZHYzV2JKc3BWNE5HekFreWRQaVkyTjFid0h4TXViSnpmclY2K2dhNDgrMVBkb1NxZjI3YmgwK1FxSGpoeWxzVWREaGcwZWtPQUkrcFNVS1YyS1hYdjhPSFhhUDgzaE8wTURBOExEdzNHdFZaK3laWnlKaUlqZzZOOG5DQThQcDJYenBnbUM2Vi9TNmRQK0FKUXA3ZnpWN2lIRWowZ0NnMElJSVlRUVFnaVJBclZhbmQ0bENDR0VFT0lyc3JhMnhzUERBeTh2TDhMRHc0bU9qc2JYMTVmR2pSc25leXlVRUVLSS82WWx5MWN3Wjk0Q3pNM01NREF3UUsxVzgvTFZLMVFxRllVTEZhU01jeWxDUTBPWlBHMEdxOWR1NE5paHZRbjJ5SmJWSWNVdWdZbEpxVHRoZUhnNFEwZU9CbURHdEVtc1dMVVcvN1BuV0xSa09kMjZkTkthVzc1Y21WVGYxN05ETzFRcUZaY3VYMkhwaWxWczM3R0w0SkFRTEN3c0dEbHNNQzJhTmVINmpadlViZENZbDY5ZUF2RExMOW5wMEs0TkVaR1J6SjQ3bjIyK08yaFl2MjZ5OTRtSWlHQ3IxellBNnRlcm96Vm1aR2pJMGtWLzBhVEZIL2h1MzhuNTh4ZDQrdXc1TnRiV3pKODdNOFhqRWFkTW0wRmdZQkREQncvVUNndkd4c1l5Y01od2xFb2wvZnRvZDVIUzFWWFFzMXRuK2cwYWlrcWxvblBIOWhqODB4a3BOYUtqb3dsNDhsUXJCR0tSTVNQdURlc251U1k0T0lRdFh0NnAydDhwWnc0V3o1K2I2bnJpQlFZRzhlRGhJelp0OGRJRUJtL2N1QVZBemh3NUFLaFJxMTZ5ZTJ6YTRzV21MVjVKampkcjBpalJyb0ZDQ1BHemlROExSa1ZGbzFRcUNRME5RMGRIaDZDZ0lKUktwZFo3VHJ5UEE0SFhiOXpreHMxYkRCOHlVSE10UHFRWUdSbEpCODl1aElhRjh2TGxTOTY4ZWN1SER4OEFzTEcyWXQ3OGhlanE2bEsrYk1MMzlPelpzdEt0U3llR2p4ckxqTmx4N3hYT0pVdmcyYUZkbXNPQ0FOV3JWV0g4cEtuczJ1Tkh1emF0MHJSV1I2Rmd5WUs1VEpzeG0vMEhEeEVSRVVIT0hEbG8zclF4SHNtOEozNEp1LzMyWW1KaVRKVktGYi9xZllUNDBVaGdVQWdoaEJCQ0NDRlNFUCtQTUhwNmV1bGNpUkJDQ0NHK0ZrdExTK3JYcjgvV3JWdUpqbzRtUER3Y2IyOXZtalJwOHErT0VCUkNDUEh6S1ZTd0FDcVZTbk9FSzRDNW1SblZxMVZoOElCK0tCUUtUU2ZBeERvU2ZVMWp4ay9peVpPblZLcFFudXBWcStDVU15ZTE2M3Z3MThMRnVMbTZmRlk5MGRIUmpCbzdnWU9Iai9EK2ZTQVFGMVRyMTZjWERSdlVKU29xaWtsVHA3TjIvU2IwOWZWWk1HODJBNGVNNE9iTjJ3QjBiTmNXSDkrZGpCd3pEc2Rmc2lmbzR2ZXhaU3RYRS9UaEF5V0tGVTMwbU9Tc0R2Yk1tRHFKRnEzYjgvVFpjd0NHRGg2QWZaWXN5VDRIdFZxTnRiVVZ4c2JHREJneW5MMzdEOUt4ZlJ1S0ZDN0VnTUhEdUhqcE11M2EvSkZvYmFmOXoycSt2bmYvUVlxdjE4ZHUzcnFOVXFuVTZzU1VPWE1tcldPUFAvVTRJQ0RWZ2NIUDlleDUzR3NYMzAwUTRPejVDeGdaR3BJbmR5N050YVJDZjdueUY4R3pRenNHOU90TmNFZ0lpNWNzeDhPOUFZNi9aTmVNQ3lIRXo2Sld2ZVNQeXcwTEMyZWI3M2FXclZqTnUvZnZtVHhoRE0rZnYyVEc3SGxzOGZhaFRhc1d1TlZ3d2NJaW8yWk5mQ0JRcVZMUnVsMG5ISC81aGQ5K0xZS09qZzVyVnkzRDNqNEw3d01ENmRhekwvY2ZQR1RqMnBWMDY5bVhtWFBtVWF6bzcxaG16c3l6NXkvWTdiZVBhbFVxWTJHUkVhVkt4ZjM3RDdodzhSS256NXpseEtsVGhJYUdrVDlmWGhxNU4rRDhoVXY0N2QxSFZkZmE1TXVYbDFJbGlsT29ZQUVjZjhsT0xxZWNHQm9hSnZzOHpVeE5hZXpSa0ZWcjFuSDIzSGxLRkMrV3B0ZlJ6TXlNc2FPR00zYlU4QlRuM3J4eVBzbXhDMmVPcC9xZXA4LzRjL3ZPWGRxMytRTVRFK05VcnhQaXYwQUNnMElJSVlRUVFnaVJnamR2M2dCZ2I1LzhNVTFDQ0NHRStMSFoyTmhRcDA0ZGZIeDhVQ3FWQkFjSDQrUGpnNGVIUjVxNkNRa2hoUGp4UlVWRkpUbFdya3hwYmwyOWdFcWxJam82QmdCRFErMzNpWXVYTGdPUVAzL2FqdXo3TjFhc1hvdlhObDh5WmJKZzR2alJRRnhnc1l0bkIyYlBuYy93VVdOWnQycFpxbzRGL2xoY0Z5SWRkSFIwYU5Hc01iVnJ1bEc4V0ZHQ1EwSll2WFk5aXhZdkl6Z2toQ0tGQ3pGOXlrUnk1bkRFM055TUZ5L2lPZzBhR2hxd2FQNXNQSnEyb21QbjdzeVlObG1yNDE2OEowK2VzbkR4VWdCNjkreVdhQzBIRHgzUmRGRFUwZEZCclZZemNNaHdIajErVEllMmJSTDhPc1RUMGRHaGI2OGV0R25Wa2dXTGxyQnU0MmIySFRpSWpZMDFyMSsvb1hyVktnenEzeWZCdW9XTGw3TEZheHNtSmlhbzFXbzJiZkVpcTRNRFhUdzdwT3ExTzNIeU5BQkZmMHM2SlBubC9mL1hON0hqc3dGdTM3a0xRQTVIUndCZXYzbkRwY3RYS0Z2R09kRk9XRWxSS3BXRWg0V3pmdU5tSGp4OHhQeTVNLzlkNlVJSThSMWFOSDhPV1IwY0VseXZWYytkL1FjUHNYRFJVaUtqb3NpVE94Zno1ODdVaE1RTEZTckE2SEVUR1R0aE1nc1hMK1BRL3Qzb0toUnMyYkFHaDMvK25mbkVpVk9jdjNDUnFaUEdhOTZmaS8wVFhoODlkaUozNzkxajBmeTU1TXpoeUxBaEEramN0U2Q3OXgra1l2bXlIRDV5Rk5ScXVuaDJZTTI2amZ3NWF6WlJVZEZBWExDL1NTTVBhcm5WME5UVHJFa2pCdmJ2emE3ZGV6bDg5QmpyTjI0bUppWUdQVDA5OXUvWm5tSmdFS0NyWndkMjd0N0Q5Qm16MmJCMkpRcEZ3dmVZNzRWU3BXTGFqTmxZV1ZuaTJiRmRlcGNqeEhkSEFvTkNDQ0dFRUVJSWtReWxVb20vdnovVzF0YlkyZG1sdkVBSUlZUVFQN1JzMmJMaDZ1cktybDI3Z0xnZkhOaXhZd2YxNjlkUDhhaERJWVFRUHdlTGpCbDUrKzRkUjQ3OVRhVUs1Wk9jcDFBb0VnMm8zYnQvbnhXcjFnQlF2R2pScjFibngvejI3bWZ5MU9rb0ZBcW1UaHFQamJXMVpxeHp4L2JzM0xXSDkrOEQrZkRoQXhZV0ZvbnVFUjRlRG9DdUltRmdiTlR3SVl3Zk14SmRYUVdYcjF4anlQQlI3Tnk5aDhqSUtLd3NMUmt6Y2pqTm1uaWdVQ2hRcTlXOGVmTlc2MzB6bDVNVDgrZk9wRXYzM3JUMzdFcnpwbzNwNnRrUk96dGJJTzd2M3YwR0RTVXlNZ3JYR3RVcFZiS0UxdjN2M3J2UDVHbC9jdlJZWEZlaDZsV3JNR3pJUU9iTlg4aFdieDltemZtTHRlczIwcjV0YXp3YTFpZFRwc1NmWStiTW1SZzhzRDhHQmdZc1hMS00xNi9qZmtEdzl0MjdiTnpzUmNNR2RUSDZKekN4Y1BGU3BzK2NnNjZ1Z2prenBoRVpGVW4zWHYzNGM5WWNRa05ENmRlblo0cEJpVDE3OTJGZ1lFREprc1dUbmZjbDZlb3FNREkwSkNJeWtpTkhqMUcxU2lXdDhRL0J3Zmo0N2dRZ2I1N2NBR3pjdkJXVlNvVmJEWmRFOSt6WXVUdHYzNzBqUER5Y2tOQlFBSllzWDhtaXBjczFjL1lkT01pbHkxZjQ3VmZwTGlpRStIbFVyVnlKdkhseVkydGprMkNzVGkwM2Fyclc0TVRKMDlTdFhaTUc5ZXVpKzlIN1F2bXlaZGp0NjQyM2p5OTZlbnFhc1VJRkMyam1WQ2hmbHBIREJsT25sbHVDL1VjTUhVVEw1azAwODh1VktjMktwUXM1Yy9ZY1RUemNzYlRNVEE1SFIvTG15WTJWcFNXdlhyMmlZTUVDRlAzOTEwVHJCYkN4dHFadDY1YTBiZDJTeUtnbzd0eTlSM0J3Y0pMelAyVnViczZVQ2VQdzdOcURGYXZYMHI3Tkg2bGFseDZXTGwvSnJkdDNXRHgvTG1abVp1bGRqaERmSGZrWExpR0VFRUlJSVlSSWdsS3A1T2pSbzd4Nzk0N216WnVudVF1REVFSUlJWDVNdVhQbnBuTGx5aHcrZkJpQXAwK2Y0dWZuUjYxYXRlVDdBU0dFK0Erb1hxMHFXN3k4NmVEWkRUczdXNHlOakZLOU5qUXNUQk5DeStYa2xHZ25QWUFIRHg5OXNXTmI5eDA0U0s5K0ExRXFWUXdaMkkvS0ZTdG9qZXZwNlRGLzdpenM3Yk5vd25BZmdvTUpDd3ZEM013TUl5TmpvcUlpV2ZCUGR6OXJheXV0OWJHeHNaeS9lSkdEaDQ1dzZQQVJ6VkhBV1Izc2FmMUhTNW8yOXREc0M3Qm0zUVlpSWlJU0hPOWJ4cmtVV3pldXBWUFhIcXpmdUpsTlc3em8wYTB6M2J0NE1tSHlOQzVjdklTRmhRV2poZzhCNG80UjlqOTdqbVVyVjNQNHlESFVhalcydGpZTTZ0K1h1clZyQWpCNXdsanExcW5GcENuVHVYbnJObE9teitEUFdYT29VSzRzRmNxWHhibFVDWEk1T1FFUUZCVEVqbDE3V0xsNkhZOERBc2ljT1JQOSsvVGk4cFdyZUczelpkVFk4Wnc2YzRZWlV5Y3hldHhFTm0vMVJsZFhseG5USm1sK0hVZVBHTWFvc2VOWnRIUTVWNjlkWitMNE1WaFpXaElWSFlXWnFTbitaODhCWUdCZ3dObnpGN2g1NnphdUx0VzBYcDh2K1d1ZmxBcmx5N0YzL3dFNmQrK0ZnMzJXZjdwRXhyMm1MMTYrSkRJeUNnTURBMnE2dWZEdTNYdFdyRnFEdVpsWm9vRVZnTUtGQ3hJZUhvRzFsU1daTTJjbWM2Wk1XRmhreE56Y0hETXpVNHdNRFduWHFTdHYzNzRqSWpJU0lGWGZNMTI1ZW8xVmE5WWxPZjcyYmR5eDMvMEdEa2x5enJUSkU3N3JEbGRDaUIvYnZObC9KamsyZGRKNEFGWXZYNXprSEFNRGZabzFhWlRzUFpJYU56RXgxZ29YQXBRb1hrenJLT0Q0VUxpbFpXYjY5KzJWN0gwK1pXaGdRSkZDQmRPMEJxQnNHV2VtVFo3QXRSczNDQXNML3k2UCtnMEpEZVhEaHc5TW16eWVzbVdjMDdzY0liNUxFaGdVUWdnaGhCQkNpSStvMVdvK2ZQakFtemR2OFBmMzU5MjdkMVNwVWdVcks2dVVGd3NoaEJEaXAvSHJyNzhTRVJIQjZkTnhSd25ldTNlUHc0Y1BVNlZLbFhTdVRBZ2h4TmMyWXVoQTlQVXpzSGZmUVY2OWVvMWFyVTcxV29WQ2dZMk5OWlVxbEtkdjd4NUpkcWZWMDlNalc5YUV4eHVtNU1IRFJ3bXVHUnNab1ZRcTZkaStEZTNidGs1MG5WUE9IRnFQTDE2NlRBZlB4SS85clZlbmx0YmpxOWV1MDdwZEp5QXVDT2ZtNm9KN2czcFVLRmVXSThmK3BsT1g3bVEwTjBkWE53TUJUNTV3OWRwMUFOb2wwblVvZHk0bmRtLzNadVdxdFd6eDNrYURlblY0K2ZJVm03WjRvYU9qdzdUSjQ3RzJzc0puK3c1bXpmbExFMDYwc0xDZzdSOHRhZGVtRlVhZkJEakxPSmRpdS9kbTloODh4TElWcXpsLzRTS0hqaHpsMEpHamRQSHNRR25uVWl4Y3RCVC9jK2VKalkzRnlNZ0l6dzd0Nk5paExSWVpNOUxZb3lHZE83Wm56bDhMYU9UZUFQY21MYmw1NnhiR3hzYk1tajZGS3BVcmF1N1ZvbGxqVEV5TUdESjhOQ2RQbjJIcytFbjA3TjZGK2g1TnRXb3FYcXdveTFlc0JxQlowOFphWXhZWk05S2trWHVpcnoxQWNFZ0lHelp0U1hJOE5jYU5Ib0ZDVjhIZngwOXFYc040R1RKa29FamhRZ3pvMnhzSGUzdjZEeHBHU0Vnb2ZYdjFTUERheHV2WnJVdVM5d29NREdMcW56TXBVYXdvMTY3ZllQWGE5UURZMmRxbVdPZno1eS93M2JFcnhYbkp6WWtQN0FnaGhQaDIzRnhkY0hOTnZDdnQ5OERNMUpTQi9mcWtkeGxDZk5ja01DaUVFRUlJSVlUNHo1czFhMWFpMTYydHJXbmV2TG1FQllVUVFvai9LR2RuWjhMQ3dyaDY5U29BVjY1Y3dkallHR2RuNlZBZ2hCQS9NMk5qWThhTUhNNllrY08vMmoyeVpYVmczKzd0YVY2WFdHZTZjbVhMc0hUUlg4a2VuL3lwdkhseWs5SGNISlZhaFZLcFFxRlFZR3Rqalh2RCtyUnEwVXhyN3UrLy9jcVFnZjJ3dGJXbGNzWHltSmlZZlBROHN1Si85aHhLcFFxSUM2UGx6NWNQejQ3dGNIV3BsdWk5alF3TjZlTFpnYzZkMm11NjBFMmVNSmJIQVFHYTdvaUZDaGJnNWF2WDVNN2xSTlBHSGpUMmFKaGttQTNpdXRtNVZLdUtTN1dxM0xsN2oyMisyN2x3OFRMZHUzank1T2xUVHZ1ZnBYQ2hndFN2VzVzRzllcGdhbXFxdFQ1YnRxeE1tenlCbUpnWU1tZXl3TWtwSjNObVROTWMyZnV4K25YcmtNUFJrZUdqeGpKNjVGQXltcHVUUDE4K1ltTmp5SkJCajZLLy8wci9QajE1K3V3NUVaR1JsQzM5Lys4YkxDd3NkSUJSUUFBQUlBQkpSRUZVL3NmZWZjZlhmUDF4SEg4bE4zdkxJQW1KdmJmWWV4ZXRQWXFxMnJORnpmS2pWWlNxVW52VVZxVTJEV0lyUmUxZE0xWkVrTWplNDk3Nyt5UE5iYTU3YjNJVEllam4rWGg0MUQzbmZNLzMzT1RLamVidDg2RlFRVy9HakJwaDhMa0VCajdCYi85QjdPM3Q5TTVYcjFZVkMzTnpnOWREYXV2bEJULzltT0dhTkQxN2RPUE8zYnYwN1oyOXRwSk9Ubzc0N1Q5SVdGZzRrTm9TdVU2dG1uVHYxaVdUSzZIRkI4M3d2M2sxVy9jVlFnanhicmg1OVVKdUgwRUlvWWRKVWxLUzhmOHNTZ2doaEJCQ0NDSGVRMm1WZzlLWW01dmo2ZW1KdTd1N3RCMFVRZ2doL3VQVWFqVjc5dXpCMzk5Zk05YTRjV01xVkhpOXJRU0ZFT0svcGxXclZodzhlREMzai9GR1hMditOMVpXVmhRdlZqVEwxOTY3L3dCTEN3c0taS002NGV1bVZLcFFLSEt1TmV6ang0RjRlUlhJa2IwaUlpSndjbkl5YW0xTVRBd0tNek90TnNMNnFOWHFUUCtmZ1ZLcFJLRlFHSDNPM0pLUWtJaVZsYVhXMktPQUFPenQ3SEYyem1QMFBxbmhVNU1NUHk3aDRSRW96QlE0Mk50bis3eENOR3ZXakwxNzk3NlJlMjNkdXBYQXdFQkdqREFjOUJWQ0NDSGVOQXNMaTFmNjRaVlVHQlJDQ0NHRUVFTDg1MG1WSUNHRUVFSVlZbUppUW9zV0xkaTVjeWVCZ1lFQUhEbHlCQnNiRzRvVks1YkxweE5DQ1BFdUtsK3ViTGF2ZmJtMThOc2tKOE9DUUk2RkJRR2p3NEtBVHZWQlE0ejVCNGJ2UWxnUTBBa0xBaFQwOXM3eVBzYThCdkxrTWY1eklZUVFRZ2doWG8rYy9jNWRDQ0dFRUVJSUlZUVFRZ2doM2pObVptYTBidDBhTnpjM3paaWZueDlQbmp6SnhWTUpJWVFRUWdnaGhCQkNDSkYxRWhnVVFnZ2hoQkJDQ0NHRUVFS0lURmhhV3RLdVhUc2NIQnlBMUJhRGUvYnNJU1ltSnBkUEpvUVFRZ2doaEJCQ0NDR0U4U1F3S0lRUVFnZ2hoQkJDQ0NHRUVFYXd0YldsUTRjT1dGbFpBUkFYRjRldnJ5OHBLU201ZkRJaGhCQkNDQ0dFRUVJSUlZeGpsdHNIRUVJSUlZUVFRZ2doaEJCQ2lIZUZrNU1UclZxMVlzZU9IYWpWYXA0L2Y4NlJJMGRvM3J4NWJoOU5DQ0Z5bFZLcFJLbFVrcEtTZ2txbFFxbFVvbGFyVWFsVXFOWHFUSDhKSVlRUXhxcFJvd1lMRml4NEkvZFNLcFZ2NUQ1Q0NDSEVteVNCUVNHRUVFSUlJWVFRUWdnaGhNZ0NiMjl2NnRhdHk1OS8vZ25BalJzM3lKczNMNVVxVmNybGt3a2hSTVpVS2hVSkNRa2tKaVpxL3B1Y25FeHljakpKU1VtYTM2ZC9uSktTb2pXWEZneFVxVlNrcEtSb0hnc2hoQkJ2aXAyZG5iejNDQ0dFRUs5QUFvTkNDQ0dFRUVJSUlZUVFRZ2lSUlQ0K1BnUUhCM1A3OW0wQWpoMDdob3VMQzE1ZVhybDhNaUhFZjRWU3FTUStQcDY0dURpdFgvSHg4U1FrSkdnRkF4TVNFa2hLU2lJcEtTbTNqeTJFRUVLOHNzT0hEN04zNzk0M2NxOVZxMVlSRlJYMVJ1NGxoQkJDdkNrU0dCUkNDQ0dFRUVJSUlZUVFRb2hzYU5xMEtXRmhZWVNFaEtCV3E5bTdkeS9kdW5YRHdjRWh0NDhtaEhpSEpTWW1FaE1Uby9Vck5qYVcyTmhZcllEZzJ4YitNelUxUmFGUWFQMHlOVFhGeE1Ra3cxOXBhNFFRUWdnaGhCQkN2QmtTR0JSQ0NDR0VFRUprS2pZMkRvWENGQ3NySzYzeCtQaDQxR28xTmpZMld1TUppWW1rSktkZ1oyZWJvM3NJSVlRUVFyeE56TTNOYWRPbURSczJiQ0ErUHA3NCtIaDhmWDNwMHFVTDV1Ym11WDA4SWNSYktDVWxoZWpvYUNJakk0bUtpaUk2T3BybzZHaGlZMk0xLzAxT1RuNXQ5emMxVGYwN21ZV0ZCVlpXVmxoWldXRnVibzY1dVRrV0ZoYVltNXRqWm1hbTlUajlMek16TTh6TXpEUmhRSVZDb1huOHFxRy8xYXRYNTlDekZFSUlJWVFRUWdpUkVRa01DaUdFRUVJSUlUTFZybE5Ybkp3YzJiTHhGNjN4N2ozN2tKQ1FpSi92ZHEzeHZnTUdFeFQwak1QN2QyTnFhcHBqZXdnaGhCQkN2RzNzN2UxcDFhb1YyN2R2UjYxV0V4SVN3cUZEaDJqWnNtVnVIMDBJa1V0aVkyTUpEdzhuS2lxS3FLZ29JaUlpaUlxS0lqSXlrdGpZMkJ5N2o1bVpHZGJXMXRqWTJHQmpZNlA1dmJXMXRTWU1hR2xwcWZtOWhZVUZGaFlXT1haL0lZUVFRZ2doaEJEdkpna01DaUdFRUVJSUlUTGw0dUtNazVPanpyaWJxeXR4OGZGNjFydVFrSkNvRmZUTGlUMkVFRUlJSWQ1R1hsNWUxSzlmbjJQSGpnRncrL1p0OHViTmk0K1BUeTZmVEFqeHVpUWxKUkVSRVVGNGVEamg0ZUdFaFlVUkhoNU9SRVRFSzFjSXRMUzB4TmJXRm50N2UrenM3TEN6czhQVzFoWTdPenV0VUtDRS80UVFRZ2doaEJCQ1pJZEpVbEtTT3JjUElZUVFRZ2doaEJCQ0NDR0VFTys2L2Z2M2MvUG1UUUJNVEV4bzE2NGRCUXNXek9WVENTRmVSVXBLQ21GaFlZU0VoQkFTRWtKb2FDaGhZV0hacmhSb2FtcUtnNE9EMXErWGc0SC8xU0JncTFhdE9IandZRzRmUXdnaHhEdWdXYk5tN04yNzk0M2NhOVdxVlVSRlJURml4SWczY2o4aGhCRENHQllXRmlhdmNyMVVHQlJDQ0NHRUVFSUlJWVFRUW9nYzBLUkpFOExDd25qKy9EbHF0Um8vUHorNmQrK09nNE5EYmg5TkNHR0UyTmhZWHJ4NG9Ra0h2bmp4Z3JDd01OVHFyTlZkc0xXMXhjbkpDVWRIUnh3Y0hMVCthMnRyaTRuSksvMWNSd2doaEJCQ0NDR0VlQ1VTR0JSQ0NDR0VFRUlJSVlRUVFvZ2NZR1ptUnV2V3JkbXdZUU54Y1hFa0pDVGc1K2RINTg2ZE1UVTF6ZTNqQ1NIK29WS3BpSWlJMEFvR2hvU0VaS2xxb0xtNU9VNU9UdVRKa3dkbloyZnk1TW1qZWZ4ZnJSQW9YbytVbEJUTXpPVEhlVUlJSVlRUVFvaWNJMy9ERUVJSUlZUVFRZ2doaEJCQ2lCeGlaMmZIaHg5K3lOYXRXMUdyMVR4OStwUXpaODVRcTFhdDNENmFFUDlKS1NrcEJBY0hFeHdjckFrSGhvYUdrcEtTWXRUMXBxYW1PRHM3NCtycWlwdWJHNjZ1cnJpNnVtSnJhL3VhVHk3K0M0cVZya0NQN2wyWlBHbUN3VFdkdTMyS25aMHQ2MVl0bCtxVS95RXRXN2ZIenM2T0xSdC9NV3A5ZkVJQ0Z1Ym1LQlNLMTNhbWxKUVV0bTdmU1ZoWU9FTUc5WDh0OTFBcVZaU3ZVaDJBRzFmT1oydVBjK2N2OFBPSzFYVHEySTRQbWpYVnUrYnBzMmVNR0RXT2h2WHJNWGhndjJ6ZFo4TnZtd2tQajJEbzRBRUcxOXk0ZVl1Tm03YlFyRWxqNnRlclk5UytyZHQzcGtEKy9DeFpPRGRiNXhKQ0NDR0VNSVlFQm9VUVFnZ2hoQkJDQ0NHRUVDSUg1YytmbnhvMWFuRDY5R2tBenA0OWk3ZTNOL256NTgvbGt3bngvb3VQaitmcDA2Y0VCUVVSRkJURTgrZlBVU3FWUmwxclpXV2xDUVc2dWJuaDV1YUdzN1B6YXczZ2lIZGJZT0FUbENvbEJmSVhRS0V3WEVuMjRxWExKQ2NuNjUxNy9qeVlNMmZQYVkzVnFGNE5BUDk3OTdoMi9XK2FObW1VSTJIQlNaT25abW05bTZzcnd6NGZySGxjckhTRlZ6NERnTDI5SFpmT250SWF5Nm05MC91d1pRdm16ZmxCYTZ4cmo4OElDd3ZQa2YwUDdQMGRnQmVob1hUL3RIZVdyNS93MVJnYTFxK25kKzZ1L3ozczdlMzB6b1dIUjNEdi9nTnUzN25EelZ1M3VYcnRPcmZ2M0dYaHZOazBhOUk0eStjd1ZuQklDTk5tekNRNU9ZV1dMWnBUdUZEQmJPOTEvOEZENWkxWVRNTUc5V2pmdG5XNkdUVkpTVW12ZEU3ZlBYNGNQWGFjMnJWckdseXovOEJoTGx5OGhLZUh1MUY3UmtaRjhlT2NlWFR0MG9teVpVb0RzR2JkZXU0L2VLZ0pEQ1ltSmpKMDJFaWFOMnRDbDA0ZEFEaDU2alFiTjIyaFZNbVNScC8vNXEzYkpDWW1haDcvY2Z4UC9qcDkxdWpyMDdpNE9ET2diOGF2UzVWS3hlUEFRQlNtQ2dvVWtPOVRoUkJDaVA4U0NRd0tJWVFRUWdnaGhCQkNDQ0ZFRHF0ZXZUb0JBUUVFQlFXaFZxdlp0MjhmUFhyMHdOTFNNcmVQSnNSN0pUSXlraWRQbm1nQ2dtRmhZVVpkNStUa3BBa0ZwdjJ5czlNZnpoRkNuODFidHpOaDBtVGF0dm1JMlRPblo3aDJ5QmRmOGlJMFZPL2N3Y05IT0hqNGlOYVkvODJyQUt6OVpRTUFiVDVzbGVIKzV5OWNvbXVQend6T0Z5OVdGRC9mSFd6Y3RDWERmVjVXcEhBaHJjRGdWMk5HWm5yTjk3UG00T3ljSjhPZ2tyNzN3bTRmZHphNGZ1T21MVGpZMi9OaHF4WkdqYWVwVUw2c3p0akRod0VHUHhmWmxaS2N3djBIRDdOOFhVeU1jVzNRL2UvZFkrNkN4UVFGUFNVZzRERVJrWkZhODQ0T0R0U3FVUjFURThPaDFaemc2ZUZCdjk2OVdMaGtHVC9OWDhqOE9iT3l2ZGVHM3pheHgyOGZadVptTHdVR1gwMXljako3L2ZaamJXVkZoM1p0REs3YmYrQWdBSzAveXZqUFZwckVoRVFPSGpyQzRTTi9zR1BMUnZMbHk2czFyMUtwR1AzVi8vamorSjlVS0Y5T00zNzErblVBNnRYSmZxWHBjK2N1c0hMMTJpeGZWNlJ3b1V3RGc2YW1waXo5ZVJWYnRtMW4rdFRKbXFDakVFSUlJZDUvRWhnVVFnZ2hoQkJDQ0NHRUVFS0lIR1pxYWtxTEZpMVl2MzQ5U1VsSlJFZEhjL2p3WVZxMU11NEgwMElJWFNxVmlwQ1FFRTA0TUNnb2lOallqQU0zSmlZbXVMcTY0dUhob1FrR3VyaTRZRzV1L29aT0xkNUh0Ky9jNVpzcDMxSFEyNXRwMzM2ZDZmcE5HOWFTa3FKYjZmS0REOXZTdHZXSERCbWsyOUkwNU1VTHR1OU1yV0EzYk9RWWhvMGNvLzhzMXkvaDR1Sk0yOVlmYXNaMitlN0J6czZPSm8wYUFPRGgvbThWdFNLRkMya3E0d0UwYjlXRyt3OGVha0tLYWZSVi9PdlhwNWZoSi9tUDcyZk53Y25SMGFpMTZVMmRQTW5nM01aTlczQjFkZEZaWTJnOE14WVdGZ2JiM1RabzBvSW5RVUU2SHc5OWE5SzR1K2ZUV2QrcjN5Qk9uRHhGOTY1ZG1QTE54QXpQVTZ4MEJWeGRYRGg5NHFqZWVROTNkdzRmK1FOTFMwc0tlbnRSdDA0dGR1L2RoNmVIQnh0K1dVMkIvSjRabnMrUS9KNmVIRHU4VDNPR3JOanJ0NSs5ZnZzelhkZnQ0ODQ2bjUvNGhBUzI3MGg5RGZibzluR1c3cHVadzBmK0lDSXlrbzg3ZDhUUndVSHZtb0NBeDV5L2VBa25SMGZLbHl0TGVIaUUzblYyZHJhYTk0cThlZDM0NmNlWmZOWjNBTjlNL1k2bEMrZHByWjArY3haKyt3N1FxVU03VGNoV3FWUngrc3haU3BVc2diZTMxeXMvdC8xN2RsRzBTR0dqMW1ibDgvbnQxeE80ZVBreTMwejVqZ3JseTFHcVpJbnNIbEVJSVlRUTd4QUpEQW9oaEJCQ0NDR0VFRUlJSWNScjRPRGdRSk1tVGZEejh3UGd6cDA3RkM1Y21OS2xTK2Z5eVlSNE55UW5KeE1VRktScE1mejA2Vk9EYlYzVG1KdWI0K0hoZ2Flbkp4NGVIbmg0ZUdCaFlmR0dUaXorQzlScU5lTW5ma055Y2pMZlRma2FheXVyVEs4cDZPMU5lSGdFWWVHWnQ4SjF6cE1IZ05rL3pTY3hNUkZ2YnkvYXRmNUlNNStja3N6U24xZnlTYmVQY2M2VEJ4TVRFd29YS3Nqc0gyWm8xdXp5M1VOZU4xZXRzVmVWbFFEUy9RY1BqVnFmVVNqdlhiYlhiejhuVHA0aXY2Y240MFovQ1VCS1NncWJ0bXpuZytaTmNIVnh5ZEordHJhMm5EMTVUS3RGOGU2OSs3Q3lzdFFKQzZaWHBIQWhnM012VjBUTWFPMnJjSE4xMVJsYnQzNERVZEhSVlBXcFRPVktGWFBrUGkrSEpEZHQyY2FtTGR1MDFxUzkzclpzMzRGYXJTWWlNcEphOVF5M2NQNTV5UUlhTjJ5Z2VWeXJablhtemY2Qk9ucXFCWDdTclN0bVp1YU1HVGxDTTNidS9IbkN3eU53ZFhFeDJBNjhhcFhLRkNwVWlERmZUZEFhZnh6NGhPYXRVaXNrdnM0MjA1QWFvSjArNVJzKy91UXp4azJZeE02dHYrVklDL1Qza1ZxdGxvK05FRUtJOTRZRUJvVVFRZ2doaEJCQ0NDR0VFT0kxS1ZteUpBOGZQdVRtelpzQUhEMTZGRTlQVHh3ZEhYUDVaRUs4bmNMRHczbjQ4Q0VQSHo0a01EQVFwVkszS2x0NnRyYTJlSHA2a2o5L2ZqdzlQWEYxZGNYVTlQVzI1UlQvYlh2ODluUDEyblVhMUs5THpSclZqYjV1OWJwZldMeDB1Yzc0THQ4OTdQTGRvM2s4WkZCL0d0YXZ4N1lkdTREVVB4TUQrL2ZSdFBFOWN2UVlscFlXVEJ3L0ZqT3pOL3RqdnN4YURZTnhMWWwvWHJtYXNERGQ4R1JHSVVORElVUkQ0N2tWUmd3TkRlT2JxZDloYW1yS3JPK25ZV3RyQzhDNTh4ZjVac28wTGw2NmxLMGdaL3F3b0xIU1Y1SjgyY3NmTTMxclQ1dzh4VytidHpMcisrK3d0clkydU5mSnYwN3o5NDJiOU83Wkk5UHFyVEV4TVN4ZnVRWkliYVdkMGVjOHM5QnAweWFOZENyOTZRdGpob1dIbzFLcGdOVHFoaHMzYmRVRWJmVjVFdlNVeE1SRUxOSTlseGsvek5iOC92TFZhNm43L3ZNYVRqLzN3K3lmcUZDK0xCKzJiTUdlZnlvdzN2Vy94MTMvZTNydmxaS2l4TjA5bjA2QU16azVPVnR0cnJQTHAwcGxtalpweEtIRFIvbDk5MTZ0aXFVQ1RVZ3dLaXJxalh3UC84bG5mV2pYcGpXZE83YlhPOWVpZVhNKy9hUnJsdlo4SGh6TWl4ZWhsQzJUK2crWHdzTEQyWC93TUYwN2Q1UVFwSkZpWW1LSmlZM0JQVjgrbzlaSHg4UVFHeHRyOVBwM3hiSVZxOWk5WngrK096Wm42YnF6NXk2UVA3OEgrVDBOQjkyRGdwN3k5UGx6ZkNwWGV0VmpDaUdNSUlGQklZUVFRZ2doaEJCQ0NDR0VlSTBhTldwRVVGQVFrWkdSSkNVbDRlZm5SNWN1WFNUVUpBU3BvWWpBd0VCTlNEQXlNakxEOWE2dXJuaDZlbXArT1Job09TbkU2N0ppMVJvQSt2WHVsYTNyMHdmWmlwV3VRSS91WFprOGFZTG1jWFIwRENQSGZJVmFyYVo5MjliczJPWEwxdTA3K2VTZjFxM2JkdXlpUnZWcTJRNExHZ3JZR1ZNUk1LM1ZjT0FUM1hhM0RnNzJPTmpiYTFvU2QrbmNrYWlvYUoxMUJmSjdzbm5yZHIyQlFRQW5KeWQ2ZnRKTmEyeitvaVZHajYvN2RTTVJFZnBiekw1dVNxV0tNZVAvUjNoNEJJTUg5cU42dGFxYXVWbzFxOU80VVFOMitlNmhjOGYyV1FxYjVwWnRPM2F4NzhBaGtwS1RXYnB3bnQ3dlcrTGo0NWt3Y1RKUGdvS3d0TERnczA4L3lYRFBCWXVYRVJFUmdaT2pJODdPZWZTdVNRdktaVmIxVUY4SVIxOWI1L1RWQnpkdjJVWkVSQVF0bWpkbDRidzVldmR0MzdrYjE2Ny9yVldkZHVYcXRRYlA4ZkpjaDNadHFGTzdGanQzK1ZLaGZEbTJiOTZnTmQrOVp4L09uanZQcVdPSHladlhEZEQ5dXBDK2RmaXMyWE9CMUJibXIxTy8zcjA0ZFBnb0sxZXZsY0RnUzlKZUM4SEJ3VzhrTUhqeDBoV3FWNjFxY0s1Y21USloyaTg2T3ByQm40OGdQQ0tDZmI0N3NiUzA0TTVkZjZaTm4wbGdZS0JXWlV4aDJKcGYxck5veWMvY3ZIckJxUFZMbGkxbjlkcjFldGVIUjBRUUdSbUpTcVZHcVZTaVRFa2hLVG1acEtRa0VoSVRTWWhQSUM0dWpwallXS0pqWW9pS2lpSXlNb3JRc0RCQ1E4TUlEZzdobTBuamFkU2d2c0g3SHo3NkI0bUppUm1lMGQ3ZW5ucDFhaHYxZk5JRUI0ZmdmMDkvQ0Rvam4vVWR3TkRCQS9oODhFRE5tRktsUXBIdXZXWGo1cTJzV0xYRzZJK3hFT0xWU0dCUUNDR0VFRUlJSVlRUVFnZ2hYaU1MQ3d0YXRtekpwazJiVUt2VlBIdjJqRE5uemxDcmxtNUxPeUgrQzR5dEltaGlZb0s3dXp0ZVhsNmFGc05wVmRhRXlBMTM3dnB6L2U4YmVMaTdVNnRtOWdKZjkrNC8wSG9jSFIydE5aYWNuRXo5ZW5XNWU5ZWZtZE9uY3VldVB6L05YOFFIelp0eTYvWWQ5aDg4eE16cCt0dWJHc1BKMFpHT0hkcHBIbS9idnBPSXlFajY5djVNYTExR0FhbUdUVnZvakEwWjFKK1J3Ny9RUEY2eGFvM2Vpb3FaVmY1enp1UEVzTThIYTQzTlg3VEU2UEhkZS8weURRd21KeWRyMnIyKzdObno1d0FHNTlPdlNTOHVMbzZ4RXlaeC9NK1RWS3ZxdzRndmhtcm1ZbUppQ0E1NVFjUDY5VGh5OUJoVHZ2c2UzeDFiVVNpTSs0Y0RvOGFPMTZwQ21VWmYrRE1uS3l2T21EWUYvM3NQT0hMMEdITVhMTkw2L0tiNWZ0WnNuZ1FGMGF4SlkzcjI2SjdoZmxldlhXZk51bDlRS0V4WnQzbzVaVXFYMGxtalZDb3BXYTR5a0hHRnhPeUlpWWxoeWJJVktCU21mRG5zYzRQcjB0NlQwbGRMVFA5eERRK1BvR2VmQWR5OGRRdUFrMzhjd3MxTnU3cnR3aVhMaUU5SUlDa3BTV2Yva0pBUUZBcFRYTExZbXJwVGgzWjZ3MnFKaVltWW1wcHFuVGVqUDcrR1ZQV3BqSmRYQVc3Y3ZNVmQvM3NVTDFZMHkzdThyOUlDZzJmUG5xVklrU0lvRklvYzJUY3BLWWxyZjkvUU8vZjAyWE11WExxc2R5NDRKRVR2bkw2cWJJOERuekIwMkplRXZIakJpcVdMc0xSTWZTNDFxMWRqNHZpeFRQbnVleUlpSXZuNmYrTTFjK0wxVzdwc0JldCszYWd6Ym01dWpvV0ZPVmFXVmxoWVdtQnRaWVcxdFRYVzF0YllXRnRqWTJOTmlSTEZxVks1RWluSktRQ1VydUNqczgvNnRTdjVac3AzaElhR1pYaU9Za1dMWmprd21KTjIvYjZiT1hNWDhOT1AzMU90cXU3ekVFSzhYaElZRkVJSUlZUVFRZ2doaEJCQ2lOZk0zZDJkV3JWcWNlclVLU0QxQjQ3ZTN0N2t6NTgvbDA4bXhPdVhuSnpNNDhlUGVmVG9FUThlUENBcUtzcmdXaHNiR3dvV0xFamh3b1h4OHZMS3NBMm1FRy9ha2FOL0FOQ2tjY05zNy9GeWxiQ1hXeEk3TytkaDVQQXZVS3ZWbUppWThOV1lVZlRzMDUrQlE0WVJIQnlDczNNZVBtcWxHOWd6bHJOekhzYVBIYVY1ZlBTUFkwUkVSbXFOZ1c3Z2FQYk02ZGpiMndQdzkrVnpPdnUrWFBGdytPZERHRHBvZ040emZEVm1GTkhSdXRVSDN4UzFXcDFwdTllc3RvTWRNV29jUi80NEJxUlczZXY0OFNlRWgwY1FHaFpLUW9KMmhhYzdkLzNadm5Nbm5UdDJNR3J2V2pWcllHTmpvM2w4NCtaTnJseTlqb085UFIrK3dtc2hNMVpXbGl5Yzl5TnRPM1lsTWpJS2xVcWxGWW83Zk9RUGZ0MjRtVEtsU3pGbjFvd00yNXJHeGNVeFp2eEVsRW9WL2ZyMDBoc1dmTjEyL3I2YkY2R2g5T3I1Q1VXTEZqRzRMcTE5Y2ZvS2cya0NBNS9RZCtBUW5nZUg0R0J2VDFSME5KMjdmVXFSSW9XWisrUDNPRGs1OGV6WmMzNWVzVHAxL1V2Vk9GVXFGVStDbnVMcDZXbDBZRFJOLzc2OUtWcWtzTTc0eXhVSkFSbzNySStWVmRiZlA1czBhc0NhZGI5eTVJOWpFaGhNSisyMUhSb2F5ckZqeDJqUW9FR09oQVpEWHJ5Z3gyZDk5Yzd0OHQzTkx0L2RldWYySFRqRXZnT0hkTWJUVjJWVHFsUnMycnlWT2ZNVzRPN3V6b1oxcTNYYWNIZjd1RE5tWm1aTStlNTdMbCs1eXYrK0drdnRXalZlNFJtSnJEcHo0aWhtWm1hWW01dGpabWFtOVhXMFl0VmE5T2orc1ZFVklBZjA2MDNiMWgveDRNRkRQaCtSK241K3lNK1hlL2NmMEtsckQzNllNWTBtalJwbzFqOEtlRXlucmoyb1hDbno2c0tHaElhRjRlTHNyRFVXRmg3T3dVTkgrTGh6UjRQWEpTUWtZR1ZsQmNDWmMrZUpqSXFpWkluaTJUNkhFQ0w3SkRBb2hCQkNDQ0dFRUVJSUlZUVFiMEMxYXRWNDlPZ1JUNTQ4UWExVzQrZm5SNDhlUFRRL01CSGlmUkliRzR1L3Z6LzM3OS9QdElxZ2g0Y0hoUW9Wb2xDaFFyaTV1V1VZT2hFaU4xMjhkQVVBbnlxVnMzeXRWNEg4Vks5V2xmVnJWckJrMlFybUwxcU1VcW1pUi9ldWpCazVIRnRiVzdyMzdJTlhnZFFnZWRxZmcxbzFxOU92ejJjc1g3a0dnREdqUnVpdHREbHE3SGl0eDhFaEx6UmpWU3BYNXBOdVhiSjg1dlRhdHZsSTgzdDlMWW1kOCtRaFR4NG56ZU9vcUdqQ3duWGJEaGN0VXBqRzZVSUxMd3NMajJEK3dpWFpIZzhMejd3ZHNZV0ZCVGV1bk5jN2w5YStOcU5LZmVsYjNLYnAxTEdkSmpCNDcvNEQ4cnE1NGVucFFhV0tGWEJ6YzhITnpZMjhibTRvRkFwR2pSM1AzQVdMYWYzaGgxaFpaVjQxdFZPSGRuUktWeFd5NDhlcGJYOWRYVjJZT25sU3B0ZG54Y3V2SXdDZktwV0lpWWxoekZmLzB4by85dWRKQUJ3ZEhaajR6UlM5KzAyYjhnMVdscGFNSHZjLzd0MjdUNm1TSlJnNTNIQjF2OWVwUi9ldUZDNWNpQkxGaXpIenh6bjA3TkVkRDNkM25YWEpLYWxWdTlKWDdBTTQrZGRwdmh3OWpxU2taRll1VzhUNGlkOFFGUjFOczZhTldmdkxyN1R0MkpXbGkrYXhidjBHNHVMaWNIUndJRElxaXFmUG5tbnU4emd3a0tTa0pJb1cxZzMrNWFRYTFhdGw2N29xbFNxeFp0MnZYTHA4SllkUDlINW8zTGd4UjQ0YzRlblRwMVN2WGgwM056Y2NIUjJ6L1gxTHZyeDUyYk5ybTg3NGgyMDcwclZMSno1OXFRMTcybHpiMWg4eG9GOXZ2WHZHeGNYaHU4ZVAxV3ZYRXhnWXlDZmR1L0xsc0tFRy83N1J1V043aWhjcnl2aUprK2s3Y0FnVks1VG40ODRkYWRLb0FRNE9EdGw2WHUrVDAyZk9jdWxLNnZ2QitRc1hBVmp5OHdyTi9PQUIvZmgxNHlhOTE5NjhkUWRBTTU4dmIxNmFObW1rdFNhamozRlNVcEttaW1CbVhKeWRLVks0RUVucFdoQmJXVmxoOWMvM0M5WldWbHJCOHpYcjFxTlFLQmpVWDM5ZzFSamJkL3hPLzc2OU5JL2o0dUlZTkhRNDE2Ny9UZjc4bnRTdG5WcE5QeUV4VVhPT3RiLzh5dTA3ZDFudzA0OG9sVXFPSGYrVDBxVks4dURoSXlDMWVpYkFsYXZYZE81WHZseFpyZEM2RU9MVlNXQlFDQ0dFRUVJSUlZUVFRZ2doM2dBVEV4TmF0bXpKTDcvOFFtSmlJakV4TVJ3L2Zwem16WnZuOXRHRXlCRUpDUW40Ky90ejU4NGRIajkrakZxdDFydk8xdFpXRXhEMDh2S1MwS3g0Wjl5OWR3OGdXNVczT25mc1FQMjZkZm0wZDMvT1g3akEwRUVEbWI5b0Nmc1BIT0ozM3ozMDd2VXBQeStlajUyZG5lWWFwVkxGNXEzYjJMbnIzeXBUQ3hjdkl6RWhrWjZmZHNjcFhYdlNsMXZXeHNURWFJMjlhbUF3dlplckpNSy9MWW1MRkM2RWwxY0JWcS83SlZzdGlTTWlJcGkvU0RjWW1OVnhRMVJxbGRGcnM2SlprOFljMlBzN2VkMWN0VDZIL1FkOVRteXNOUlBIOTlHTW5UdC9nZkxseW1KdW52VWYwMTY1ZWwwclNCRWVIcUVWMUh4Vitsb2ZaK2F2MDJjTnpuMHphUUx4Y2ZHY3UzQUJlM3M3RnM2Ym83ZHkzNXRTcDFaTmR2MittK1VyMTNEcXJ6TnMrbldkVG1nekxhQ1RkczZFaEVUbUxsakVxalhyY0hOelplM0taWlF1OVcrRnhFa1R4bEdzYUJFbVQvMk9MdDE3TW1ia2NFcVZMRUhiMWg4eDg4YzVYTHAwQlkrV3FZSEJhOWRUMjgrV0taTjVoY1h3OEFnT0hEcXNDVERPWDdnRUJ3ZDd2V3RmdkFobDBtVGRWdVhObXphaFhsM2oyNDJtVlY2OC8xTHJkSkdxWExseTVNdVhqd01IRHJCbmovNC9LelZyMXFSbXpacEc3V2RtWmthUndvVjB4c3VXS1UySkVzWDF6Z0U0T3Rqcm5Rc0tla3E3enQySWlZbWhZZjE2MUt4UmpYWHJON0J1L1FhanpsTytYRmtBSmt5YVRNMGExVm01Yk5FckI3VG16cDM3U3RlL0RsbjVIRjI4ZElVTm16WURFQm1aV2lFN2ZVQnc4SUIrVEp2eFE0WjdwTTFYcStxakV4Z0UvUzJGMDZ6N2RhUGUxc1VBSFR1MFkxb21vZkcwcngvcHZ5ZC84UEFSZS9idW8zT25Ebmg2ZWhoOW5tcFZmVmkzNm1mTjQwMWJ0dEduZDA4VXBxWWtKQ1F3NlBNUlhMditONE1IOXRPRUJRRWFOV3ZKeFBGalUvZnc4ZUhJMFdOY3UvNDM0ZUVSUkVaR2NTM3liN3IyNktWMXI1Y2ZBMXc0L2FkVzZGRUk4ZW9rTUNpRUVFSUlJWVFRUWdnaGhCQnZpSjJkSFUyYk50WDhrUEhHalJ1VUtsVUtiMi92WEQ2WkVObVRtSmpJL2Z2M3VYMzdOZ0VCQVpwV2p1bVptSmpnNmVtcGFUWHM1dWFXQ3ljVjR0VTlmZm9NQUE4UDNhcGtHUWtQajJERnFqV3MrM1VqZVp5YytIWHRhcXI2VkdiK29pWFVxMXViNHNXS3NYTDFXdGF0MzhDVXJ5ZFNxVklGZHV6MFpjdjJIVHgrSElpVGsxTnFOUjZWaXNsVHB6Ti8wUklXTDF0Ty9YcDFtUHZqVEd4c2JMU0NlUHBhbEthNS8rQWh4VXJydGlEVU4yWklScUcvOVBjY09md0xvL2NFVUNoTUtWSzRNSDYrTzdUR1I0MGRqNXViRzMxNzk4VE4xVFhEUFZxMmJzLzlCNGJEVHNvVXBVNzc1SnhnWW1LaU44Qno5Tmh4OG50NmFvMjlTbFhBK1lzV1kycHFpa3FsSWl3c25HWXRXOU9uVjArR0RPcWY3VDFmbGk5ZlhrNytvZHZ1OUZYTStlRjd6TXpNS0ZUdzlYNi8wN3hWRzUyeFo4K2ZhejF1MitZajloODh6SUZEaDVrMGVRcXp2djlPYXo0bEpTMHdtRnBoOEs4VURuNEdBQUFnQUVsRVFWUXpaMWl4YWcyMWFsYm5weDluNHVyaW9uT1BiaDkzSmwrK3ZLeGE4d3RkdTNTaVE3czIzTHlkV2wzc3pMbHp0R3I1QVpBYUZnV29YS21pM3ZQZnZuTVhTRzBYV3JOZVE1UktGWjkwK3hpQVBYNzdERDd2cU9ob05tN2Fvak9lUDc5bmxnS0Q3dTc1QUhqMlBOam9hLzVyM056YzZONjlPOCtlUFNNb0tJams1R1N0K1FJRkNyelMvZ2NQSGNIZTNsNnJmU3pBcWpXL1VLWjBTYTIyd3kvejlQVGd4NW5mVWFoZ1FieTlDaEFkSFUzUEh0MEIrUHJiYVR4K0hNanFGVXYxWHR1bWZXY3FsQy9IeFBGanVYM25Mbm56dXVWSU5UZGpnM2x2VWxZK1IwTUc5V2ZJb1A2b1ZDcnFOL21BME5Bd1RodzlxTFZHMytkazZ2U1piUGh0czhINTlHWk8xdzM3QW95Yk1JbTZ0V3ZSK3FOV2V1Y0xlbnRsZXY2a2YxNmY1eTVjb0ZuVHhnQXNYdm96Q2pNekJ2YnZvL2VhWVo4UDFobGJ0V1lkdHJiYVliMG5RVUhzM3JPWHhvMGFNbmpvY0M1Y3VzeXd6d2N6ZUVBL3pacG56NThURVJHSit6OVZWc3VVS1lXMXRUVWJOMjBoUENJQ2I2OENMRms0VDdOK3picjFiTm0yUTIvbFRXdnJyTGRaRjBKa1RBS0RRZ2doaEJCQ0NDR0VFRUlJOFFZVkwxNmNZc1dLNGUvdkQ4RGh3NGZwMGFPSFR1czdJZDVXeWNuSlBIandnTnUzYi9QdzRVTzk3WVlWQ2dVRkN4YWtaTW1TRkNwVVNHOExWU0hlSlVsSlNab2drVzBXS3R6NDM3dEhoeTZmb0ZhcjZkUHJVd2IwN1kydHJhMW0zc2JHaHY1OWUvRkp0eTc4dkdJMVZ0WldUSnYrQS9zUEhzTE16SXpPSGRzemNzUVhtcUJjN1pvMVdMVm1IUnQrMjB4Vm55cFpycmJqWUcvUGg2MWFhQjd2MmJ1UHFPaG91bjNjV1d0ZCt2QlJWc0tFV1hYeDdFa2M3Rk9ycHQyK2ZsbG4vczhUcDlqbHV3ZG41endNNkt1L0JXZDZMNGNOWDVhWWxQak90dGs4ZCtFaXg0NmZvRlhMRDlqcnR4OWJXMXM4UGR5Wk0yOEJVZEhSZkRWbVpJN2M1M1cwaFU4THJmMDBmeUYrK3c0WWRZMis4Rjk2aGdLeHhwZytiVEpYcmwxanh5NWZmS3BVcG11WFRwcTU1SlRVZ0UxYWhjRkdEZXF6YnZWeWF0V29qb21KQ1ZldVhtUElzQzhaTW5DQVZ1WE94ZzBiMExoaEE4MjFsU3RXd05iV2xnTUhqL0ROeEFtWW1wcHk3UGlmbUptWlVjMm5pdWE2OHhjdThldkczL2pyOUZsZWhJWUNvRlFxS1ZlMkRHMCthc1dqZ0FBQVRodzlxQW4wcFpkUlFEaXIwcjYyeGNmSG8xYXJYOHRyNFgxZ1ltS0NoNGNISGg2NjFkbGVSV0ppRWovTW5rdEVaQVRXTDFWZm5qVm5MdDI3ZHFGbWplcWFNWlZLeFhmZno2SkIvYnJVcjFzSFFQTmZBSHQ3ZSt6dDdmbjd4azB1WDc3Q3dBRjk5UWFiazVLU1VLcFVta0JZeVJMRmMrdzV2WTJCd2V5NGN2VWFvYUZoUUdxbFFYdDdPNE9CeWtjQkFXelp0Z01yS3lzU0VoSXkzYnVOZ1VEZ3VBbVRLRks0a01GNVk4VEZ4UUZ3K09neEpvd2JBOERGeTFkSVNrcWlVYk4vOTAwZmFrd2YrQU40OXV3NTh4Y3VvZlpMbjhzSzVjdXhlT2x5VnF4YXg0T0hENWs2ZVJLZE9yVFRXblBqNWkxTVRFd29VYnlZWm16RXNLR0VoTHpnMDk3OW1EaCtyTlpyMHZHZnlzbUdxbXNLSVhLV0JBYUZFRUlJSVlRUVFnZ2hoQkRpRFd2VXFCR1BIejhtTVRHUnlNaEl6cHc1UTkyNmRYUDdXRUlZbEpLU3dxTkhqN2gxNnhZUEh6N1VxYWdEWUdwcWlyZTNOeVZLbEtCbzBhSVNFaFR2cmF5RWFJb1ZMY3FnL24zcDNLbTlUblc4NlZNbmE5b2IyOWpZTUdMWVVBQWExS3ZMYjV1MzByQkJQVHhmQ3FRNE8rZGg5TWpoREJuVVA4dlZkb1lOSFV5ZVBFNTgra2szemRpWnMrZUlpbzdXcVhybjV1cXFhWFZyYkJEdDZMRS9PWFAySEUyYk5LSnFsY3BHWFdObGFhbTNsV3FhWThkUEFPQ2VMeDgvelY5bzFKN3A5ZXJaZzZKRkNnT3BJYXlFaEVSU1VzSU5odEhTcXRGbEZGWjd1V0tkTWV0Zm5xOVF2ancvenZ6T3dCVzZsRW9sazZkOGg0bUpDWVA2OTJXdjMzNHNMUzFZc1d3Um4vYnV6NHBWYTFDcFZFd1lOOXJvUFYrV0ZvaFZtQ3F5dlVkbWdvTmZHQjNxTTNaZGV2cXFYelpvMG9JblFVRmFZMDZPamt5Zk1wbStBNGN3ZGZwTWZLcFUxdnhaVEVwS2ZYK3p0RWg5RHdzSWVNeXg0eWMwcjhXRGg0L3cvSGt3bDY5Y0llRHhZNTM3alI4N0NraHROMXV2VGkzMkhUakV5Vk9uc2JXMUlmQkpFSFhyMU5acVcvMzNqUnY0N3ZIRDFOUVVueXFWdVhEeEVrVUtGMkxuMXQ4QUdEbm1Ld0RzN2UxMDdwWFQwdHFXbXBpWVNGZ3dGOHhidUlqQUowLzRmUEJBN08zMXQ1OU9rNUNRd0pqeEV6bDArQ2poNGVGYVFjSDBidDY2elpBdnZxUnc0Y0wwNi8yWjNqVXZYcVFHVmQvVk1QV2JzRzNudjRIY1RsMTdVS1JJSVdiUG5JR2RuYTNPMm0rbmZZK2RyUzFObXpSaXk3YU1RK3hwMHJlYVR5OGtORlR2WE1VSzVZM2FOem9xR2todFYzMyt3a1dxK2xSaDlJaGh4UDRUSkR4MDVDZ1hMbDdLY0kvZGUxTy9QalZycXQxT2VXRC9QZ3dkTmhJYkd4dVdMWnBQbmRxNjRkQXJWNjlSME5zYiszUmY4N3dLNUdmaDRxVzR1YnJTb1YxYm81NkhFT0wxa01DZ0VFSUlJWVFRUWdnaGhCQkN2R0cydHJiVXExZVBRNGRTVy81ZHVIQ0JFaVZLa0RkdjNsdyttUkQvVXF2VkJBUUVjT3ZXTGU3ZHUwZFNVcExPR2hNVEU3eTh2RFFoUVdrWEp0NVhGaFlXS0JRS2xFb2xzWEZ4bXFwNHhoZ3lxRCtEUGgvT29jTkhjK3c4R2JVRk5rUmZtMEZqMXZicjA4dW9hODcrMDI2MWIrL1B0Q3FvWlVaZks5V1gzYmg1aXhzM2J4bTlaNW9XSHpUVEJBYkRJeUtBMUdCY1ptRzBySWJWTWxxdlZDcDE1bDB6YWEzOHNwOVhyT2IybmJ1MCthZ1ZaVXFYMG96YjJ0cXljdGxpT25mclFXaFltQ2J3bFIySmlZa0FXRnBhWkh1UHpNeVlOcGtaMHlZYm5GY3FsWlFzbHhvMnpjNXJQQ3NhMUs5TDZ3OWI0cnZIaitVclYvUERqR25BdngrSHRKYkVUNTg5WStYcXRUclg3OWpscTNmZnRNQWdRTWNPN2RoMzRCRExWNjRtVDU0OEFMUnQvYUhXZXA4cWxaaytkVEpOR2pYRXhjVlpwNkpuV0ZnNDFsWldXcFZKWDVmWTJGZ0FuZGFqNHZVN2ZmWWNhOWI5Q2tEdnozcGt1UFpSUUFBalJvM2oxdTA3OVB5a0crUDBoTHJ2M1BYbnQwMWIyTHh0QjZWTGxXVHgvSit3dHJaR3BWSXhiK0ZpN08zc3NMUzB3dFRVUlBQZVZEYmQxeGJ4cjRpSVNQYjY3YWR5cFlwY3VueUZjYU8vWk5TNENYVDl0QmMvTDVxUHArZS93ZjVmZnYyTnYwNmZZZXJrU2R4LzhNRGdubXJVS05KVktPemFvNWZlZFg3N0R1aXR5cHBabStNMG9XR3BWUkc5dmIzWXVHa3JWWDJxMExKRmM4Mzg5cDIvVTg5QTJCUkFxVkx4MitadDFLaGVEZmQ4MmhWT0d6ZHNRSlhLRmJseDh6YjU4K3V2dG5ucjloMjk0Y2FQTzNlaWZyMDZyL1g5UmdpUk9Ra01DaUdFRUVJSUlZUVFRZ2doUkM0b1c3WXNOMi9lNU1tVEo2alZhZzRlUEVpM2J0ME10cmNTNGsySmpZM2w3Ny8vNXZyMTYwUkZSZWxkVTZCQUFVcVVLRUd4WXNXeTNCSlZpSGVWZTc1OFBBa0s0dW5UWjFrS0RBSjgxS29sWlVwbEhzYVl2MmdKVGs1TzlFeFhCVEFuckY2M251dlgvOVlaRHc1NUFjQ29zZVAxWGpmN2h4bWEzMi9kdnBPSWYwSjMrbHk2ZkFXQWMrY3VjT1ZLeG1HdjlDRkVmY0d3azMrZHBsZmZnWlFxV1pKdG05WnIyc08rYkpmdkhrYU5IYytYd3o1bjZPQUJHZDd6K2ZOZ0FKbzNiY0xpQlQvcFhaTldqUzZqc0pxK2luV0cxaGNyWFlIOG5wNGNPN3d2dzdObDVNclZhOHhkc0FoYlcxdkdqQnFoTTU4bmp4TWIxcTNHeGNYbGxhckNoWWVuZm03VFY3OTczMDJhOEJVRnZiMzVmTWhBelZoaVlpSW1KaWFhS3JrMXFsZkQvK1pWSWlJamFkYXlOWG5kM1BoOSsyWVVpbjhyTVQ1NCtJaVdyZHRUcFhJbHJmM3IxNjFMUVc5dlRwMCtnNm1wS1M0dXpyUktGOVlCS0ZlMkRPWEtsakY0eGlkQlFYaDR1QU9HMjRQZmYvQlFaNjVSZy9vc1g1cTFxcHhCVDU4QjZBU0R4T3YxT1BBSkkwZC9wUW44WnZSOTFkYnRPL2wrMW14VUtqVS96SmhHNnc5YmFzMy9NUHNuOWgwNHhOT256M0IzejhlNDBTUHAzcld6NXZWcWFtcktIOGYrNU01ZGY4MDFqbzRPREJuVVg2dmRzZmpYaWxWcmNISnlwR2FOYWx5NmZJV21UUnF4Y041c2hnNGJTYzgrQS9EZHNSbHJhMnN1WGI3Q3JEbHpxVld6QmgzYnQyWFduTGtHOTB4T1RzSGMzRnhyckd1WFRsb1ZnUFg1NWRlTi9MWjVxOUZuZi9yc0dTWW1KdlR0MVpPcDAyY1M4RGdRYjY4Q0FQamZ1OGVseTFjTXZoOEMrTzdleTVPZ0lDWjhwYjk2N2FUeDQralU3VlBHZkRXUmpiK3N4c3hNTzM2MGJORjhZbUppZGE2clVya2lUNExjZE41TFkySmlBSFRHWFp5ZHNYcXBUYmNRNHRWSllGQUlJWVFRUWdnaGhCQkNDQ0Z5Z1ltSkNVMmJObVg5K3ZVb2xVcENRa0s0ZVBFaVZhdFd6ZTJqaWY4Z3RWck5vMGVQdUg3OU92ZnYzMGVsVXVtczhmRHdvR1RKa2hRdlh2eU5WRG9TNG0xVHRHaGhuZ1FGY2RmL0hpVkxGTS9TdFIrMWFxSDUvYzFidDBsTVRLUlNSZDN3ei94RlMzRE80NVNsYW9DWkNRK1A0TXpaY3hsV09Oemx1MGZ2ZVByQTRNOHJWaGxWZVcvT3ZBV1pyc21vYW1Gb2FCaGp4djBQdFZyTmhIR2pEWVlGL3pwOWxnbVRKbE9rY0NINkdtaTFtZDdEUjQ4QUtGQWdmNlpyM3lick4veUdVcWxrek1qaGVMaTc2MTJUTjYvYks5OG5MYURoNnVyeXludTlLNXlkODJoYWdRTWtKU1doVXFtd3NyTFVXVHR6MWh6Q3d5T1krTlZZcmJCZ1Nrb0tZOGRQUktsVU12ckxZVnJYS0JTbURCczZpRkhqSnFCU3FSalV2NjhtaUdpTXBLUWtBaDRIMHFCK1hjMllrNk1qSFR1ME0zaE5WRlEwVzdadE4vb2U2ZDM5SjBSVzdKLzJ6T0wxQ3cwTlk5RFFZVVJFUmxLc2FGSDg3OTB6dUhiN2psMGtKQ1pTb1Z4WmZ2aCtHZ1c5dlhYV05HM2NHQXR6QytyVXJvbFBsY3A2L3lIU3JtMmJVQ3FWS0pWS1RFeE1kSUpyNGw4Qmp3UDVkZU1tdmhnNm1MajRPTTE0dlRxMVdUUi9EbTR1TGxoYlcvUHcwU00rSHo0S1IwY0h2di91MjB6RDJ6RXhNZGkrMU03WXlkR1JJb1VMYVI1MzZkNlQ1azBiYTcxZk9qazZadW44OSs0OXdOUERnL1p0VzdOb3ljOHNYTHhVVTAxMThiSVZlQlhJVDRONmRmVmVHeDhmejd5Rml5bFJ2QmlOR3RUWHU2WlVxWklNNk51YkpUK3ZZUExVNlV6NzltdWROZnJhTmdNMGJkSGE0TGxmbnBzN2V5WWZOR3RxY0wwUUluc2tNQ2lFRUVJSUlZUVFRZ2doaEJDNUpFK2VQTlNvVVlOVHAwNEJjUHIwYVlvWEw0NWpGbjhZSkVSMlpWWk4wTjdlbm5MbHlsR21UQm5zczFoUlRZajNUWlhLbFRqKzUwa3VYcnFzRlFETXF1RWp4M0Qvd1VPRFZlbkN3aU9ZdjNDSndldDlmQ3BUcDFiTkRPOFJFeFBMOTdQbWNQaklVWnlkbmRuMHEyNUxWWURtcmRwa2VCWjlYbDVickhRRmloUXV4SUc5djJlNmI5cDRSazZjK2tzVHlQcTBkejlLbHlwRm80YjFhRmkvSGhVclZFQ2hNT1czelZ2NWR0b016TXpNbURmbkI3MEJyNWRkdnB4NmxoTEZpeG54TE44Y0p5Y25uSnljRE03MzZONk5pSWhJUHVuMjhXczlSMXJMNTBJRkM3N1crN3pOWW1OVEEwRldWdFphNDJxMUdqYzNWMnhzYkJnemZpTDdEeDZtZjk5ZVZDaGZqakZmL1k5TGw2L1FwMWRQblFxRGtOcHFObzMvdmZ0Wk9zL05XN2RSS3BXVUxsVlNNK2JzbkVlcjdmSExIZ1VFWkRzd2VPSFNaUUM5ejBQa3ZMRHdjSHIyNmMvOUJ3LzVldUo0Z29LZTZnUUdRMEplOFBQSzFRQ1ltSm95ZHRTWDlQeTB1MVk3Mi9TcVZLNUlsY29WS1YzQkoxdG5HdmI1WUFZUDZKZXRhOTlIUDh6K0NWdGJXN3AyNmNpcXRiOW96ZFdyVXh0SURhUDM3amVZdUxnNFZpMWZRbDYzekFQY1llSGg1SEhLaytHYVc3ZnY0Rk9sY3JiUHJsU3B1SGpwTWpWclZNUGMzSndoZy9yejdiUVpkR2pmRnJWS2hkKytBL3d3WTVyQjZ2WnpGeXptMmJQblRKNDRJY01BNU5EQkF6aDcvZ0xiZHV6Q3c5MDkwMnEvYWRhdS9GbG5iUFBXN2V6eDI2Y3pWNnhZRWFQMkZFSmtqUVFHaFJCQ0NDR0VFRUlJSVlRUUloZjUrUGh3Ky9adFFrTkRTVWxKNGZEaHczVG8wQ0czanlYZVkyblZCSzlkdThiOSsvYzFMZkRTbUppWVVLUklFY3FYTDAvQmdnVmZxY1dsRU8rVEpvMGFNSGYrSWc0ZitZT3YvL2ZWYTd0UFJFUUU4eGNaRGd3TzdOZEhLekFZSHgvUHhjdFhPSGZ1QW1mUFh3QWdPQ1NFRmF2V1lHRmhRZW5TbWJkQ2ZwdTBiZjBoYlZ0L3lKV3IxOWwvNENCK0J3NnllT2x5Rmk5ZGpwT2pJNTZlSHR5NGVRc3JLMHVXTEp4TGFTTmFQUU1jUDNFU2VEdkNVR2xmZDAxTVREai8xL0VNMTFhc1VJNzVQODNLOHRmaTVxM2FaR245c2VNbkFLaXNwL0xsZjBWVWRHcHczc1phT3pCb1ltTEN5T0ZmME92VEhpeFp0cHhmZjl2TWdVT0h5WnZYamVEZ0VKbzFhY3k0MFYvcTdMZjA1eFZzMmJZRFcxdGIxR28xbTdac28wRCsvQXdlYUZ3ZzYrU3Awd0JVcWZUNlg3TnF0Wm9qZnh3RG9FbkRCcS85ZmlMMWRSWVhGOCtVYnliU3VXTjdacy85dHpwcjRKTW5yRnUvZ1MxYmQ1Q1FtQWhBKzdhdDZmMVpENTE5enB3OWo2dUxNMFdMYW9lcW1qVnRyS2tNZC9MVWFmYjQ3V1A2MU1rQVBBOE9adDZDeGZUdDFWTnozWVJKazEvRHMzeTNsU2xWaW5wMWFodHNFMzMxMm5XR0RQdVN5TWdvNXY4MGk4cVZLaHExNzVNblR5bFVTTGRDWkpyRXhDU1NrNU94dFRYY25qcTlHVC9NWnNZUHM3WEd6cDA3VDNoRUJIWC9DVFoyNnRpZWJUdDI4Yit2dnlVNU9abXFQbFVNL3VPSFUzK2Q0WmRmTjlLNFlRT3RDcWY2S0JRSzV2ODBpeTdkZXJKd3lUSlNVbElZL3NXUVRNOWN2WnB1cVBYUGs2Y016Z2toY3A0RUJvVVFRZ2doaEJCQ0NDR0VFQ0lYS1JRS21qVnJ4bSsvL1FaQVFFQUFOMjdjb0V5Wk1ybDhNdkcraVkyTjVmcjE2MXkvZnAzbzZHaWQrYlJxZ3VYS2xaT1d3MExvVWJwVUtVcVhLc25OVzdjNWZlWXNOV3RVZnkzM2VibGFYMloyNy9Wai9NVEptc2VGQ3hXa1lmMTYxSzFUbXhyVnF4bFZmZTl0VkxGQ09TcFdLTWZJRVYrd1l0VWE1aTVZVEVSa0pCR1JrUUFrSjZld1l0VmFBZ09mMEx4cEU1eWREVmRydW5MMUd2ZnVQOERiMjB1cjVXTjJLRlhLVE5ja0pDUVNIQndNUUd4Y0hFdVhyK1RKa3lBZUJ6NGhNRENRb0tmUDhOMnhoYUpGQ3V0Y201S1Nvak5tL1ZLQXpSakd0STlPNDMvdkhxZE9uOEhheWlyVGNNamJyRmpwVndzNyt2dW5WZ0IwZEhUUU8rL3NuSWV2eG83RzB0S1NwY3RYRWh3Y0FzRHR1M2Y1YmZNMk9yUnZnN1dWRlpBYUZ2enhwL2tvRktiTW56T0xoTVFFUGg4K2l0bHo1eE1URThPb0w0Y1pyT3lWeG0vL0FTd3RMYWxldmVvclBTOWpuUHpyTk0rZVBhZEs1VXA0ZTN1OTl2c0pzTEt5WXV1bTliZzRPMnVOcjF1L2dSOSsvQW1sU2tXakJ2WDVZdWdnT25UcGJuQ2ZiVHQyNHJ2SGp6TW5qdUxnOE85cnQzU3BrclJ2bTlyYU5UbzZtajErK3pTUDcvcmZZOTZDeGRTcFhaTmFOV3NBRWhqVXAyZVA3Z1pEZTF1MzcyVGFqSm1ZWU1MQ3ViT04vdHFaa0pEQTQ4QkFtalEySE14OStPZ1JBSzR1eHJXSUg5Q3ZOMjFiZjZSNTdPbnB3ZkNSWTdDeXRLUlowOFlBS0V4TitYendRQVlPVFcyZFBtT3EvdGJKVDRLQ0dEMXVBbzZPRG56NzlmK011cjl6bmp5cytua3huL1RxeTlMbEszbjY3RG1USjQzSDZwK3ZoMEtJdDVNRUJvVVFRZ2doaEJCQ0NDR0VFQ0tYdWJ1N1U2bFNKUzVmVG0wRmQvejRjUW9XTENpaExaRWpnb09ET1gvK1BIZnYzcFZxZ2tLOG9uNjlQMlBVdUFtc1dMWDJ0UVVHczZwWjB5Yjh2bnN2RGV2WG8zR2poaFF1OUc5TDJiaTRPRWFOSFcvdzJ1Q1FGd0FacnBuOXc0d2NPV2RLU2dyUjBUR1pmcDJKaTR2anpsMS9ybDY3enRuekZ6aDE2alJSLzRTY0sxWW96eWZkUHViR3padjQ3dkhqeE1sVG5EaDVpbSttVEtPcWp3OHRQMmhHODJaTmRGcENMdmw1QlFEdDBnVXFqSkdVbElTRmhZWG04ZDgzYmhJU0VxSTF0bS8vUWZZZlBFVElpMUJDWHJ3Z0pEaEVjMTVJclJqNTQ1eDVBQ2dVcHVSMXkwdUY4bVV4TTB0dHUvd2lOQlNWVW9XOXZSMEtoWUtkdis4R3NoY1NUQytqTnRQcGczVXFsWXF2di8wT2xVcEYxeTZkREZiU3lxNW56NTVUdDFHekxGOW5iUGd2L2ZQVUZ3WjlGUEFZcFZJNzVIbmkxRitnVmxPb1lFRWNIUjJ4c2JIaC9vTUh6Sm1YV3VHdFJJbmlPdnRFUkVUZ3U4ZVBOZXQrNVZGQUFNN09lUmo5NVhDdVhMM0d0aDI3K0diS05QNDZjNFk1UDh4Zzh0VHBiTjY2SFlWQ3daeFpNelJCb3NtVC9zYzNVNmF4Yk1VcXJsMy9tK25UdnNYVnhZWEVwRVRzN2V3NGUrNDhBSmFXbHB5N2NKR2J0MjdUb25sVFRRZ1JVb09ncnhxTTFHZkZxdFMyNVgxNzk4enh2WVZoTDRjRkFUNW8zcFE3ZC8zcDJhTzdVUzNVbno1N2pxT2pnMVpZVU9RTU96djlmeGVMaW9waStjclZPRGc0c0hEdWJDcVVMMmYwbmhjdVhrYWxVbEcrM0wvWHRHelJYT3ZyenFZdDJ3RDQ3dnRaWExoNGlVOC82VWFGOHVVb1VhSTRMVnMwMTlwdngrWU41TTJYRitjOC80Ym16NTY3d1BFL1Q5S2plMWZzN2V3QXVIWHJOaE1uVDhITnpaWGs1R1RHanAvSS9KOW1hYlU5am95TVl1RFE0VVJHUmJGMDBUeGNYWTBMTEFKNGUzdXhmczBLZXZjZnpDN2YzVHdQRG1iMWNzUFZrb1VRdVU4Q2cwSUlJWVFRUWdnaGhCQkNDUEVXcUYyN052Nysvc1RFeEpDUWtNRHg0OGRwMmJKbGJoOUx2TU1DQWdJNGYvNDhBUUVCT25OU1RWQ0k3R245VVN0V3JmMkZQNDcveVptejU2aFJ2VnFtMTVTdlVvUDQrSGlkY1VPaG42d0Vndnh2WHNYSjBaRmZWcS9RTzUrWW1NUXUzejJaN3BQUm1sY0pETjcxdjhlbnZmcGhhMnRMVkhRVTRlRVJGUFRXYnNPb1ZLcVlNT2tiQWdJZUV4QVl5UFBud1ZyekJiMjk2ZEs1STIxYnQ5SzBIKzdRcmczang0N20rSW1UN055MW0wTkhqbkxtN0RuT25EM0hsTysrNTdmMWF6U3RoMCtmT2N1aHcwZXhzcktrZTdjdVdUci84SkZqT2ZMSEgxaGIyNkF3TlNVeUtyVmxiVldmZjl0T0ppVW40N3ZIRDBnTllidTV1VktpUkRHOHZienc4aXBBZ2Z6NXllL3BnYWVuSng3dStWQW9GRnIzMkxuTGwrOW56ZEc1ZDQxcXI3K3FISUR2SGovT25qdVBtNnNyUTRjTXpQSDl6Y3pOWHJtcW83SDBWZVpzMEtRRlQ0S0N0TWIrK3VzTXkxYXMwcnVIUXFIZ3N4Ny9Wbk03ZGZvTVM1ZXQ0T3o1QzZTa3BHQnRiYzNBZm4zbzM2ODNUbzZPZE9uVWdVSDkrekovMFJJNmQyeFB4NDk3Y1BQV0xXeHNiSmo3NDB3YU4vcTNpdGduM2JwZ2Eydk4rSW1UT1hYNkRGT216V0RZNTROcDE2bXIxaG1xK2xSaDFlcDFBSFRycXYyYWRYSjA1T1BPSFExK0RLS2lvOW00YVl2QmVYMU8vbldhRXlkUFVibFNSVDVvMWpSTDE0cWNseTl2WHFaOSs3WFdtS21wS1luL3RDWk9UNmxVY3RmZm4ySkZpdWpNaWRmSHdjR0JOU3VXWVc1dWJqQlVGL0E0VU9mclBZRGZnWU1vRkFwcXBmdEhCM1ArZVorTmpZMWp3ZUtsYk55MGhjNGQyMVBRMjR0ZmZ2Mk4zWHYzVWI1Y1dUNzd0RHV6Wmt6VDJxOVVxWkphajZPam81a3dhVEwyOXZZTUd0QVhnRjIrdTVrOGRRYU9EZzZzWHJHVXhJUUUrZzMrbk0vNkRLQlA3NTRNR2RnZkt5c3JuajEvVG1ob0tPTkdmMG05ZjFvWnZ5d3c4SWxXYUQ2OWd0N2ViRnEvbHE4bWZzMjQwU01OZlBTRUVHOExDUXdLSVlRUVFnZ2hoQkJDQ0NIRVc4REN3b0ltVFpxd2E5Y3VBRzdmdmszRmloWHg5UFRNNVpPSmQ0bEtwY0xmMzUvejU4OXIybUdtVjZSSUVTcFVxQ0RWQklYSUpsTlRVMlpPbjByN3p0MzQzOWZmc252bnRreGIvZzRaMkovazVPUTNkRUp0ZWZJNFpWaHBMaWYwNk40Vk4xZFhyYkcyclQ4aTVNVUxpaFF1aEwyOUhZbUpTVmhaV3VGVHBUSmpSNDNRV3F0UW1Hb3FxdG5ZMkZDeFFqbktsQzVOeFFybHFWR3RLbDVlQmZUZVY2RlEwS2hCZlJvMXFFOVVkRFI3OXU1ais4N2ZLWkRmVXhNV0JDaGR1aFJGQ2hlaVpZdm1tYlozTEZ5NEVEWTIvMWIycStwVG1jdFhycEtVbEVTS1VvbUR2VDFseTViV0N2TTBhbENmNVVzWDRsMmdBQVVLNU1mU01tc3RvTXVVS1kyTGl6TXFsUXExR2l3c3pLbnFVNFZKRTc3SzBqNXA2dGFwUldoWVdJWnJtalpwcEtsczlsR3JGdXp5M2MzQWZuMXdjblRNMWowejR1cmlrcVVXMnpuTjI3c0FscGJhNFpieTVjcFMwTnViK1BoNEVoTVRTVkVxc2JBd3AweXBVZ3daMUYrcldsaGVOMWRPbnoxSCtYSmxhZGZtSTlxM2JZM2RQeFc3MG5oNUZXRFc5OStSbkp5TWN4NG5paFl0d3Z3NXN5aXBwMUpodXphdEtWeW9FQk8vbWNMa3J5Zmc2T0JBNlZLbFNFbEp4c3pNbkNxVkt6TDZ5MkVFUGdraVBpR0JPclZxYXE1MWNuS2lVRUZ2eHJ6MFp5aTl3TUFuK08wL2lMMjluY0UxNmNVbkpEQnA4bFFzTEN6NGZ0cTNSbDBqM2p4dkx5LzJIVGhJZ1FMNU5YOU8xV28xSjArZEpqSXlpcG8xcXhNV0hzNng0eWMwMTl5OGRac2R1M3dCdUhydGJ3RE40K2YvZkk5NDh0UnBucVVMYWFlL0pxMTlzZERQdzhOZDYzR2ZBVU1JRHcvSHlzcUs4UEFJSGdVRVVQcWxNTit6NTgvWnZXY3Y5ZXZXMGJRK1QwaEk0T0tsS3h3KytnZTc5KzRqS2lxS2JsMDY4YjhKNDFDWW10S3pSM2QrOTkzRDhsVnJHVDN1Zjh5ZXU0QmVuMzVDcHc3dGRDckNKaWNuODhXWG8za1NGTVRNNlZOSlNremk4eEdqT0h6a0QwcVhLc25pQlQvaG5pOGZBSnQvWGNjWFg0NW0rY28xYk4vNU8wc1d6S1Y4dWJMOHZtMHpibTcvdnFldldMV0d2Mi9jeE1iR2hxQ256emg5NWl6VnF2b1kvTGk0dWJteWN0bmlERDkydisvZXEzZmMvOTQ5Zy9NRnZiMm9XS0Y4aHZzS0liTEdKQ2twU1ozNU1pR0VFRUlJSVlRUVFnZ2hoQkJ2Z3ErdkwvZisrV0ZKdm56NTZOcTFxd1M3UktaU1VsSzRjZU1HRnk1Y0lESXlVbXRPb1ZCUXBrd1pmSHg4Y0hKeXlxVVRDcEd4VnExYWNmRGd3ZHcraHRHMmJOdkIrSW5mMEs1TmEzNmMrVjF1SCtlZEZ4MGRRM3hDdkU0cjRleFFxOVU2NzV1QmdVL0ltOWZOWUZXa2Q4MktWV3R3Y25LaVU0ZDJPYktmdm8rWitGZEVSSVRSNzU4eE1URW96TXkwMmdqclk4ekhYS2xVNnExUWxwTytIRDBPM3oxKy9EQmpHaDNhdFhtdDk4cEp6Wm8xWSs5ZS9hR2puTFoxNjFZQ0F3TVpNY0p3VURNbnpKNjdnQldyMW5EejZnV2R1Vk4vbldIU3QxTUpDbnFxTlc1dGJVM2poZzJZT25raWQrNzYwN1ZIcnh3N2o3NXovSmN0WExLTVJVdCtOdmh4R1Q1eUxBY1BIMEd0Vm1OcWFrclJJb1daTnVVYktwUXJxMW16NU9jVnpGKzRoRi9YcnNMVnhabGhJOGZnZis4K1NxVVNNek16R3RTclM3OCtuMUdwb202VllhVkt4WjY5KzFpeWJBVVBIejJpWE5reWJObjRpOWFhK1BoNHhudzFrZnllSG93Zk41cmpmNTVrNlBDUmRQdTRFNk8vSEs3ekhwaVVsTVRDSmN0NEhoekM5OU8rMWZzMUtlM01BQXBUVXlwVUtNLzBxZDlRcUdEQkxIMzhTbGZ3WWVqZ0FYdytlQ0NsS3hnT0hCclNzVU03cGsyZWxPWHJoSGlmV1ZoWXZOSTNieElZRkVJSUlZUVFRZ2doaEJCQ2lMZElaR1FrYTlldVJhVlNBZkRCQng5UXVuVHBYRDZWZUZzbEpDUnc5ZXBWTGwrK1RGeGNuTmFjcGFVbEZTdFdwR0xGaXRKMldMejEzclhBSU1EVFo4OVFLbFY0ZXJoamFtcWEyOGNSUW9nc1VTcFZQSDMyRElYQ0ZBOTM5OHd2ZUl1OGo0SEJrNmRPYy83Q1JZWi9NZVMxM2tka1QyYUJRV1EvQWY4QUFDQUFTVVJCVkdNb2xVcDI3dktsNHo5aDcva0xseEFWSFkxUDVVclVybFZUVTNVd3d6MVVLbjczM1VPQi9KNTZLLzBwVlNwTVFQTjlTWEJJeUN1SDhWVXFGV3JBMU1RazIrSHk5SUZCSVVUT2tNQ2dFRUlJSVlRUVFnZ2hoQkJDdkdkT25EakIrZlBuQWJDMXRhVlhyMTZZbTV2bjhxbkUyeVFtSm9hTEZ5OXk3ZG8xblZhbmRuWjJWS2xTaFhMbHlyMDMxYlRFKys5ZERBd0tJWVRJSGU5allGQUlJWVRJaWxjTkRKcmwxRUdFRUVJSUlZUVFRZ2doaEJCQzVJenExYXR6NDhZTjR1TGlpSTJONWNLRkM5U3NXVE8zanlYZUFyR3hzWnc1YzRicjE2OXJxbENtY1hGeG9XclZxcFFzV1ZLcW5Ra2hoQkJDQ0NHRUVFSXZDUXdLSVlRUVFnZ2hoQkJDQ0NIRVc4YkN3b0xhdFd0ejZOQWhBTTZmUDAvWnNtV3h0N2ZQNVpPSjNKS1ltTWlGQ3hlNGVQRWlLU2twV25NRkNoVEF4OGVId29VTDU5THBoQkJDQ0NHRUVFSUk4YTZRd0tBUVFnZ2hoQkJDQ0NHRUVFSzhoY3FXTGN1VksxY0lDUWtoSlNXRkV5ZE8wTEpseTl3K2xuakRVbEpTdUh6NU11ZlBueWNoSVVGcnJraVJJbFN2WGgxM2QvZGNPcDBRUWdnaGhCQkNDQ0hlTlJJWUZFSUlJWVFRUWdnaGhCQkNpTGVRaVlrSjlldlhaOXUyYlFEY3ZuMmJpaFVyNHVucG1jc25FMitDU3FYaXhvMGIvUFhYWDhUR3htck5GU2hRZ0RwMTZ1RGg0WkZMcHhOQ0NDR0VFRUlJSWNTN1NnS0RRZ2doaEJCQ0NDR0VFRUlJOFpieTh2S2lhTkdpM0x0M0Q0RGp4NC96OGNjZlkySmlrc3NuRTYvVDNidDNPWG55SkJFUkVWcmpibTV1MUtsVGgwS0ZDdVhPd1lRUVFnZ2hoQkJDQ1BIT2s4Q2dFRUlJSVlRUVFnZ2hoQkJDdk1YcTE2L1B3NGNQVVNxVlBIdjJqTnUzYjFPcVZLbmNQcFo0RFFJQ0FqaDU4aVRQbnovWEduZDBkS1IyN2RxVUtQRi85dTQ3cnVycWorUDRDMUQya3FHNGNhRTR3NG1hdWJmbHJMUk1MUzNibWJOc1dibFhtcWJseUJ5cHFhbVo0dFpzT1hGUFVNQTlFRVFCUWRiOS9VSGVuOGp3b3VnVmVUOGZEeC9kNy9tZWM3NmY3d1ZpM1BjOXgwZGhVUkVSRVJFUkVSRjVJQW9NaW9pSWlJaUlpSWlJaUR6R1hGeGM4UFB6WTgrZVBRRDg5ZGRmbENsVGh2ejU4NXU1TXNrcEVSRVJiTnUyalRObnpxUnBkM0J3b0hidDJsU3VYQmtyS3lzelZTY2lJaUlpSWlJaVR4SUZCa1ZFUkVSRVJFUkVSRVFlYzdWcjErYm8wYVBjdkhtVDJOaFk5dS9mVDYxYXRjeGRsanlnaElRRWR1M2F4ZDY5ZTBsSlNURzJXMXRiVTdObVRmejgvQlFNRlJFUkVSRVJFWkVjcGNDZ2lJaUlpSWlJaUlpSXlHUE8ydHFhdW5YcnNubnpaZ0FDQXdPcFZxMGExdGJXWnE1TTd0ZkpreWY1NDQ4L2lJbUpNYlpaV1ZsUnJWbzFhdFdxaFoyZG5SbXJFM24wN096c2lJeU14TTNOemR5bGlJaklZeXd5TWxJL0o0bUlpRHdnUzNNWElDSWlJaUlpSWlJaUlpTDNWckZpUlp5ZG5RR0lqNDluMzc1OVpxNUk3a2RVVkJRclY2NWs5ZXJWYWNLQzN0N2V2UExLS3p6enpETjZFVnp5cEJJbFNoQWNIR3p1TWtSRTVERVhGQlJFaVJJbHpGMkdpSWhJcnFiQW9JaUlpSWlJaUlpSWlFZ3VZR1ZsUlowNmRZekhlL2Z1NWRhdFcyYXNTTElqS1NtSkhUdDJNSC8rZk1MQ3dvenRqbzZPdEd2WGpnNGRPdURxNm1xK0FrWE1yRVdMRml4WnNnU0R3V0R1VWtSRTVERmxNQmhZc21RSkxWcTBNSGNwSWlJaXVab0NneUlpSWlJaUlpSWlJaUs1aEsrdnJ6RlVkdXZXTGZidTNXdm1pc1FVb2FHaHpKczNqeDA3ZHBDY25BeUFwYVVsTld2V3BFZVBIcFF0VzliTUZZcVlYNnRXclFDWU0yZU9Rb01pSXBLT3dXQmd6cHc1V0ZoWUdMOW5pSWlJeVAxUllGQkVSRVJFUkVSRVJFUWtsN0MwdE1UZjM5OTR2Ry9mUHVMaTRzeFlrV1FsT2pxYVZhdFc4ZHR2djNIanhnMWplN0ZpeGVqZXZUdFBQLzAwMXRiV1pxeFE1UEZoWVdIQm9FR0RPSExrQ0FNSERtVEhqaDFFUmthYXV5d1JFVEd6eU1oSWR1ell3Y0NCQXpseTVBaURCZzNDd3NMQzNHV0ppSWprYXZuTVhZQ0lpSWlJaUlpSWlJaUltSzU4K2ZMczJyV0x5TWhJRWhJUzJMdDNML1hyMXpkM1dYS1hRNGNPOGVlZmY1S1ltR2hzYzNCd29FR0RCbFNvVU1HTWxZazh2dHpkM1JrMWFoVHIxcTFqd1lJRm5EbHpScUZvRVpFOHpzN09qaElsU3RDaVJRdGF0V3Fsc0tDSWlFZ09VR0JRUkVSRVJFUkVSRVJFSkJleHNMQ2didDI2ckZtekJvRDkrL2ZqNStlSHZiMjltU3NUZ05qWVdEWnUzRWhZV0ppeHpjTENnbXJWcWxHM2JsMXNiR3pNVjV4SUxtQmhZVUhyMXExcDNicTF1VXNSRVJFUkVSRjVJaWt3S0NJaUlpSWlJaUlpSXBMTGxDMWJGZzhQRDY1ZXZVcGlZaUo3OXV6aG1XZWVNWGRaZVY1UVVCQmJ0bXdoUGo3ZTJPYmg0VUhMbGkzeDlQUTBZMlVpSWlJaUlpSWlJcWtzelYyQWlJaUlpSWlJaUlpSWlHVFA3VlVHYnp0NDhDQ3hzYkZtckNodmk0K1BKeUFnZ0lDQUFHTlkwTUxDZ3RxMWE5T3RXemVGQlVWRVJFUkVSRVRrc2FFVkJrVkVSRVJFUkVSRVJFUnlvVEpseWxDd1lFR3VYTGxDVWxJU3UzZnZwbEdqUnVZdUs4OEpDd3RqNDhhTmFRS2JycTZ1dEd6WmtzS0ZDNXV4TWhFUkVSRVJFUkdSOUxUQ29JaUlpSWlJaUlpSWlFZ3VkZWNxZzRjT0hkSXFnNDlRUWtJQ216ZHZadVhLbFdtZTkyclZxdkh5eXk4ckxDZ2lJaUlpSWlJaWp5V3RNQ2dpSWlJaUlpSWlJaUtTUzVVcVZRb3ZMeTh1WGJwRWNuSXlCdzRjb0Y2OWV1WXU2NGwzNGNJRjFxOWZ6L1hyMTQxdERnNE9ORy9lSEc5dmIvTVZKaUlpSWlJaUlpSnlEMXBoVUVSRVJFUkVSRVJFUkNRWHExV3Jsdkh4Z1FNSFNFaElNR00xVDc2OWUvZXlkT25TTkdIQkNoVXE4TW9ycnlnc0tDSWlJaUlpSWlLUFBhMHdLQ0lpSWlJaUlpSWlJcEtMbFM1ZEdsZFhWNktpb3JoMTZ4WkhqaHpCejgvUDNHVTljUklTRXRpNGNTUEJ3Y0hHTmpzN081bzBhVUs1Y3VYTVdKbUlpSWlJaUlpSWlPbTB3cUNJaUlpSWlJaUlpSWhJTG1aaFlVR05HaldNeDRHQmdhU2twSml4b2lkUFpHUWtpeFl0U2hNV0xGS2tDTjI3ZDFkWVVFUkVSRVJFUkVSeUZRVUdSVVJFUkVSRVJFUkVSSEk1WDE5ZjdPM3RBWWlKaVNFb0tNak1GVDA1Z29LQ1dMUm9FZGV1WFRPMitmbjUwYVZMRnh3Y0hNeFltWWlJaUlpSW1OT3ExUUVNKzNxa3VjdDRaSktUay9sMXhXOXMzdnFIdVVzUmtRZWtMWWxGUkVSRVJFUkVSRVJFY3JsOCtmSlJyVm8xdG0vZkRxU3VNbGloUWdVelY1VzdKU2NuODlkZmY3Ri8vMzVqVy83OCtXblJvb1ZXRlJRUkVSRVJ5VU5TVWxLd3RFeS9IdGV1UFlIOHVud2x3ejRiYXRLNEd6ZHVjRFVpTXNPK3BVdDVjL0R3RVJJVEU3T3N4YXRRUVlvV0tRTEFYLy84eTgyYk45UDFhZG04R2NlUG55QnczLzUwNSs3V3BWTkhiR3lzNzlrUFV1OW4xbzl6aVltTm9aNS9IZXpzN0V3YWw1TjhxOWJBenM2T3ZUdi9mdVRYRm5tU0tEQW9JaUlpSWlJaUlpSWk4Z1NvV3JVcWUvYnNJVEV4a2ZEd2NFNmZQazNKa2lYTlhWYXVGQnNieTVvMWE3aHc0WUt4emMzTmpYYnQydUhtNW1iR3lrUkVSRVJFNUZINmQvdE9SbzRkejQ4enBsSFEwOVBrY1R0MjdXYjR5REdNR2ZrMWxTcjZBckJ5MVdwR2paMlFZZjlqQndONSs3MStSR1FTS0x6dHJiNTllUCtkdHdBWVBuSU1aODZleTNDdWYzZnNZdHpFU2JpN1ovejdTOEt0QktKalltalR1bVdhd09DeDR5YzRmaUx6RmV1clZxbkVxdFVCREI4MWxwbzFxbWZZcDNIRFozQjFkY255UG94MUpDVHcyaHR2RXhFUnlaSkY4M0J5ZERScFhFNkppWW5seFpkNzRPenN6RSt6ZmpBNVBDbVMyeWt3S0NJaUlpSWlJaUlpSXZJRXNMT3pvMUtsU3NZVjhmYnUzYXZBNEgwNGQrNGNBUUVCYVZicThQSHhvVm16WmxoYjY4VWpFUkVSRVpHOHhOM2RqZlBuTC9EbU94L3c4OXpaSnEycWQrYnNPZm9QL0lpRXhJUU1WeWJjdE81MzQrTmZWL3pHOUI5bUFmRDMxbzBBelA5NU1hUEhUZURnM3AxWS9UZmVZREJRNmFsYU9EcjhQMUMzZnMxdmFlYjk4YWY1akpzNEtVM2I3VG52dG1wMUFFT0dmcGF1ZmNQR3pYdy9jL1k5NzNINXlsVXNYN2txdzNOTEY4MDNPVEE0WnZ3MzdEOXdrS1dMNWoveXNDQ0FvNk1ERThlTnBrdlg3b3dZUFphdnZ2ajBrZGNnWWc0S0RJcUlpSWlJaUlpSWlJZzhJZno4L0RodzRBQUdnNEhUcDA4VEhoNk9aelpXd2NqcmpoNDl5cVpObTBoSlNRSEEwdEtTQmcwYTRPZm5aK2JLUkVSRVJFUWtPK0xpNGdnTEMrUDY5ZXZHdG1MRmlsR3NXTEZzelZQZXB4ekR2L3lNZ1VNK1ljRGdvVXlkUENIREVPQnRrZGV1MGZmdDk0bU9pZUdINzc3RnQwTDVkSDF1YnlrTTRPcVNQbGkzNzhBQmZIektHY09DQURFeE1SZ01CbHhjbkxOVi8vMDZkakRRK0hqRHBzMnNDVmpQNUlsajAvVmJ0MkVUcTllc1plcmtqRmRPek1xKy9RZFl1SGdKUGJxL2xPSHo5S2lVOXluSEt5OTNaYzdjQmJScjA1cmF0V3FZclJhUlIwV0JRUkVSRVJFUkVSRVJFWkVuaEl1TEMyWExsaVU0T0JpQXdNQkFXclZxWmVhcWNvY2RPM2F3WThjTzQ3R0Rnd050MjdhbHlCMHY1b21JaUlpSXlPTXRKU1dGWGJ0MnNXdlhMdU1iZ1c3ejkvZlBkbUFRb0czclZnUUc3bVBSa21WTW5EeVZnUisrbjJHL0d6ZHUwS2Z2TzV3OWU1YXhvNGRUcjI2ZGJGL3I0S0hEYk5pd2ljOC8vWmhUSWFFa0pTVmhaMmZIeGsyYkFTaGFOSHUvbjRTRWhtWFlIbjcxcXNsem5Bb0paY04vMTc5YmFGZ1ltN2Yra2EyYWJwczA1VHVzcmExNW84K3I5elUrSjczZSsxVVdMbDdDTjk5T1pkSDhPZVl1UitTaFUyQlFSRVJFUkVSRVJFUkU1QWxTczJaTlkyRHd4SWtUUFAzMDB6aWFZV3VuM0NJNU9abE5telp4N05neFk1dW5weWNkT25UQXdjSEJqSldKaUlpSWlFaDJ4TVhGc1dMRkNxNWV2VXJObWpYeDl2Ykd3OE1EYTJ2ckI1NTc4S0QrN05tN2ozMzc5NU9Ra0pEaG5JdVgvTXFKb0dCR2ZUMk1OcTFhWmpyWG5TRytpTWhJNCtNZE8zZng0YUNQYU5La0VWMDZkV0RhRHpQNWJ2b000L25xZnRXb1ZhTzY4WGpWNzJzWThzbm5XZGJkdG4zbmU5OWNCcXJYZVpxNHVMZzBiYjVWTTE5NTc4NXpkNjVPbUpsVHAwTFl0VHVRTnExYTR1N21kbDgxQW16ZnNaUFgzbmlid29XOVdMdHFCVFkyLy8rNGZQdmRkS2IvTUlzZUwzZmo0eUVEczV5bmdLc3JMWnMzWTlYcUFJNGRQMkhXRlE5RkhnVUZCa1ZFUkVSRVJFUkVSRVNlSUlVS0ZhSllzV0tjTzNjT2c4SEE0Y09IOGZmM04zZFpqNlZidDI2eGV2VnF6cDQ5YTJ6ejl2YW1UWnMyT2ZLaW9vaUlpSWlJUERwYnQyNGxPanFhYnQyNjRlbnBtYU56MjlyWU1HUDZGRHpjM2NtWEwrT296UnQ5WHFWK1BYOHFWZlROY3E2TVFud0hEeDJtN3pzZjBLUDdTL1I3NzIwc0xTM3A5dUx6MUs1Wms4VEVSSnljbmFoYzBUZk5kc2poVjY5U3BFaGh2cDg2R1lBVnY2MWl6dHdGQUhUdTJKNUdEUnRRdXBRM0FEOHYrb1hobzhheTY1OC9jSEp5SWlZbWxpdmg0VGc3Wjd6RjhmSWxQNU9TWWdEZ2x5WExtUGZ6SXRiODltdTZmbG1keThxR1RWc0FhTmFrVWJiRzNhMnVmeDJlYmR1YTM5ZXNaZjdQQytueldpOEFMbHk0eUp5ZjVsTzhXRkUrL09CZGsrWnEwcmdocTFZSHNISHpGZ1VHNVltbndLQ0lpSWlJaUlpSWlJaklFNlphdFdxY08zY09nRU9IRGxHN2R1MDBMeXdKUkVkSHMyTEZDaUx2V05HalNwVXFORzdjV00rVmlJaUlpRWd1Yy9Ma1NZS0NnbWpidG0yT2hBVU5CZ08vTE0wNkJCY2FHZ3JBNGlYTDByUWZPbndrWGQrdUwzUXhQcjV6QmI1NUN4WXlhdXdFcWxhcHpOSkY4Mm5mK1VWbS9maFRwdGNjMUw4ZnIvVjZCWUFyNFZjcFZMQWc1Y3FXQWFCTnE1WjR1SHVRbkp4TWlpR0ZBZ1ZjdVJZVkJXQmNMVERxK2cyU2twTUJLRkRBbFJzM2JsREExVFhkZGJ4TGxqUStkaTJRZXY1MitQQk9XWjNMU3VDK2ZRRDQrVlhMMXJpTURCblVuMjEvL2NPTVdYUG8wcWtqcnE0dWpKczRpVnNKQ1h3OTdITnNiVzFObXNmdnFkUmE5dTA3OE1BMWlUenVGQmdVRVJFUkVSRVJFUkVSZWNLVUxsMGFCd2NIWW1OamlZMk5KU1FraExKbHk1cTdyTWZHNWN1WFdiVnFGYkd4c2NhMit2WHJVNnRXTFROV0pTSWlJaUlpOSt2UW9VTzR1YmxScmx5NUhKa3ZKU1dGTDRlUE1xbXZLZjN1REF4bXh0blpDWUFoQXova21RWlBwenQvOThxRTRlSGh1THYvZnp2ZnlwVXFVcmxTUlFMMzdhZDd6OTRaWHFORm0rZlN0Wm15aFRCa3ZTVnhkb1dFaG1Gblo0ZFhvVUlQUEplN214dUQrbi9BWjhPK1p0b1BNMmpSckNuck5teml4ZWM3VTZkMlRaUG5LZWpwaWIyOVBXR256enh3VFNLUE93VUdSVVJFUkVSRVJFUkVSSjR3VmxaV1ZLcFVpVjI3ZGdHcEw1NHBNSmdxSkNTRXRXdlhrcGlZQ0tRK1Z5MWF0S0I4ZVcwNUpTSWlJaUtTVzEyOGVKSFNwVXZuMkh4V1ZsYnMzNzA5WGZ1NGlaTlk5TXRTQW5mK2pRVVd4dmFuYXRXbDZ3dGQrR2pRZ0FlK2RzR0NuaWF0MkhjbC9Db0ZQVDBJQ1EwenRybmNzY1h3ek8rbkdyZEgvblg1U2laTW1zS0dnRlU0T2pvQXNHanhVcVpNK3o3Tm5BbUpDWmx1dVp6VmxzVFpGUmtaaWJ1N2U3YkhaYVp6eC9hc1hMV2F4VXQrNWU5L3R1UGxWWWhCL2Z0bGV4NVhWeGNpSWlKeXJDNlJ4NVVDZ3lJaUlpSWlJaUlpSWlKUG9DcFZxckI3OTI0TUJnT25UNThtS2lvSzF3eTJtc3BMZ29LQ1dMdDJMUWFEQVFCYlcxdWVmZlpaaWhZdGF1YktSRVJFUkVUa1FTUWtKT0RpNHBLamM5cllXS2RyaTQ2T3h0SFJFVnNibTNUbkxDMHRNeHp6c0lSZnZVcmczbjJzWGIvUjJOYnpsWmRwM3F3SkFFNk9qc2J0aHUzczdBQndkWEhHeVNsMUpjT010dXE5ZVRNT1c5dlVlMHYrYit2aTNyMTYwTFA3Uzloa2NNK0RCMzdJNElFZmtweWNqS1dsSlJZV0Z1bjZaQ1F4TVluOCtmS2JlcXYzWkdGaFFiLzMzdWFWVjE4bk5PdzBuM3cwQ0FjSCsyelBreTlmUHBJU2szS3NMcEhIbFFLRElpSWlJaUlpSWlJaUlrOGdKeWNuU3BVcVJVaElDSkM2eW1DREJnM01YSlg1SEQ5K25QWHIxeHZEZ3M3T3puVHMySkVDQlFxWXVUSVJFUkVSRWNrSnBvYlZIc1Nwa0ZDS0ZpbjhRSFBjYTJ2ZksxZkMwNndhbUpuMXExZW1PWDZxVmwzczdlMGVwRFFpSWlPTkljUEtmcld6TlhidTdCblVybVhhdHNWMmRyYkV4Y1ZsdTc2c3pKbTdnSHo1OG1GbmE4djhoWXZwMHJsamhzSE9yTVRHeG1MdjRKQ2pkWWs4amhRWUZCRVJFUkVSRVJFUkVYbENWYWxTeFJnWVBIcjBLSFhyMXMxMGU2a24yZEdqUjltd1lZUHh1RUNCQW5UcDBnVUh2UkFrSWlJaUlpSW11bjc5QmllQ2dubXVYUnVUeDZTa3BHQnBhUW1rcnZMbjd1N0d2QjluR3M5djM3R1RnSFhyQWJDeXRNTFYxWVdKazZjeVp2dzM2ZVp5ZFhYQnppNzlxb0FBU1VsSjNMcVZrT1ozbks3ZGU2WHJWN3Qrb3l6clBYdjJISVVMZXdHcGdjUzQrSGplZlBjREhPenRHVDltSlBaMmFRT0pwOCtlWmVDUVR5anNWUWpmQ2o1WnpuMG5MeTh2d2tMRFNFcEt5cEhmVVZmODlqdGIvdGhHNzFkNzR1bmh6dWh4RTVueTNmUnNiVXVja0pCQVpPUTFmTXFWZmVCNlJCNTNlZTh2UTFuNDg2OS9pSTZKcG0zclZpYVB1UllWWlV4WFoyWHlsR240UFZXTlp4clVmNUFTemE3LzRJOXAyS0ErN1o5dForNVNSRVJFUkVSRVJFUkU1QjY4dmIxeGNuSWlPanFhdUxnNFRwNDhTWVVLRmN4ZDFpTjE2TkFoTm0vZWJEeDJkM2VuVTZkT0NndUtpSWlJaUVpMkxGdStncVNrSkpvMGFtanltQlVyVjdGaTFXcEdmajJNNXp0M3BGQ2hnaHc3ZnB4V0xWdGdaV2xKa1NLRnFWZlhId0JQVHcrMi83bUYwMmZPRUJ0N2s0cStxYis3UlVkSDg4M2txZlIrclNkRml4VEo4RG94TWJFQU9OamJZNEVGVnBhV2pCc3prdkkrNVFCWXZXWXQwMmZNWXNuQ2VjYmZoZUxqNDlOc1M1eVFrTURKVXlFODM3a2pBQ1ZLRkFmZys2bVQ2ZG43RFQ3NS9FdSsvV2Fjc1liMUd6ZngyYkRobEM3bHpmZFRKeHUzT2paRkJSOGZUcDBLSWZqa0tYd3JsRGQ1WEVZdVhick1xREhqS1ZTd0lHLzM3WU8xdFRWTGxpMW43cnlmYWRXaU9WVXFWekpwbnVOQndSZ01oZ2V1UnlRM3NEUjNBWStMNUpRVUprNmV3ckN2UnhJUkdXblNtUFViTjlHMFpUdCtYN1Aybm4yL256bWJmLzdkbnUyNnpwdzVtKzB4RDlQYWRSczRldlQ0UGZ2ZHZIbVRrTkN3ZFAraW9xN2pXN1ZHcHYvT1g3andDTzVDUkVSRVJFUkVSRVFrYjdDd3NLQktsU3JHNDRNSEQ1cXhta2Z2d0lFRGFjS0NucDZlZE83Y1dXRkJFUkVSRVJISmxwRFFNS2JQbUVXSjRzVm8rTXpUSm8rTHVuR0R3TDM3aUl1THcyQXdNT0diYi9saDVvOVkvYmZxNEVkRFArZjlEd2VsR2ZQSjUxOHhlT2huSktla0FKQ2NuTUw2alp2NTZKTXZTUG12N1c0M2J0d0F3TUhCZ2VwKzFUaThmemV0V3phbmRDbHZTcGZ5eHQzZERRRHZraVVvWGNxYmxKUmtldlY1azdEVHA0MXo3TjZ6bDZTa0pQeWVxcFptN3ZJKzVWZzRidzZ4c1RmcDBLVXJNMmYveER2djk2ZmZnQ0cwYnRtY2VUL093TlhWeGVUbkJLQmUzVG9BYk4reEsxdmo3bVl3R1Bqa2l5K0pqb2xoOE1CKzJOdmJreTlmUG9ZT0dVUnlTZ3FmZlA0bFNVbEpKczIxNDc5YWJnYzRSWjVrQ2d6K3g4clNrdjRmdkVkTVRDeFRwLzFnMHBqNmRldnlWTFdxRFA3NFU4Wi84MjJtLzJQT0RvUEJ3TUhEUjVqMDdYYzgyL0VGV3JicjhFRHpKU1FrMEwxWEgxby8yNG5vbUJpVHgwMzdmaVpOVzkzL0tvTGJkK3lpYmZ2TzZmNmRDZzFsd2R6WkFQeTFaUU4vYmRtUTVyaFpxMmZUaFFoSGpSbWY2WFZpWW1KcDI3NHozVjU1bFZ1M0V1NjdYaEVSRVJFUkVSRVJrU2RWcFVxVmpGdGdYYmh3Z2F0WHI1cTVva2RqNzk2OWJOMjYxWGhjc0dCQk9uZnVqTDI5dlJtckVoRVJFUkdSM09iQXdVUDA2dE9YVzdjUytIclk1eGx1b1d0aFlVRnljbks2OWl0WHdnRW9VdGlMTFZ1M0VSUjhrdGQ3djJvODM2UDdTNXc4ZFlxLzcxaUE2djEzM3VMVXFSQitXN1VhU04yS2VNaWcvdXdKM011aVg1Wm1XT1BWaU5TRnNWeWNuZE8wSnlVbEVSMGRUVXhzNmdxRVFjRW4yYmYvQUZldVhLV0Fxd3RqeG45RFltSWlBTC85dmhvckt5c2ExSytYYnY0U3hZdnh6bHR2a0pDUXlNVEpVOWp5eHpiOGE5ZWliNS9Yc0xhMnp2ekp5MFR6Wmsyd3M3Tmp6ZHAxMlI1N3A4VkxmK1hmN1R1cFhhc0diVnExTkxiWHIrZFAweWFOQ0Q1NWl1OW56alpwcm9CMTYzRndzTS9XQ3BJaXVWV2UycEo0MSs3QUxNL2IydHBTcm13WkNoYjB6TEt2blowdFZTcFh3dEhSZ1JuVHZtWHcwTStZUFdjdUh1NXU5SHpsWldJeUNlWWxKQ1lTSFIyZHJ0M1IwUkVMQ3dzQUdqWnJSWGg0enYzQmJzejRiOWgvNENCTEY4M0h5ZEhSNUhIWHIxL253b1dMR1o2YjkvTWk1djI4S01OejA2ZE1vbEhEQmpSdDBvaGpCLy8vSEo0N2Y1N21yWi9EMWNYRmVLOTM4L0J3Wi8zcWxjYmo1SlFVdW5idlJjR0NucG5XNmVqb3dNUnhvK25TdFRzalJvL2xxeTgrTmVIdVJFUkVSRVJFUkVSRThnNEhCd2ZLbGkxTFVGQVFrTHBGYitQR2pjMWMxY08xZS9kdS92bm5IK094bDVjWEhUdDJ4TWJHeG94VmlZaUlpSWhJYm5MdS9IbG0vVGlYWmIrdUlILysvRXdZTzVMYXRXcGsyTmZEdzUyLy85bk8xbTEvNG1DZnVxTDVsZkJ3MWdTc28zQmhMK3p0N2ZsbXluZVVLVjJLTnEzL0gyeXI3bGVOR3RYOVdMeGtHVS9YcXd0QTdWbzE4SHVxR2ovTStwSDJ6N1hEeXRLUzU5cTE0WmVseTVnOFpSb3RtemZEdzhPZHcwZU9FaEVSU2I1OCtmaHAzZ0lzTEN6dzhTbEx0MWRlNVZSSUtIRnhjZWxXMSt2ZXEwKzYyaGN2K1pWNmRlc1FzRzREelpvMHh0WFZoZVNVRkU2ZENtSHZ2djNzMkxtYmY3WnZKeVltRnQ4SzVYbStjMGNDOSs1bjNmb05ORzNWamdvVnlsT25WazBxVjZxSWQ4a1NsQzFUT3MxV3h4bHhjblRraFM2ZG1Edi9aM2J2Q2FSV3pZeWYxN3ZkbVVNQjZQWkNGN3E5MENYRHZsTW5UVEJwVG9BZE8zZHhJaWlZM3IxNjRPQ2dONW5Ka3k5UEJRWjc5bjdEcEg3QlU2ZG5lYjVzbVRMOHZtSUpBUG55NVdQODZCSFU4SHVLRjUvdlROVDE2OVI3cG1tRzR4WXZXY2JpSmN2U3RmLzc1MllLdUxvQzRPemtSSmRPSFdqWnZCbmRYbm1WdUxnNGsyck95TDc5QjFpNGVBazl1citVbzN1cys5ZXVSY3NXelRJOFY5Nm5uUEh4cUxFVENBbyt5WnlaMDRtS3VnNmtKdCt2WDA5ZEN2ZlpUczhEcWN2bjNuYms2REdhTm1tRXRiVTFXN2Y5U1d4c0xNKzFhNXRsUGVWOXl2SEt5MTJaTTNjQjdkcTB6dlFidElpSWlJaUlpSWlJU0Y1VnBVb1ZZMkF3S0NpSVo1NTVCaXNyS3pOWDlYRHMzNzgvVFZpd1NKRWlkT2pRNGI1V3ZSQVJFUkVSa2J6cDNQbnp0RzNmaFlTRUJHcldxTTdubjN4RXViSmxNdTMvd2J0dk0yTDBPTjUrNzhNMDdZNk9EZ3dlK0NGQndTZTVGbm1Ocjc3NDFMZ2Q4VzE5WHUzSjRhTkgwN1I5K1A0N1JGNjdodVVkQ3pKOVBIZ2dCdzhkcG9CYkFTQjE1Y1BobzhZYXovZCt0U2RlaFFwUnVWSkZDbnNWd3RYRkJXZG5aMXhjWEhCMWRjSFoyUWxYRnhkY1hKeFQyNTFkZUw1YmQ3NmZNU3QxQlVLRGdiZjY5bUgrejR1Wk1HbXljWmZITXFWTDhlTHpYV2pidXFVeGU5THR4ZWNaUExBZmF3TFdzM1hibnl4Y3ZJVEV4RVR5NTgvUHhyV3I3aGtZQkhpN2J4OVdCNnhsL01USkxGcndrM0ZsL0VjdE9TV0ZjUk1uNCtIaFR0L1hYek5MRFNLUFdwNEtETjdlK3ZaT00yZlBZZHVmZnpQeis2blkyZG1aTkkvOWYvMHVYN2xDb1lJRnNiUzA1T1Z1THdMZzZPREFoTEVqMDQwWk1IZ296enhkbi9iUHBRKy9PVG80R0IrdlhwaytVSGkvSmszNURtdHJhOTdvOCtxOU8yZURUN215ZE0wa29YMm5pSWhJUE56ZEFJaTYvbDlnME9YL2djSHRmMjRCSUNRMGpMYnRPeE4vNnhZTGYxbktUL04vWnRxMzN6QmoxaHhhTm0rR3A2ZkhQYS8xZXU5WFdiaDRDZDk4TzVWRjgrZmM3NjJsWXpBWU1sMFJVVVJFUkVSRVJFUkVKTGNvVnF3WVRrNU9SRWRIRXhjWHgrblRweWxkdXJTNXk4cHhKMDZjNEk4Ly9qQWVGeXRXak9lZWUwNWhRUkVSRVJFUnlaWmlSWXN5NHFzdjhDcFVrSm8xcXQremYrZU83WG11WFJzaUlpSkpUa25kbWpoLy92eTR1N3NiQTRKYk5nUmdZNVArZDVOR0RSdlFxR0dETkcwWnJiaFh1VkpGS2xlcWFEeHUxNlkxRlgwcllEQkFvVUtlRkMxU0JJQlBQaHBrOG4yKzkvYWJPRHM3VTZ0bWRYektscUc4VHprODNOMjVmUGt5bFNwVnBMcGZOUW9WTEpqaDJJS2Vucnphc3p1djl1eE8vSzFiQkFXZjVNYU5HNW4ydjV1enN6TmpSbnhOMzdmZlk4NjhCZlR1MWNQa3VuUFNyQjkvNHZpSklHWk1tNEtUazVOWmFoQjUxUEpVWUxDRzMxUHAybjdLbngrQXV2NTEwcVc0czNMK3dnVTZQdjhTVFJvMVpOam5RN0g5Ynl1TC9QbnpwOWtYL2JZQmc0ZmlYYkpFaHVjZWhsT25RdGkxTzVBMnJWcmk3dWIyU0s1NXQ0aklTSHpLbFFVZ0t1bzZqbzRPYWQ2MTdGczE3VGM0V3hzYlpuNC9sZmY3RGFSZHh5N2N2Qm5IK0RFalRMcFdBVmRYV2padnhxclZBUnc3ZmlKSFZsUjg5NE1CYk4rNWl4blR2cVZHZGI4SG5rOUVSRVJFUkVSRVJNUmNMQ3dzOFBYMVpkZXVYUUFjUFhyMGlRc01ob1dGc1g3OWV1Tng0Y0tGYWQrK1Bmbi8reHV3aUlpSWlNajlTa2hJMEp0UTlWSGd0Z0FBSUFCSlJFRlU4cUIyYlZwbHEzLysvUG54OGlxVTZmbU13b0lQd3NYRkdiK25xajNRSE0yYk5URStidHFrRVFEdTdtNE03UDlCdHVheHRiR2hhdVZLMmI1Ky9YcitqQnM5Z3NOSGp4SWJlL09SYndjY0hSUEQ5ZXZYR1RkNk9QWHIrVC9TYTR1WVU1NEtER2JrM1BrTDJOdmJaeXNzQ09EbDVjVno3ZHJ3ODZKZk9CRWN6TFRKRXlsYzJPc2hWWmw5R3phbHJ0N1hyRWtqazhlc1doMWdmQndTR3BhdTdjNXpHYlhmNXVCZ1Q5UEdqWWlNak1URDNSMkE2OWV2NCtMc2txYmY0WDJwZjV3TURRdmoyWTR2RUJ0N0UzdDdPL3AvOEM2ZFhud1paMmNuRWhJU1RhNi9TZU9HckZvZHdNYk5XM0lrTUxqLzRFRnUzcnpKOFJOQkNneUtpSWlJaUlpSWlFaXVkMmRnTURRMGxQajRlSk8yaWNvTkxsMjZ4Sm8xYTBoSlNRSEF6YzFOWVVFUkVSRVJlV0EyL3kwY2RQWHFWWXI4dDNyYjQrejQ4Uk9NSER1QjRjTStvMFNKNGhuMkNkeTdqK0dqeHZMbDU1OVF0VXJsUjF5aFNIcXRXN1dnZGFzV1pybTJrNk1qZ3dkOGVPK09JaytZUEIwWWpJdUw0K1RKVXlRbEphVmI3UzRqLy82NW1RS3VyZ0JZV1ZyeTZjZURLVmEwQ0dNblRPTERRUit4ZU1GUEQ3bGkwd1h1MndlQW41L3BhZkloUXo4enFlM3ZmN2Z6OTcvYk01Mm5SUEZpTkczY2lJaUlTTnpjQ2dDcEt3eTZ1cm9RZitzV2YvNzFOd0JqeGsvazB1VXJuRDU5Qm9DYWRSdXdmdlZLM3VrM2dPYzdkK1RxMVFoNjllN0xncm16S1Y2czZEM3J2NTJjMzdmdndMMXYxZ1EvenBqTzhlTW5hTlA2MGF3S0tTSWlJaUlpSWlJaThqQVZLRkFBTHk4dkxsMjZSSEp5TWtGQlFWU3RXdFhjWlQyd3lNaElWcTVjU1dKaTZwdVBuWnljNk5TcDB4TVRoaFFSRVJFUjgzSDlMeDhRRmhiMlNBT0QvL3k3ZzRqSVNKUDZQdGV1amZIeGplZ1lkdThKNU9iTm01bjJMMXVtREpjdVgyYmN4TW5NbnpQemdXc1ZFWkhjSjA4SEJvK2ZDQ0lwS1FrdnIwSzg4bEszVFBzdFhMeUU4eGN1NE9Ub21PNWNyeDdkS1ZTb0VCWEsrNUNja3NMU1pjc3puU2NvK0NTTGx5ekw4RnpYRjdway93YXlFQklhaHAyZEhWNkZNbC91OW03Ly9yazVYWnZCWU1EQ3dnS0FDeGN1MG4vUVIvUjVyUmZObWpiT2RCNHJTMHRTVWxLSWlvb2lJVEdSa05Bd3pwNDdULzc4K1ltSmptSGRoazAwYmR3SUN5eW80ZmNVdFd2V1lPTGtxUVQ4OWl1ZkR2dUtkOTU4ZzA0ZG5pTTVPWm12UjQ1aDArYXR2TnF6K3ozckwranBpYjI5UFdIL0JSQWZsRSs1c3NZdGxVVkVSRVJFUkVSRVJKNEV2cjYrWExwMENZQmp4NDdsK3NCZ2RIUTB5NWN2Sno0K0hnQTdPenM2ZCs2TVl3Wi95eFVSRVJFUnlhN2JLMWJ2MmJPSGN1WEs0ZW5wbVNQenhzVEVzanBnYllibkNoYjBaUGFjdWV3MWNhR2NPd09ER2NsczhhUTlnWHZUblh1MmJXdkdqaHB1MG5WRlJDVDN5dE9Cd2JQbnpnTlF1VkpGWHV2MVNxYjlmbDhUZ0sydExmbnlaZngwdFc3WkhJQmJ0eEw0Y3Zpb1RPZlpzV3MzTzNidHp2QmNUZ2NHSXlNamNmOXZPMkJUM1Y0OThiWWx5NWF6NVk5dFRCby9CbHRiVzY1ZGkrTE0yWE1rSnllbjZ3dWsyY0lrOHRvMWtsTlMrT3F1NTJQcDhoWEdsUmdOQmdNeHNiRkVSa2JpNjF1QndIMzdxRkhkajkxN0FwbS9jREZSMTZMWXNtR05NYkJvQ2xkWEZ5SWlJckoxM3lJaUlpSWlJaUlpSW5tRmo0OFAyN1p0SXlVbGhZc1hMeElWRldWY05TVzNpWXVMWS9ueTVjVEV4QUJnYlcxTng0NGRjKzM5aUlpSWlNamp5OFBEZytYTGw5T2tTUlBLbFN2M3dQTkZSa1ptbWkyb1ZiTUdVeVpOSUNFaHdkZzJjL1pQTEZ5OGhPVkxGbEtnUVBaKzNsM3oyNjhBTEY2eWxLZnIxNk5ZMGJTNysvMDBid0hQZCs2SWc0TkRob3NvaVlqSWt5ZFBCd1lQSER3RVFBVWZueXo3UlVmSDRPTHNuT241cmR2K3hLdFFJWHdybE9mWXdjQTA1N2J2Mk1scmI3eE51emF0R0RkNnhJTVhiYUxFeENUeTU4dC8zK05YL2I2R0w0ZVBvbEpGWHhLVGtyalg1aDB6WnMxaDFab0E1czc2QVhkM045d0tGRWozWERSdDFRNDdXMXQyN3dua3pYZjdFUmNYaDhGZ0FNRFcxcGI0K0hpZXFsWVZUMDhQYWxiM3c4dXJFUEh4OGRqWjJabGNkNzU4K1VoS1RNcnU3WXFJaUlpSWlJaUlpT1FKZG5aMmxDNWRtcE1uVHdKdy9QaHgvUDM5elZ4VjlpVW5KL1A3Nzc5ejdkbzFBS3lzckhqMjJXY3BXTENnbVNzVEVSRVJrU2RSeDQ0ZDJicDFLMnZXck1ITnpZMkNCUXZpNHVLU1p2R2JZc1dLVWF4WU1aUG1LMUdpdVBIMTlMRVR2bUhPM0FYcFhsKy8wOTU5K3ludlV3N2ZDdVd6WFh2cFV0NmN2M0NCWmN0LzQvQ1JZeXo0YVJhV2xwWkFhbVppNmE4cktGdW1ORDI2djVUdHViT3liRm5HdXk4K1REZHUzSGprMXhRUnlZM3liR0RRWURDdzVZOXRBUGo3MTg2eTc0MGJOeWhjMkN2VDh4TW1UU0UySnBhdEd3UFN0Q2VucERCcTdBU2NuSno0YU5DQUJ5ODZHK3pzYkltTGk3dXZzVXVXTGVmTDRhT29YTkdYV1Q5OGwrVzdDRkpTVXBnMDVUdG16djRKNzVJbFNVcE9IOVpMVGtuaDhxWExKQ1FrWUd0clM3V3FWWmozNHd5Y25KeTRlUEVTWmN1VTV2cU5HN1J0MzVubk8zZWtVNGZuakdPWHIxeEZuZG8xS1Zxa2lFbTF4OGJHWXUvZ2tQMmJGaEVSRVJFUkVSRVJ5U01xVnF4b0RBd2VQWHFVT25YcVpHdVhqOGZCbGkxYnVIRGhBZ0FXRmhhMGJ0MmE0c1dMbTdrcUVSRVJFWGxTMmRuWjBhWk5HM3g4ZkRoMDZCQWhJU0ZwVmdBRThQZjNOemt3bUIyaFlhYzVmaUtJMTN2M3lyVFBpYUJnRGgwK1FtaFlHQUFidDJ6bDhORmpORy9hQkJjWFo0b1dLY0tuSHcvbTgyRmY4L2MvMjNtbVFYMEF4bi96TGI0Vnl2TlMxeGR5dk81ejU4N2wrSnozb3NDZ2lJaHA4bXhnOEk4Ly8rTFNwY3NVTFZLRTZrOVZ5N1JmY25JeTBURXgrTHE2WkhnKzdQUnBUcDBLb2NmTDNkS2RtemQvSWNFblR6RjgyR2U0dTdzQnNIYjlSbWJPbnNQYzJUL2c1T1NVTXplVEFTOHZMOEpDdzBoS1NzcDBLK1c3R1F3R3BrejdudWsvektKV3pScE1ueklKQndmN1RQdGZDUS9uMDgrLzRxOS8vcVdpYndXK256b1pUMDhQQURadTJzSzJ2LzRtS1Bna3djRW5xVlNwSWdrSmlkaloyV0p0YlUybGlyNnNYTFdhcjBhTXB1L3JyOUc4YVJNQUprK1pSdU5HejVDU25NSlhJMGF6ZWVzZmZQbjVKM1R1MlA2ZTlTY2tKQkFaZVEyZmNtVk51bDhSRVJFUkVSRVJFWkc4cUdUSmt0aloyUkVYRjhlTkd6ZTRjT0VDUmUvYWx1eHh0bi8vZm80Y09XSThidENnQVdYTDZtK0NJaUlpSXZMd2xTMWI5cEgvN1BuNzZ0U0ZpMXExYUo1cG56Ly8rb2VKazZjWWo2ZDlQeE9Ba1dQR3AxdG9xTzg3NzZjYlg2VjZIZVBqckZZNnpJNSsvZnJseUR5bW1qUnAwa01KYklxSVBJbnlaR0F3T1RtWmI2ZE9CNkJYajVlemZQZHNWTlIxQU53S0ZNancvUHFObXdGbzBhSlptdll6WjgveDdkUnAxSy9uVCtkT0hZenR6azVPSER0K2drKy8rSnJKRThjKzBIMWtwWUtQRDZkT2hSQjg4cFRKeXhMUFc3Q1E2VC9Nb25tekpvd2JOUUliRytzTSt5VW1KckZ3OFJJbWZmc2QwVEV4ZE9uVWdVOC9IcEttLy82REJ3a09Qc2xUMWFyUTdjWG5xVmExQ2gyZjc0YXRyUzFuenB4bDFMZ0o3Tmk1bTZGREJ2Sjg1NDZFaElZQjBMUkpJOTU0NnoxT256bExpZUxGV0xwb3ZzbjFIdzhLeG1BdzNOY3l6Qm1KamIzSjVTdFhLRjNLTzBmbUV4RVJFUkVSRVJFUmVSeFlXVm5oNCtQRGdRTUhBQWdLQ3NvMWdjRXpaODZ3YmRzMjQzSEZpaFdwWHIyNkdTc1NFUkVSRWJrL2k1ZWtidGw3L0VSd21tT3ZRb1ZvMUxBQmtKcHQrSFhGYjNoNUZhS2dwMmVtYzczZXV4ZXY5KzdGcnQyQjlPejlCaXVXTEtSQ2hmSmN2SGlKdVBqNGgzb2ZJaUtTKytUSndPQjMwMmR3L0VRUXBVdDU4MEtYVGxuMnZSSWVEb0NIaDBlRzU5ZHQySVNIaHp0KzFhb2EyeElURXhuMDBTZlkyTm93OHV0aGFmclhyK2RQMXhlNnNIakpNbjVkdmpKTm1CRGc2NUZqMHN4emR4dkFaME9IWkZrelFMMjZkVml6ZGgzYmQrd3lPVUQzVXRjWHNMYXg0Y1V1bmJDMHRFeDN2cUNuSjU5LzhoR3o1c3psd29XTGxDaFJuRWtUeGxLdmJwMTBmUWYxVC90dWdlU1VsTlF0aVcxc21idGdJU2twS2F4YXZnUjN0d0xzMkxtTGdnVUxBdEQvZy9mbzByVTc3bTV1TEpnN0cxc2JHNU5xQjlpeFk5ZC85KzV2OHBpc3ZOaTlKNmRPaFRCeDdDaGF0MnFSSTNPS2lJaUlpSWlJaUlnOER1NE1ESjQ4ZVpKR2pSbzk5dHNTUjBWRkVSQVFnTUZnQUtCdzRjSTBiZHJVekZXSmlJaUlpTnlmTDRlUHl2RFl2MDV0WTJCd3c4Yk5YQWtQeDlYVmhRWk5XdkQ3aWlYOC9jOTJldlhvYnRJMUNoZjI0dnlGQ3liWFZMUklFWlA3aW9oSTdwWG5Bb09yZmwvRDl6Tm5ZMk5qemRoUnc3RzJ6bmdWdmR1MmJFMTl0NnAzeVJMcHpvV0duZWI0OFJPOCtIeG5ZOEF1SmlhV3dSOS95cUhEUjVqMjdUZkdsSDlDUWdMWG9xSzRGbm1OZXY1MVdMNXlGU1BIVHFCT25Wb1V1K1BkdXdzWEwwbDNuYnZiVEFrTU5tL1doT0dqeHJKbTdUcGU2L1hLUGZzRDVNK2ZuMjR2ZEVuVEZoY1h4Ny9iZDdKeDgxYldiOXhFZkh3OHhZb1c1YXN2UHFWaisyZE4zdTQ0TWlJU0FIdDdPNFlPR1lpVmxSVUhEeDNtelhmZTU5cTFLTDc5Wmh3QWpvNE9USjg2aVc2djlLSlAzM2VZUEdHc2NUdm5ld2xZdHg0SEIzdWFOR3BvVXY5Nyt1OFBqeW1HbEp5WlQwUkVSRVJFUkVSRTVERlJwRWdSSEJ3Y2lJMk5KVFkybG9zWEwxTGtNWDV4TUNFaGdWV3JWaEgvMytvb0RnNE90R3ZYRGlzckt6TlhKaUlpSWlKeWYyNXYvVHQyd2pmTW1ic2d3NjJBWi96NEUyNEZDdEN5UlRNVy9iS1VZOGVER0RQK0c0b1ZMVXF6cG8xTnVrNnpWczltdXlZUkVYbXk1YW5BNElLRml4azFkZ0tXbHBhTUh6MlNTaFY5MDV6L29QOWc0bS9GNCtuaGdhT2pJeEVSRWF4ZHR3RmJHNXNNdjltdVdic09nT1pObXhqYmZwajFJMXUzL1ltMXRUWGpKazdpODYrR0UzMGptdmhidDlLTlQwaEk0T05QaHpIdnh4bkdkKy9tMURkZ0owZEhYdWpTaWJuemYyYjNua0JxMWF4eHp6RnhjWEdjUG4yR2tMQXdEaDg1eXY0RGh6aHk5RmpxeW9DMnRqUnM4RFNkTzdXbmZsMy9ERmNndkZ0bzJHa2lJaUp3ZEhCZzZmS1ZXRmhZNEYyeUpCY3ZYV0xhOXpQNTdmYzFOR3p3TkxOblRPUG16VGpqdUZMZUpabjM0MHg2OTMyYjFzOTFvdjhINzlMMXJpRGozWGJzM01XSm9HQjY5K3FCZzRQOXZaOGdFeXhhOEJPWExsMm1YTmt5T1RLZmlJaUlpSWlJaUlqSTQ4TEN3b0l5WmNwdzhPQkJBSUtEZ3gvYndLREJZR0R0MnJWRVJxYStLVGxmdm53ODk5eHpPRGc0bUxreUVSRVJFWkdIWjhPbXpSdy9mb0wzMzMyTDZPaG9BSjV0MjVyVkFXdjU3TXV2cVZhMUNwNmVHZStVZUxjSlkwZlNwbFhMVE04SHJGdlBnTUZEYzZSdUVSRjUvT1dad09DSm9HQkdqNXVJdmIwZEU4YU80cG1uNjZmclkydG55K1l0VzBsTytmK0tjc1dMRmVXVGp3WlQ2TDh0YysvMCsrb0FuSnljcUZPN3BySHQrVTRkK1B1ZmYvRndkOGZEd3gxM2QzYzgzTjF3YzNQRHphMEFiZ1VLR1AvN3llZGZzanBnSGI4cy9mV2VnYmo3OFhiZlBxd09XTXY0aVpOWnRPQ25lNGI4WG4velhRTDM3UWZBeHNZYTN3b1ZlS25yQzlTdFU1czZ0V3RoWTVQMWFveDNPM1Q0Q0VPR2ZtWTg3dkZ5TjQ0ZU84N2I3MzlJaGZJK1RKODZ5Zmh4Q0FrTlN6UFdwMXhaZnYzbFp6NzY1QXVjbkJ5enZFNXlTZ3JqSms3R3c4T2R2cSsvbHEwYXMrTGs2SWhUMmF5dkxTSWlJaUlpSWlJaWtsdVZMVnMyVFdDd1ljTWMycmtqaCszY3VaUFEwRkRqY2ZQbXpTbFVxSkFaS3hJUkVSRVJlYmdTRXhQNVp2SjN1THU3MGJQN1MweWQvb1B4M0plZmY4S3pIWi9uMHkrKzRvZHAzNW8wMzREQlF4VUlGQkVSb3p3VEdDenZVNDZKNDBaUjBiZENtaTJBN3pSbXhGZU1HZkVWOGJkdWtYRHJGcGFXVmpnNlp2NHUxY2tUeGhKNitreWFiWGxMbENqT2lxV0xUS3JwbzBFRDhDNVprdmJQdHMzZXpaakkyZG1aTVNPK3B1L2I3ekZuM2dKNjkrcVJaZitoSHczaTB1WExlSmNzU1luaXhVemViamd6TFpvMW9hSnZlUklTRW5GMWNhRklrY0lBL1ByTHoxUW83NU9tcjZlSE81OStQRGhOVzBGUFQzNmNNZTJlMTVuMTQwOGNQeEhFakdsVGNISnllcUNhUlVSRVJFUkVSRVJFOG9waXhZcGhaMmRIWEZ3Y01URXhYTHAwQ1M4dkwzT1hsY2I1OCtmWnVYT244YmhXclZxVUwxL2VqQldKaUlpSWlEdzhGeTllSXZMYU5mNzVkd2RocDAvenhhY2ZZMitmZG9jOXIwS0Y2UC9CZTN3MVlqUy9ydmlOemgzYjMzUGVZWjhOcFdualJwbWUzN3oxRDRaOVBmSkJ5eGNSa1Z3aXp3UUdBVm8wYTJwU1Axc2JHMnh0Yk83WnIwS0Y4bFNvY1A5L25ISjNkK09kdDk2NDcvR21xRi9QbjNHalIzRDQ2RkZpWTI5bXVWMXZSZDhLVlBTdGtHUFh0clcxcFd5WjlOdjUzaDBXQkhCeWN1TGxiaTltK3hyUk1URmN2MzZkY2FPSFU3K2UvMzNWS1NJaUlpSWlJaUlpa2hkWldscFN1blJwamh3NUFzREpreWNmcThCZ1hGd2NBUUVCR0F3R0FJb1hMMDY5ZXZYTVhKV0lpSWlJU002SmpvbmgwdVVyQUxScTE1SFRaODVRcDNaTjloODRTTlVxbFhtaFM2Y014NzN3ZkdlV0xGdk9tSEVUZWVicCtobHVUWHpzK0FsdTNyd0pwSzVZZUN2aFZxWjFKQ1ltNXNEZGlJaElicEduQW9ONVZldFdMV2pkcW9XNXkzZ29uQndkR1R6Z1EzT1hJU0lpSWlJaUlpSWlraXVWSzFmT0dCZ01EZzdtNmFlZk5uTkYvN2Rod3daaVkyTUJzTGUzcDFXclZsaFlXSmk1S2hFUkVSR1JCM2YwMkhGR2poN0gvb09IU0U1T3hzbkppV3JWcXZEQmUyL3ozZmN6U0VreE1Qekx6N0cwdE14d3ZKV2xKWjk4TkloWFhuMmR5ZDlOWi9pd3o0aUlpQ1J3N3o0QWV2WjVreHMzYnZCUzF4Y0FHREY2SENOR2ozdGs5eWNpSW84M0JRWkZSRVJFUkVSRVJFUkU4cWppeFl0alkyUERyVnUzdUg3OU91SGg0WGg2ZXBxN0xQYnYzMDlvYUtqeHVFV0xGamc0T0ppeEloRVJFUkdSbkpPUWtNREprQkRhUDl1V2xpMmFVYysvRHZueTVXUFJMMHM1ZFNxRW9VTUdVYTVzK3QzODdsU3pSblVHOUh1UDU1NXR5OFRKVTVnNSt5Y0FpaFFwek5QMTZsSy9uajkxL2V0Z2IyOVB1emF0c0xlM3AwV2I1M2ovM2JkNDY0MCtMRnUra3MrR2ZjMnhnNEdjQ0FwbWRjQTY5Z1R1cFZyVkt1VFBuLzhSUEFzaUltSXVDZ3lLaUlpSWlJaUlpSWlJNUZGV1ZsYVVMbDJhWThlT0FhbXJESm83TUhqbHloWCsrdXN2NDNHTkdqWHc5dlkyWDBFaUlpSWlJam1zU3VWSy9MMTFJL255cFkxc2RIdnhlVHpjM1duZXJJbEo4L1I1clJjQVQxV3J5b2Z2djB1amhnM3dLVmMyVFo4Qi9kNGpPU1dGZ1lNL3hzclNrbFl0bXFlYnA3eFBPY3I3bEtOTDErNjgxYmNQVFJzM3VxLzdFaEdSM0NIajlXdEZSRVJFUkVSRVJFUkVKRThvVjY2YzhmR3BVNmZNV0VucVNpc0JBUUVrSnljRDRPWGxSYjE2OWN4YWs0aUlpSWhJVHJPeXNrb1hGcnpOMUxEZ25abzBhc2diZlY1TkZ4YU1pNHNqWU4xNm51L2FuUTJidGpEMG8wR1U4aTRKZ0kyTkRRQ0hEaC9oMXEwRVRwODV3Nm1RVUNxVTk4bjI5VVZFSkhmUkNvTWlJaUlpSWlJaUlpSWllVmp4NHNXeHNySWlPVG1aaUlnSW9xT2pjWEp5TWtzdDI3WnRJeW9xQ2dCcmEydGF0MjZObFpXVldXb1JFUkVSRWNtdGtwS1NlTy9EZ2Z5N2ZTZEpTVWswZUxvZXd6NGJTdFVxbFkxOTZ0YXBUZUhDWHJ6d1VnOWpXNGZuMmxHMFNCRnpsQ3dpSW8rUUFvTWlJaUlpSWlJaUlpSWllVmorL1BrcFhydzRZV0ZoQUlTR2hsSzFhdFZIWHNmcDA2YzVjdVNJOGJoWnMyYTR1TGc4OGpwRVJFUkVSSEs3ZlBueTBmWDVMalI2cGdGTkdqWEUwOU1qWFI4UEQzYzJydjJkOFBCd2twT1RjYkIzd05WVlAzK0xpT1FGQ2d5S2lJaUlpSWlJaUlpSTVISGUzdDdHd0dCWVdOZ2pEd3dtSkNTd2FkTW00M0g1OHVYeDhkRldhQ0lpSWlJaUFJTUhmTWpnQVI5bWEwekRaNTYrWng4clMwdThDaFc2MzdKRVJDU1hzalIzQVNJaUlpSWlJaUlpSWlKaVhxVktsVEkrUG5QbURFbEpTWS8wK24vLy9UZlIwZEVBMk52YjA2aFJvMGQ2ZlJFUkVSRVJ5ZjBNQm9PNVN4QVJ5UlVVR0JRUkVSRVJFUkVSRVJISjQxeGNYQ2hRb0FBQVNVbEpuRHQzN3BGZCs5eTVjeHc4ZU5CNDNMaHhZK3pzN0I3WjlVVkVSRVJFSlBlenRyYm0rdlhyNWk3REpCczJiV2I5eGszMzdwaE4rL1lmSUM0dUxrM2J0YWdvcmw2TnlQRnIzYng1azgxYi9zaXgrZGF1MzhqWmMrY2ZhSTdrNUdSK1hmRWJtN2Yra1RORmlUekJGQmdVRVJFUkVSRVJFUkVSa1RTckRON2VudmhoUzB4TVpPUEdqY2JqTW1YS1VLNWN1VWR5YlJFUkVSRVJlWElVTGx5WUsxZXVtTHVNZTBwS1N1S3JFYU9aT2ZzbnJsNk55UGEvbXpkdlpqanY5ZXMzNk5tN0w0TSsvalJOKzhzOVhxTkJreFlQVkhOOGZEeWJ0L3hCU2txS3NlM1M1U3U4MjI5QW1uNTNod2kvSGptR1VXUEdweG1Ya1lpSVNQb1Arb2l0ZjJ4N29EcFRVbEtZOWVOY2huMDlNbDF3VWtUU3ltZnVBa1JFek1GZ01KQ1Nrb0tWbFpXNVN4RVJFUkVSRVpISG1BRTRGSFdHN1pGQkhMdHhnY2pFR09LVEU4MWRsc2pEWVEzNFd3RHdMd2VZdHVQQW83bXVMOER0NjRZd2Y4ZmtSM05ka1Fka2E1VWZ0L3lPK0RvWG9hNmJEMVZjUy96M21Td2lJaUlpajFxVktsVll2WG8xd2NIQmovV2JrTmF1MzBoRVJDUVJFWkgzRmVUcjgxb3ZCdlI3TDRONU41Q1ltRWo3ZG0zdnE2Nkl5RWpHVDh6NGQ3SFhldlhnM1g0RDJMOTdPelkyMXBuT2NUdEVlT3hnSUFDT2pnN01tRFdIOHhjdU1tSHNxRXpISGo1eUZJRHFmay9kczg1angwOXcvRVJRcHVlclZxbkVxdFVCREI4MWxwbzFxbWZZcDNIRFozQjFkYm5udFVTZVpBb01Qc0hHVFp6RWdvVy9jR0RQZG5PWDhsamJ2T1VQdkwxTFVxWjBxVXo3bkRvVlF0anBNelJ0MHNqa2VhOWZ2OEg4aFl0bzJid1o1Y3FXZWZCQzcvSWtmbnlQSGp0T2ZQd3RxdnRWeTdKZjRMNzlCS3hkejJkRGg1ZzBiM2o0VlhxODlnWnY5ZTNEYyszYUFMQjd6MTU2OW42REJYTm5VOE9FSHp3TUJnTy8vYjZHMWkxYlpQbERrS2tNQmdNcEJnTldsbzltb2RmUGhuM05wVXVYbWZuOTFFZHl2WXdrcDZUYzgzNVBuUXBoL3NMRjlPM3pHb1VMZXoyaXl2N3ZXbFFVOW5iMldYNk16NXc1aTZ1ckM4N096aWJOZWViTVdRb1VjTVhKeVNsTis2bFRJWlFwVS9xQjZuMFFEK3ZyN2Z1WnM2bFRxeVorVDZXZjkrTEZTL3krWmkydFdqYW5SUEZpV2M3ek1EOWZkdTdhdzVhdGYvRHhrSUZBNnRlamhjWC8vNXcvZGZvUEpDY2w4OEY3YjVzOHA0aUlpSWc4bVM3R1IvRjl5Q2FPM1hpd0xYRkVST1RKRkorY3lJWGthMXlJdjhibUswZndkUzdLbTZXYlVkalcxZHlsaVlpSWlPUTVaY3VXeGNmSGh5MWJ0dURxNm9xbnAyZU96T3RidGNaOWozVnlkR1RYdi85Zk5TODVKWVhwUDh5a1N1Vkt6UDdodS91YTA5cmFKc1AySmN1VzQrN21ScU9HRFV5YTU5ejU4M3cyYkRoZmZQb1IzaVZMa3BpUXlPRWp4MGhPVGlJMDdEUkZpaFRHM3M0K3RlNmtwUHVxOWNQMzM4WEowWkVKazZiUWIrQmdwaytaeE9JbHk5TDErL092ZjdDeXRPVFE0U1BHOE9DZHVyN1F4Zmg0dzhiTmZEOXo5ajJ2dlh6bEtwYXZYSlhodWFXTDVpc3dLSGxlbmc4TW5qbHpsaElsaWoreTYrM1l0WnVnb09EN0h1OWJvVHkxYXByMkRTa3BNWW1FaElSc1h5TWlNcEx3SytIWkh1Zmg0WUdIaDN1MngyVlhja29LSFRwM1plaVFBZFQxcjBOSWFKakpZMHVYOGs3WDltNi9BYno1ZXU4c2d5RXJmMS9EckI5L01pYmhNN040eVRLZXFscUZDaFhLYy8zNmRiNmJQb1BTcGJ6WnRYdVBTZlU5MTY1TnVsQlJadTczNC9zNFc3OXhFd3NXL3NMUGMyZFRvYnlQc2YzRmwzdnlkdC9YYWZqTTB3QUVCNTlrNGVJbHhnQlQ1TFZydlBWdVB6NzllREJWS2xkS00yZGNYQnp2ZnRDZnMyZlA0dVpXZ0V1WEx4dkhBRnlMdkdac3Uxc0Ixd0xHNE5paHcwZjQ1UE12K2Z1ZjdZd2ZNeUxEL2dhRGdhanIxN2w4K1FxWExsM20vSVVMbkR0L2dUTm56aElTR29ham93TkxGODBIWU5LVTd3Z00zTWU0MFNPTVFhZm9tQmpXYjloazh2TlYzZStwREQrbk14SzRkeCtoWWFkTm5qdW43UW5jeTBlZmZNSDRNU040cWxyVlRQdGR1SFNKWDViK1NwZE9IVElOZ0IwNmZNU2tlN2tkRHMyT2VzODA1WXRQUDA3elErZmRXcmJyd1B2dnZzVmJiL1F4YWM2VzdUb3dxSDgvWHV2MWlyRXRjTzgrdXZmcXc0OHpwbEhYdjA2MjY3eHR4NjdkaEdYajQzcm5mVDJNcjdmRFI0NHllY28wZXI3eWNvYUJ3WFViTnZITnQxT3BXcVZTbG9IQm5QeDhBVGg1NmhSZmZEV0NjYU5HVUtSSVlZNGNQY2E4bnhmeDhaQ0JHQXdHK3I3OVBxVkxsK0tqUWYyQjFGK29LdnBXeUhRK0VSRVJFY2tianQwNHo5aWczNGxOdW1YdVVrUkVKSmM0ZHVNOFF3OHZackRQcy9nNkZ6VjNPU0lpSWlKNVR1UEdqVm14WWdXTEZpMmlSbzBhZUh0NzQrbnBpYlgxL1M4SVU4cTc1SDJQZFhSMFRITThkOTdQaElhZFp0S0VNWVJmamJpdld1NWNCT08yZi83ZHdiSGpKM2o3emRmSm56Ly9QZWVKaTR2anZROEhjZno0Q2ZidFA0aDN5Wko0ZVJYaTl4VkxDTnkzbis0OWV6UHZ4eGtVTFZJRWdQTVhMZ0R3NGNBaFdQNjM0RWZzZjFzanYvdkIvN2NsanMxZ3UrUStyL1VpZi83OFZLbGNHWUF2aDQvS3RLNnZSb3pPc0QyajEyN3Z6RzVzMkxTWk5RSHJtVHh4YkxwKzZ6WnNZdldhdFV5ZFBDSFQ2NHJrUlhrdU1HZ3dHRGgwNUNoYnR2ekI1cTNiT0hucTFEMURZRGxwM2ZxTi9MTDAxL3NlMytQbGJzYkFvS2xKOW52MXUzdkoydVVyVmpGeDhwUnMxM2F2MEYxTzJYL2dJQ2RQbmNMTEt6VWMwclo5WjVQSFB1eVA5WmZEUjlIL2cvZW9VS0Y4bXZiaG85Si9ZOHJJMC9YckdnT0REK3ZqK3poNzcrMDMyZmJuM3d3WS9ERy9MbG1JclUzcXV5TU9IanBzRFBobEpDRWhnWU9IRGhNVEU1T21QVG82bXJmZjc4L0J3MGNBZVAzTmQ5TmY4OE9CbWM0N2RkSUU0NnFTVmF0VXBtK2YxNWcrWXhZVnlwZWp6MnU5alAzbS9ieUlHYk4rSkNycU9zbkp5V25tY0N0UWdPTEZpMUcxYXVVMDRiN2l4WW94Wis0QzJuZnB5dWdSWDlLa1VVUEN3Ni95MmJDdk02M25ibDk4K3JISmdVRnpjM056SXlZMmh0NTkzMkhtOUtsVTk2dEdlUGhWRGg0Nm5LYmYwZVBIZ2RRVklDOWZ2cEp1bnFaTkdyRnkxV29XTGw1eXoyc09HZnBabHVlYk5tNlU1UStHOGJkdXNXWHJIeG1lQ3c0K1NjQzY5ZW5hbXpSdWhLMk5EUnMzYmNIU3lwS21qUnRsT0g3NXlsV1VLRkVjL3pxMXM2d1JzdjRhZDNkM0l5SWk4cDV6M0hibkQ5TTUvZlVHcWZkbGFXbkp5OTFlekhEcytvMmJLT2pwU2UxYU5iT3NNeWMvWHdBS2VucHk4ZEpsM3VrM2dFWHo1NlRwTTNmK3ovejF6NyswYk5FTVNIMDNWWGo0VmZ4NzFzcXlSaEVSRVJGNXNsMk1qMUpZVUVSRTdrdHMwaTNHQnYzT3lNcGR0ZEtnaUlpSXlDTm1aMmRIMTY1ZDJiVnJGN3QyN1dMMzd0MXB6dnY3KytQdjc1K3RPUU5XTGMrUjJrSkN3NWd5N1h0cTFheEJ5ZUxGczVWenVDMXd4MS9ZMjl1bmE1OHgrMGNBWG5yeGhYdk9rWnljekFmOUIzUDgrQWw2dk55Tmp1MmZUWE4rMzc3OUZDbFMyQmpKVXFiRkFBQWdBRWxFUVZRV0JMQzFzY1cvVG0zaTR1UFQ5UFd2VXp0TlNERCtydk8zOVh6bDVUVEhkeTdPY3V6NENUcTk4QkxQdG0zTjJGSEQwL1NiUG1NVzMwNmRmczk3T2hVU3lvWk5tek04RnhvV3h1Wk1Ydk1WeWN2eVhHQ3dZYk5XaElkZk5Xc04xdGJXR1c0ak8yck1lT2I5dkNqVFVOdmRvWkdSWHcvTDhqcXJBOWJ5Ny9hZDkrem5VNjVzaHUzZmpCK0RpN05wcTkyOTlzYWoyN1p4NjladGVKY3NtU2JKZjYvVnZrejlSbkpiWmdHZHU5czdkK3JBOEdGWmg1SWdOYWc0YnVJa2ZwcjNNOHNXTDhEM3JrQmh2d0ZEQ0w4YVRza1NKWXh0RC92ait6aktseThmbjMveU1YLy8reThXcEg5blJIWWRPbnlVZkZaV0xKZzdtOG9WSzZZNXR5ZHdMMzNlZkljNXM3N0hyMXJHVzdMbXo1LzJmNUh2dlBVRzIzZnVZdEszMzFHNVVrVmoyT3RhNURVaUlpSjU5NjIrZUhwNjRPVlZpQ0tGdlNoU3VIQ0dQN0FCZE9uVWdiSmxTdlB1QndONDk0TUJ6SncrMWJoQzJxUUpZMmpadkZtbTkzWHo1azFxK0p1MmxQVGpvblFwYjZaOU80bGVmZnJTOTUzM21EMWpPdUZYd25tMzM0QU0rNCtkOEUyRzdjY09CdkxaMENHODNyc1hqWnUzWWN6SXI5T3NKT2hidFlaeE5iL3ZwczlnNnZRZldMRmtJZFkyYVpmbTd0bjdEVnhjc3Q1U09Db3FpZ0dEaDJaNGJ1MzZqYXhkdnpGZCs5YU5BWGdWS3NUaXBjdXdzN1hMTURCNC9mb05BdGF1cDM2OXVxeGN0VHJUNjVjcFU1cXFsU3Z4NmNlRGpXM0RSNDJsWHQwNk5HblVFRWdOeEhrVktwUm0zRE5OVzFLenVoOFR4Mlg4RHB6YmN2THI3WC9zM1dWZ1Uwa1hnT0czU2Qyb1VLeWx1TFJBY1hkWjNGbGNGM2RmV0Z3VzEwV0xlOUhGbmNYZDNaMmlSUW9WNmttL0g2R2hJVW1OQXJzZjUva0RtWms3ZDVMY1NIUFBQZWZ2VFZzQTJMRnJEMjZ1NlRoejloeG56bXIrQU11V05RdDV2Zkx3OE5GanJseTlScDdjdVZpMndrZHZEbGZYdE5yalBqbVBGd0I3ZTNzbWpoMU5uOS8vNEZHc3JMUmg0ZUVzV3JxY05xMWEwS0JlSFFEMkh6Z0VhSUkvaFJCQ0NDSEV6eWthbVBkd3Z3UUxDaUdFU0xLUFVlSE1lN2lma1o2L0pzT3ZuRUlJSVlRUUlqRVVDZ1hGaWhVamI5NjhQSDc4bUlDQUFHMmZtNXZ4Q2xqZlVsUlVGRDM3OUVlbFVqRmk2Q0N5Wk02VWJNbU9EaDQrd3Rsem1ybWNuWjNpWFVmL2dVTTRkdUlrMWFyOHdzQlAxYmRpTzNYbUxPWEs2SjZMZG5aMll1bENiL3hldjJiVzNQbTBhTnBZcDRLWklmL3NQNGpQMm5XTS8zTlVuSlhDWWhMRlhMcDhOYzc1dmxTZ2FDbENRME4xMnVKS3hCSzc3M3NtRlJQaTMrcW5DeGkwdDdQajEvcDFxZkpMSlpxMi9FM3ZEZVMvNU10STd5L2R2bjJIazZmT3hEdk9tRUlGOG4rWEVzT0pvVktyMmI1enR6YXdJNm4rSERkUkowUFp2SVdMdFhYdWIxMjl3SWloZzNUR0h6aDRtT01uVCttMVo4bWNLY0g3Yk51NkZSdiszc3pnWVNOWnMyb1psaFlXcU5ScXhvNmJ5TEVUSi9sNzdTcWQ4ZC82K2YwM21URnJydmJ4aitFOWZ4RUFtOWV2QnVETm03ZmE4dE14R2RVKzM5WlAxeHo3QS8vMDJYTjYvVEYrYTk4NXpyVXBGUXF1WDlac3IxUXFtVGp1VDdyMjZJMnBxZjdiWjdjdUhlT2M2MHY1OG5xeDFtY1pTNWF0cEhpeElqeCs0cHVvN2Y5ckN1VFB5OGhoZzVrN2J5SFJhalZseTVUaTdJbkRPbU5PblRsTHI3NERXTDU0QVI0NTQvNlNHUjlQVDAxSldWczdXOXhjUDVlQStmZ3hoSGZ2L01tYUpRdWdPWjRDQWdPMS9lL2UrV3VQTFVOZkZqMjhDc1licFB6cytRdktsQ3BKVUZBUUFPRVI0UVFGQldGbFpjVzZEUnNKQ3cvbndLSERjVjdOMHI1dEc3eHk1OUxKMWpkbS9DUThQVHlNWnZCNzljcVBOMi9lVXFoZ0FhUHpmb3ZYVyt6TW1FRkJRVHEzV3pWdlNsNnZQS3ovVzNQMTFiWHJON2oyS2V0bmJHVktsOVFKbEUzdTQ2VndvWUxzMzcwZFMwdExUcDArQzRDbGhRWHJmSmFUTnMzblAxSjI3OWtIUUpVYWhqOW41QThJSVlRUVFvai9mOWMrK0hJcjhQbVBYb1lRUW9qL3VGdUJ6N24yd1JjdkIvZjRCd3NoaEJCQ2lHUm5aV1dGaDRmSGoxNEdvRW5rMGJ4WkU2SWlvMmpkcm1PaUtvakZPSDNza0Y1Q2xNaklTQ1pOK1N0QjI0ZUZoZEgzOTBFY09uS1U4bVhMTUduOEdHMTU0UmpCd1I4NWUrNEMxYXRVMXA0YlRPL215dE5ubXQ5SnJseTl4c1pOV3loWnJHaWNaWjdkWE5NUkdSWEpsYXZYcWZOckV5YU9HMDM1c21VQVdMVjhNYTVwMHdMdzlObHp0bTdmU2VtU0pUaDI0aVJQbnowbnZkdm44N3IxYXRjeVdybHMwM29mMU9wb0FOYXQvNXNWUG12WXVWVy8ybWRjZlVMOHpINjZnTUVkVy83KzBVdElkck85NXpQSGU0SFJmbU5SMVAvRm9JZmp4MC95K3MwYmFsU3YrbFh6Vks5V2hXeFpOY0ZDbzhhTXAweXBrcFF2VjBiYkg3dHNKOER6Rnk4NWZ2S1VYbnRpT0RzN01YVFFBQVlPR1U2dlByL1RwMmMzeGs2Y3d1VXJWNWt6WTVwT3hzVFlmb2JudDFYTFp0U0tsU1V1TmpkWFRhcmo2VE5uTTMzbWJKMit1TkkwSjljSHZvbUo3alhBN3VuZDJMNTVnMTU3VXJtNXVqSjh5Qi9KTXRkL1FmMjZ0YWxSclNvV0Zwb3ZrREVsdUdOWVdWa0JZRzF0cGRkbnlKdTNud1BidmhUelpmTFo4eGM2QVlNM2I5MGlPam9hRHc5TnBzKzU4eGZxQkJEUDlwN1BiTy81Z09aMVpHaitEKzgvNkxYSGxJY09EUTNsMmJQbnJGcTlsbFdyMXdJd2M3WTNNMmQ3OCtmSVlTeGJzWXJmV3JlZ1grK2VsSzFZbFZZdG10SHV0MVkwYXRhS0hObXo4ZWZJWVZTcVZnc2JHOFBaS2I4VWs5MFA0Tjc5QndDODh2UFRhUWZ3OU1pSnAwZk9iL0o2QTJqY3NJRmVXZm9TWlNvQ0VCZ1l5SWFObTZsY3FTTFRKby9YMjdaUXNkS1ltWm5wdFNmWDhaS1FyTEVWeTVlamZkdldYTDErZzc2OWVtakxHUU8wNzl5TmRHblNNRG9CR1dXL2RQcjBhVTZmUHEzVGxpSkZDckpreVVLaFFvV01aaUVWUWdnaGhCQS96aW4vdXo5NkNVSUlJZjVQblBLL0p3R0RRZ2doaEJBQ2dLYWZZZzNLbGk3SnBLbC9ZV05qVGFjTzdYVEc3UDFuUC92MkgyVDA4Q0hZMk5nQXNHUG5icndYTEVLaDBEOC9QY2Q3QVU5OGZiRzF0U0U0K0dPYysyLzVXd2V1MzdoSm5WbzFHVHQ2T0VxbFVtL01nVU9IaUlxS1ltaXM1Q0E3dDI3VU8wL1lkOENnTHpmVnNYbjlhcXBYclVMbVRKbm8wcU0zM1hyMlpjbENiNG9WS1V6Qi9QbTA0eVpNbW9wU29XRE02T0hVclBNclI0NGVvMFd6SmdDRWgwY3dmdEpVbWpacGFIQWZHVE44anE5d2NIUUFQcCt2alMydVBpRitaajlkd09DL2dVcWxZdlBXN1hydDl4OCtCRERZbHhBSkRaRHlXYk5PSnpqbXYyVGw2aldBZm1ZL1E4RTdYL2JIVmpCL1B1MEgwYWd4NC9IMHlQbFZ3WUFKVmJ0V0RjNWV1TWpHVFZzNGV2d0V0clkyTFBTZXBTMXRHNWYvNStmWDBjRUJXeHNibEVxbDlpcUdmL1lmcEVEK2ZKaWJtOGNiL0toU3Ezbno1ZzFPam83YXRwZ1AvSWlJQ042OFRYd1o4bFF1TGdZRG1FQS9pREN4amg0L3dTcWZ0UXdiOG9mT0ZSSXhUcDg1UjFCUXNOSHRJeUlpdm1yL1AxcE04RmRjS2FFYk5tMXBzUDNBbmgya1M1ZFdlM3ZLdEJsTW1UYkQ0RmozOU9sUktwVThlUENRWWtVS2E5dXZYcitCUXFFZ2w2Zm1pcUpoZ3djeWJQQkFMbDY2UXZQV2JSa3hkSkRPKzRHaFFMa1ZQbXRZNGJOR3B5M21PTDE0NlFwcXRacE42MWZqa2pJbHBTdFVwbXZuRGpSdDFKQVZQcXNKQ1EyaFRhc1doSWFHOGM3Zm4yelpzcUJVS25uOTVnM2x5cFpHcVZRU0docUtqYldOMGNjbnR0alovR0lzWEx4TXI2MWJsNDU0ZXVUOEpxODNBQXR6Y3h3ZEhBeHVzMlRaU2tKRFErbmNzWjNCUHo1VWFqWG1SbDV2eVhHOHhINy8zTFo5Si9NWExRRmcwYnc1MmhUb05qYldEQjgxQmdBSGh4UTZmelM4Zi8rQllrVUtKK2tQQ1RjM040b1ZLNmE5SFJFUndkdTNiN2wrL1RxM2I5K21Zc1dLWlBtVTdWSUlJWVFRUXZ3NzNBcDg4YU9YSUlRUTR2K0VaS3dWUWdnaGhCQmZjbmRQVCtGQ0JaZ3dlUnBGQ2hmU1ZsY01DQWhrOWRyMXBFMlRoaHpaczJreitHbXJRbjV4anZySzFXc3NXcktNd29VS2tqcVZDenQyN1RHNFA1VmFEY0ROVzdmcDNxVVRYVHQzTUhxK082WmkyTTZ0RzhtY0thUDIvRnpNK2NNZWZmcno1SWt2MnpacDRoR2F0MjdMNVBGamRjN2Z4cFl6UjNiVys2eGcvZCtiS1BwRnBzQWR1L1p3OFBBUnVuUnFUeW9YRjBxVktzR2VmZnRwMGF3Sm9hR2hkT3ZWajlObnp1S1ZKNWZPdWQ2NHhIVStVUWloU3dJR2Z3Q1ZTc1hnWVNPTjlzZlZGNWVFQmpJNE9ob082UGpTaG8yYkU1emg2bnU0ZHYwR0owNmVOdGhuS0hnbnFkYXUxODlDZWZ2MkhhTjlacWFtTktoZk44NDVYNzU4eGVHang5aTFaeC9uTDF6RTNOd2NoVUxCeDQ4aHJGbjNOOUhSMFJRcFVoamxGeWwvWTB2dTUvZmY1SW12TC9VYk5XZkZrZ1hrOHZSQXJWYlRiK0JnK3ZicVRwblNwUkk4VDBoSUtIYTJ0cmk0cE5TMlhidHhreGF0MjhXeGxXRWIxcXdrZHk1UEFDNWN2RVN2ZmdPMGZXMWFOcWQ5MnpaNjJ5VGtDNGg3ZWplYU5HcklxVE5ucVYydkliMTdkcU5WaTJZNlg4b01IV2NKa1pEOXh6Vm02cVJ4Vks5YUpVbjdqa3VIenQwNWZ2S1U5dmJKb3dkd2RIQmc0amhOb052Tlc3ZHhjVW1KUzhwUHoxdDBOSDZ2MzJCblo2dk52dmI0eVJPODV5L0N6bDQzaTl6RWNYOVNPMWEydk5qM3o5emNuTXlaTW5MejFtMmRiUzVjdUVUMmJGbXhzN1hWYVQ5eDZoVEdEQnJRajFZdG1obnNXN0pzSlpPbmZVNzFmZlRZY2RLbVRZTkh6aHphTmh0ckcwTER3bGk1YWcxTkd6Y2lsWXNMWjg2ZUJ5QzNweWRoNGVINCs3L0hQYjBib0RtV0UvUCsyNmw5VzNwMDA1VFhqb3BTb1ZKRllXRmhvZTNQbmY5elVQSzNmTDBaRWhFWnlZRkRSNmhScllyT1l4SmJWRlFVWnAvKzZQa1d4MHZtVEJrSkN3OW4wcFRwck4rd2tmejU4bkxwOGhYNi9QNEh2MVFzejdBaGYzRGk1Q21PSGpzQndQUG5uMDhRdi8vd2diQ3dNTkovZW00U3k4M05EVGMzL1cxRFFrSTRkT2dRMjdkdnAxYXRXaEkwS0lRUVFnanhMK0lmYWZ3Q0xpR0VFQ0l4NURORkNDR0VFRUxFRnBNRXFWVEpFdVRZdXAxMzcveTFiYlBtZVBQeFl3aDllbmJqMmFkelZRcUZpVFlaaDFxbDFwbnJ3S0hEV0ZsYk1XYlVjR2JQbmFlM3IzZisvb3dZTlJaZjM2Y0FlTS8raXpLbFNocGQyOVhyTjdoNDZZclJmcFZhemRsekZ5aGNxSUQyOXBmalAzNE00WldmbjA0Q0tCZVhsSFRyMGxGbjNLUEhUeGo1NTFnQU9yWFhuTXV2VnZrWGV2VWJ3Tmx6RjVnMGRUb1BIejNtcjZrVHFWeXBvczYyRVpFUm1Kb2FEbldLcXlTeEVFS1hCQXorQU9ibTVwdzljVVN2ZmZLMHYvQlpzNDdMNXd3SHJlUXJYRHpPZWVQS3NCZmIreSt5N1gxSkhhMzVvSms1eHp0QjgzMHZNMmJQTmRyWHMzc1h1blJzRDhEMUd6ZHAyTFFsYTFjdEk2OVhIZ0M4Rnl4aTV1eUUzWjlSWS9UTFpjYlZaMlZsRldmQTRNblRaK2szWURDZ0NSYnIwYlV6alg2dFQyUmtKTk5uem1iWG5uM3MyMzhBTzF0Yjh1ZkxTNFh5WlduY1VEK2pXWEk5djhsaCs4N2RlTTlmbUh6emJkNkFXcTNtNnJYcjVQTDB3TS92TlpHUmtXVE1rQ0hlTXFoZnFsdTdKdVBIak5KcjM3WnB2YllNZFZ4aWpwL1lVcVZLcGMwNE44ZDdBUjgvaHVqMFIwUkdvRlFxR2RDdnQwNzd3Y05IT0hQMlBJTUc5Tk8yMmRuWlVhOU9MVXFWTE02QVFVT1pNSGthYjkvNTA2OTNEKzJZR2RNbTZYM3hpUzA4UElKK0F3Ymg5a1Yyd3JpT3czMzc5aE1VSEJ6bm1QUUdncHFTUTh2bVRhbFlvUnlYcjF4ajYvWWQydmFZUUw4VHAwNnpadDBHR3RTclE2Y09iVWxoYjAvK0lpWDU0L2UrMnNkOS80RkRLQlFLYkcwU2xuVXZScjY4WHB3NWQxNTdPeW9xaW5NWEx0Q3dRVDI5c2Yvc1B3aEFhR2dZTDErKzBtYWVBODBYYW1PdlFmLzM3M1Z1bno1N2psSWw5Tit2blowYythMU5TMzVyMVVJejdzeFowcnU1NHVLU2t0dTM3NkJXcThtVUtSTlJVVkZFUmtZbUttRFF4T1R6SHd2ZUN4WXh4M3VCMFV5QmJxNnUzL3oxRnB1NW1SbmJOcTNqNmJQbmRPdlpsd0g5ZTVQQi9YTXBudWpvYUtLam83VVpCci9GOFhMODVDbitIRHNCdjlldm1UcDVQTStmditUUzVTdk1uRDZabnIzN2MvUDJIYnh5NXlKbFNtZFN1Ymh3Njg0ZDdYN3YzTDBIUU5iTW1SUDEyTVRIMnRxYUdqVnFzSFBuVGc0Y09FRGF0R21sUExFUVFnZ2h4TDlFbUNyeVJ5OUJDQ0hFL3duNVRCRkNDQ0dFRUxGOWVTN3V6dDE3VEo4NVc2ZXRiY2V1MnYrYm01c3pjcGdtMWlBOElseG5YT09HRGZEMDhOQW1KSW1oVnF2WnZHVWJVLytheFllQUFFeE5UWW1LaW9veldCQmc4WkxsRkNsY2tMUG5ESjlqUEhMMEdJR0JnUnc0ZUpqVmE5ZFRyV3BsQU96dDdRRUlDZ3FpZmVmdWhJV0ZzZVh2dGRxRU9lLzgvUWtORGNYTlZYTnVPeUFna0M3ZGUydlB1Y2RVR3l0ZnJnd3BVenJUcG4wbjNGelRzV2JsVW5Ka3o2YTNqcENRVUN3dE5ZbFRWQ29WQU8zYXRLSjFpMlk2Q1ZWaURPamZod0g5KzZCU3FWQW9GRjlkVFZDSS94Y1NNUGlkUmFsVVJFZEhhOS8wWW92SkxtZW9MeUVTRytoaFRIaTQ1b1BtL0tsajJvQVZsVnBOaVRJVnFWMnpPa1ArK0Yxdm04Yk5XNU1tVGVwazJiOGgrL1lmNE1USjA1UXRVNG9qUjQvcjlHMWV2eG9YRjVjNHQyL1hwaFV0bWpZMjJxOVNxN2g2L1Fhdi9WN0hXNDV6MjQ1ZFpNK1dsWnc1c2lkbzdRWHk1U1ZUQm5kY1hWMkpWcXUxSDV3QWs4YVBvWC9mWHV6ZGQ0RGpKMDV5NDlZdHVuYnVZSENlNUhwK2swTmdZQ0NQSGo5SnR2bVVTaVdlSGptNGZ1TW1BTDVQbndHUU9YTW1nODlIbS9hZDhQTjd3Kzd0bXhLOGo5cjFHeVY1ZmVuZFhPbmVwUk9nQ1JqOFVrQkFJUFoyZG5vWjZGNzUrWEhtN0htRG1lbXlaYzNDT3AvbExGeThqT2FmanMzSVNNMFBpREZYUkhoNEZlVDN2cjFwMjBZM2dOSEN3cHdKWTBkamE2c2JQRGRtNURDajkrSGl4VXNFQlFmSE9lWmJLVk5hOCtYVHdzSkNKd0FNNE95NUMwd1lNNG9hVmFzd2NzdzR6cHc5eDhiMXEvWG1jSFIwb0Y3ZDJucGY0S0tpb2dnUE4xNml1VmpSd216WXVKa252cjVrY0hmbjdMa0xCQWQvcEd6cDBqcmo3ajk0UVBESGp3QXNXN0dLRlQ2cldiRmtvYlprOUlKRlMxbXdhR21DN3UrU2hkNzQrNy9YYTMvbDk1b2ExYXBpWjZmSmV2ZlBnWU9VTGFOWngvV2J0MUFxRkdUTGtsbjc1ZGpXeGxadmp1VHdyVjV2SHdJQ3VIZi9nY0UrYTJ0cjdPM3N1SERwRXQxNjltV2R6d3J0NTB2TWNSK1RWajI1ajVkdE8zWXhjUEF3M04zVHMzckZVanc5Y3JKazJVb0FpaFVwektybGl4azRlQmh0MjdTa1ZmT21yTjJ3a1IyN2RoTWRIWTJKaVFrM2Iyb3lWSHA2NW96ei9pZFYrZkxsV2Jac0dlZlBuNmRNbVRMZlpCOUNDQ0dFRUVJSUlZUVFRZ2doaEJEaXh6TjBMaTRtK1pHeE9JWGRlLzhCSURRMFZLZmROVjA2WE5PbDAya0xDQWlrVmRzTzNMMTNud3p1N3N5Y1BwbmhvOFlrNk54K3E1Yk5pSXlJTUJvd3VHcjFPdkxremtYdVhKNU1tam9kQjRjVTJuWDUrL3ZUcFVkdjNyN3paL25pK1RybmRBOGZQc3F3VVdOWU5HOE8rZk41MGJsN0w1NzQrcEk3bDZmMmZDVm96cEczYk5hVWFUTm1NWDdzYUlQQmdxQUpRSFIwMEZSZGpGMWxMU0dXTDE1QWtjSlN0bGdJa0lEQjcwNFZGWVdsZ2FqbTVCQmZvRnVNMmQ3ekRRWTl4UWdJQ0VTaFVHQnRiYVZ0VXlvVWxDdFRpcDI3OXRDdlQwKzkrN0RPWjNuU0ZwMUFSNDRlcDFyVnloUXBWRkFiTUJpVDdjdmN3b0tBd0VBQ0FnTUJlUEh5cGViZkZ5KzFnVGt4M3J4OVJ5b1hGMHpOVExseDh4YVhMMnRTNUM1YW9nbmNjbmRQVDZXSzVlTmN5OERCdytqY29aM0JnTUhZejRHN2UzcWQyMU9teldESjhwV2tTNWRXbS9rUUlKV0xDeTJiTjZGbDh5Wng3amU1bnQvazBMeHBZMjJRVzNMSjVlbkIrUXVYQUUwNVVVc0xDOXhjMCttTkN3c1A1OUxscXdZenhNVmwwYnc1Wk16b0h1KzR1L2Z1MDdWSG4wVE4vZlRaTTFJbklXRFczTnhjSi8xeVNJZ21VTXpLMGpMTzdmYnRQOENJMFdQcDNxVlRzajhQMzlPMTZ6ZG8wNzRUdVR3OUdEeXdQenMyYjhEMzZUTlVVWm9yUVdJeTVnRVVMSkNmZ2dYeTY4MHhaUGdvaGd3M251R3VkTWtTbUpxYXNtdjNQcnAwYXMvMm5idEltZEpabXlvN3hwcDFmMU91ZENuV3JQK2JkcisxWXMrKy9iUnUxNUZWU3hjQmlTdEo3T3praExPVEU2QXBad3V3YU1reUprLzdpeDVkTzlPMWN3ZE9uanJEZzRlUEdQY3BPOSs1Q3hmSmxqMGJWbFpXMml5aHNkK0RFME1WcFlxenZEbDhtOWZidGgyNzJMWmpsOUgrdEduVE1IN01LTHIyNk1PZ1lTT1lPVzB5b0FuNmhNOEJnOFlrOVhpcFdiMHFRVUZCTktoWEIwdExTOFpQbXNyNzkrKzVlVVdUZVRKN3RxeHNXcjlhKzRkTGdYeDVXYlY2TFZldlhTZXZWeDZPblRoSm1qU3A5ZjdnU2k3VzF0YWtTWk9HQnc4ZVNNQ2dFRUlJSVlRUVFnZ2hoQkJDQ0NIRS83RkJRMGV3WmRzT2czMGVYdnFCYkxldVh0QW1rUWtJRElwMy9oUXA3UEgweUVtdEd0Vm8xYUpadk9mZmJ0NjZ6ZGJ0TzJuY3NBRUY4K2N6T3U3b3NST2NPbjJHYVpQR1U3Wk1LUTRkUHNya3FUTUFPSC9oSXUvOC9Ra0tEbWI1NHZsNmNSU1hybDREd04zZGpjN2RlM0g1eWxYNjlPeU9xYW1wVHNBZ1FNdm1UZkJaczQ1eEV5YXpadVZTZyt0Lyt2U1p0bExjM2gxYkNBMExvM1AzWHRoWVd6Tmw0amlzclhUUHNUNTUrcFQrQTRlUU5rMXFQSEltTENtVUVEOERDUmo4emtKQ1FsRW9GZXo5Wjc5ZTM1T25tdHJ4aHZvU0lybEsxcjUrODRaVUxpNTZtYnlhTlBxVmJUdDJzY3BuRGUzYnRrblNHcE9xZGN2bXBFbWRpbDE3OW1uYjRzdTQxM2ZBSUlQdEU4Zjl5WjY5LzNEb3lGRnRXNkdDQldqVHFqbUZDdVJueTdZZGhJV0Z4VG4zelZ1M1diditid0JTT2p2ckJCa2EraUNQclVtTE5rYjdLbGVxeUl4cGt3ejIvWnRLRW44TDJiSm1aZDJHVGFqVWFoNDlma0tXTEpsUktCVGE3R0JmOGxtekRwODE2L1RhWXdJclAzd0l3UC85ZXh3ZEhOaTJhVDFLcFpMdzhBaU9IanZPeENuVE9YWndIeWxUT3ZQS3o0L3l2MVJuWVA4K2xDbGRpZ3p1N3RyeER4ODl4dEhSUVh1RmdpRXFsWXFidDI1VG9WelpKTjN2YmR0M1VxbGllYXl0clhuM3poOEFSMGRIZzJQOVhyOW0zSVFwN050L2dFSUZDMUNxWk54bHl2L3Q4dVRPeFRxZjVZd1pQNG5tcmR2UnYwOHYyclpweWN1WHJ3QVNWSjUxMElCK1ZLeFFUbnU3VXRWYU92MTJkbmFVTFZPSzlSczMwYUIrSGZicy9ZZFdMWnVoaUJWUUZ4Z1l5TmJ0TzVnell6cHIxditOdWJrNXM2WlBZZkR3a1NoTk5VRm9pU2xKSEJRY3pNRkRoOW0xWng4blRwN1dyTVBlams0ZDJsS3JablVpSXlPWk9HVWFSUW9YeEN0M0xxS2lvamh5OUJqMTY5YldiZzlnYTV1MERJUEJIejlpRlUrd1lYSy8zZ0NxVnE1RWkrWk5kZnBidEc2bmM3dDgyVEkwYTlLSTFXdlhzMnIxV2xvMGEwSkVSRXlHUWJNNDE1elU0K1ZqU0FqRml4WGx4Y3RYaElTRXNIN0RSa3FXTEs1M0pWWG1UQmtCS0ZHOEdFcWxrdDE3L3lGamhneWN2M0NSQnZYcXhMbTJyNVV5WlVwOGZYMi82VDZFRUVJSUlZUVFRZ2doaEJCQ0NDSEVqOVczVnc4NnRQdE5wMjNkK3I5WjRiT0duVnMzR3R3bUpsSEphNy9YWEVXVHFHajhtSkZHazEyTUgyTTgyY3FYbmoxL3pvcFZxOG1ZTVlQMlhObVhQbndJWU5UWThlVE81VW5WS3I5Z1ltTEM1ZzFyNk5xekQvN3YzN05sK3c3bXo1bkpyL1hyWW1rZ01jNzU4eGZKbGpVTFc3YnQ0T3k1Qy9UczFvV083WC9UVmdTTHpkTFNraEhEQnRHMVJ4OEdEQnJHdE1uamRjN3JSa1JFY1AvQlEyMnlFM2YzOUFETW16MkQxdTA2TW1UNEtHWk9uNng5YlBiK3M1OWhJOGVRT1ZORzVzMmVvWmR3U29pZm1RUU1mbWVCZ1lFRUJBVFN1OTlBbzJQaTZvdExjcFdzZmZEZ0lSa3lwTmRyejU4dkw4V0xGV1h1L0VWVXJGQ2VUQmt6Sk12K0VpSjd0cXg2YlY5bTNQTi8vNTU2dnpZbGE5Yk1uRHgxQnE4OHVYRjJjbUx1ck9sNjI2cFVLaXFVTDB1cGtzVXAvMHQxQ3ViUHB3MzRtamhsR2g4K0JNUzVucVBIVDNEMCtBa0F2UExrMWdrWS9MMXZiKzMvbnoxL2pwdXJxOUY1SGo1K1RPYU1HYlczTTJVeS9waittMG9TZnd0WnMyUW1JaUlDWDkrblBIcjhXQy9GOE02dEcvbjQ4U09ObXJWaTFmTEZPRG80VUtOT0ErYlBuWW1icXl2N0R4eGkrc3paMnZGcjFtOWc1bXp2Qk85LzRwVHBUSnlpZjZ4MDd0Q09YajI2R3QzdTNIbE5pZHRDQlFzWUhXUE0yN2Z2R0Roa09KVU9sbWZXOUNuYW9PRzBhZExvakFzTEMyUHBpbFVzWEx3TWEyc3J4bzhaUloxYU5mU0NldjlMb3FPamlZaUlKSHUyYkN4ZlBKOVZxOWRTcUdCK3dzTWplUElwY0NwRkNudTljc05LcFVKYnNobkF3Y0VoM3N4dkxaczFwVTM3VHJScDF3bDFkTFJlVnNhbHkxZmhrTUpCSit1Z3M3TVQ4K2ZNMU41T1RFbmlrYVBIc1d2UFh1eHNiZm0xZmwzV2JkaEk0MThiMExwbGN3REdUWnpNdzBlUDJiQjZCUUNIRGg4bElDQ1FpaFUwN3lOQlFacXJnMnh0YkF6dklCNVBuejBqZGFwVWNZNUo3dGNiYUxLbHhuWGxVWXgrdlh0dytPZ3hObTNaUnRNbWpRaVBDQWZBMHNKNFpzMnZPVjcySHpqRTRHRWpkZG9QSER6TWdZT0hkZHBpUGxOU3BMQ25kS2tTYk5xeURXc3JLNktpb3FoUnJVcTg5K3RyeEhkMWx4QkNDQ0dFRUVJSUlZUVFRZ2doaFBodmUvL2hBNlptcGpnNjZpYXJzYlRTbkNQN3NqMW1tNWp6Zmc4ZlBVYWhWR2pQVHllSHA4K2VBK2hWSW52Mi9MbjIvMHVXcmVEdDIzZk1uVGxkZTM3NnlMRmpYTHA4aFhwMWFxRlNxOW0xWnkvVnErcWZUM3Y5NWcxUGZIMXAwYXdKN2R1MklZTzdPN1ZxVkRPNEZyVmF6Y1ZMbHlsZnRneXRtamRsaGM4YWV2YUpZc3JFc2RwQXhIUG5MeElWRlVYK2ZIbDF0czJSUFJ1clZ5eWxhNDgrMVAyMUNSM2J0ZVh5bGFzY1BIeUVSci9XWjhnZnY4djVPQ0crSUFHRDM5bnJOMjhvVnFRdzA2Wk0wT3ViTVdzdTZ6WnM1T1RSQXdhM0xWR21ZcHh6SjBmSjJ2Y2ZQdkQ0aVMvbHlwWTIyRDl5NkNEcU5HaE1qOTc5V0xsc1VaeVoxNzRubFZyTndFSERzTFcxb1dzblRiblA3bDA3OGNmZzRmaXNXYWNYSUZTdlRpMGpNOEdwb3dkNTl2dzUxNjdmcEZxVlgvVDZQYndLeGhsRTFyWk5Td0JXK0t4aDQrYXRiTis4QWZmMGJucmpIajErd3JSNnN5aFp2Qmp6NTg3VTYvL1N2NmtrOGJlUU1XTUdySzJ0OFgvL25rZVBIbE95aEc3MnZNeVpNbW9EcVRLa1QwL0tsTTRBdUxtNmtqbFRSbHhjVXVxTTc5S3hQVjA2dHRmYno2NDllK2szWUxCZSs5Uko0d3graVluUHFqWHJVQ3FWU2Nvd2VQS1VKdnRjeGZMbEFMaDkrdzdPems2a1NHR3ZIWFAwK0hHV3JsaEpjRkF3clZzMnAwTzczN0N4aVQvejNyL2RvOGRQNGcyQzdkNnJuMTViWEZrNFk3eDUrNWJEUjQ3eElTQ0F1clZyVXJSSUlZb1dLY1NacytkcDM3WU5xVnhjZE1ZSEJnWFJ2R2xqbmF0VHZwU1lrc1MvVktwQW1kSWxxRkw1Rnl3dExGaTM0ZlBWUUN0V3JXYWx6MXA2OSt4R3pwdzVVS25WekptM2dDeFpNbFBnMHhmYm1QTHFNZW5GRTBPdFZuUDl4azJLRkM0VTU3amtmcjBsaHJXMU5Rdm16TVRWelJXbFFxSE42R3J4UmFuNzJMNzJlS2xYcHhaSGo1K2dVOWVlVEo4eWthcVZLMm5IREJ3OGpNYVI0dlVBQUNBQVNVUkJWTWRQZExQN3RXamFoTU5IampGdjRXS3laYzFDNFVKeFo0NFZRZ2doaEJCQ0NDR0VFRUlJSVlRUS8xK2F0MjdMeFV0WGttV3VXMWN2eEJ2dllhei93dWxqcEVoaHo2a3paN0g2Vkc0M2JaclVDZDYzUXFtcHFCWVVISXpkRnhYT3JsNjlEa0RXekpsMTJqdDE3YW45Zjd2ZldsR2plbFZ0QXBKOSt3OHdiT1FZbkoyZDZOdXJCeEVSRVRScTNncHpNM09kUkVzQXg0NmZCS0JJb1lKWVdsZ1lEQlpVcVZUczN2c1A4eFlzd3RiV2xyV3JsakhnOTc2OGZ2T0dQZnYyMDZCeGM4YU1HazcrZkhuWnVuMEhTcVdTMGlWTDZNM2pudDZOYmwwNk1uVEVhS2JObUFWQXNTS0Y2ZFMrclFRTENtR0FCQXgrUjFGUlVUeDk5cHlpaFFzWkRMU3orUFFtbGRRZ3ZPUW9XWHYwMkhHaW82TXBWcVNJd1g1MzkvU01Hek9LZmdNRzBhWmRKN3huL1VXNmRHbVRzbHdlUEh4RVdGZ1l1VHc5a3JSOURMVmF6YUFod3psLzhSSnJWeTBqTWxKVDN0TGV6bzRKNDBiVHBYdHZiR3hzcUZ1N1pvTG4zTHgxTy9NV0xNWlVxZVNYU2hXU3RLNGExYW93Yi80aUprMlp6dXdaVS9YNkowLzlDNVZLUmQwNGdoZGorOVlsaVpQcitVZ3FSd2NIemh3L2hFcWw1dm1MbDJUTTRNN3BNMmVUUEY5UVVCQkZTcFpMOFBoK0F3WWJEQ1E4ZWZTQTBkZmsyWE1YT0hEd01MVnFWTVBaMlNuUmF6eDQrT2luWU1NeVJFZEhjKzc4UmZKNWVlbU11WGpwQ3IvV3EwUG5UdTMxQXQzR1RwaE1vMS9ya3kxcmxrVHYrMnQ5N2ZHU09sVXFwaytaeUpkSkVxT2pZY3k0aWRqWTJ0QzNWM2U5N2RLazFuejUvZmpwcXBrTEZ5L3h4TmVYUjQ4ZWMvL0JRd0NXclZqRnNoV3JLSkEvTDNWcjErVGRPMytlK0dxeU45NjVjNWZvNkdpZDdJejE2dFFpYTViTXhDVXhKWWxqQjZQRmR2UFdiY1pQbWtyMXFsWG8rQ25WK05KbEs3aHo5eDUvVFoyb1hWTkFRQ0FtSmliWUpDSEQ0UEVUcDNqM3pwL1hmcTk1LytHRDl0aTFzckxDek94enlkL2tmcjBsVnBaWWozZG9TQ2dBbHBiR0F3YS85bmdKRDQ5Z3hPaXgyTm5aNFJTcjVQZlI0eWZZdm5NM0M3eG42V3hYc2tReDBxVkx5NHNYTDJuV3BGR2k3NThRUWdnaGhCQkNDQ0dFRUVJSUlZVDRieXRWb2tTOGxjNFN3MWppcUdVclZyRmcwVktqL2RiVzFoUXFXSUFEQncvaisvUXBkbloyMk52Ykd4eHJTUFpzV1hudzRDRmR1dmVtUkxHaW1DZzBKOXllUG4zR1B3Y09raWxqQnRLbTFhMkF0M1ByUmpKbnlvaUhWMEZTcEVoQi9ueDVlZlhLanhtejU3SmwydzVTcG5SbW9mZHNiZEtSU2VQRzBLMVhYeXFVSzB1SHRxM0ptVE1Ib0FrWU5ERXhNWmljNC9XYk53QlVxVkdYNXk5ZVVEQi9QcnAxNlFpQVVxRmd5cVR4T0RvNnN2N3ZUYng1KzVZSER4K3hhODgrS2xVb2o0TkRDbFJxTlE4ZVBPVGlwY3VjUG5PT0U2ZE9FUno4RVkrY09XallvQjRYTGw1bXo5NTlWS3hhazV3NWMxQzBjQ0Z5NS9Ja1l3WjNzbWJKYkxCOHNoQS9rNTh1WVBEUGNSTzEvNDhKTEl2ZEJqQnNzS1lrOEtuVFo1ZzFkejdUSm8vWEJoMThqYXZYYmhBWkdhbDljMHh1eVZHeWR1UG1iZGpiMjFPMFNHR2pZNnBWK1lVUEFRR01HVGVSWDV1MFlQalFRVVlEWkl4UnE5VTBiZEVHTnpkWE5xMWZuZVQxaG9TRU1HRHdNQTRmT2NiTTZaUEprVDBiMTIvYzFQYVhMbG1DL24xNk1tam9DTzdjdlVlZm50MFNGRDNlclhOSHJsMjd3WUJCUTFudHRoU1BKRHhuems1Ty9ER2dId01IRCtQYTlSdmt5WjFMMjNmcTlCa09IVGxLOWFwVkRHWXhOT1JibGlST3J1Y2pxVUpEUTduMzRDRjM3dHpsd3NYTHFOVnFPbmZyQmNDRXNhT1ROS2VOalEzNzkyelhhejkwK0NoakoweldheDg5WXFqZUZROEFEaWxTYVArLzk1LzlnQ1o0REdEcTlCbFlXVm5SdTBlM1JLOHZQRHlDNHlkUFVxUndJZXp0N2JsNDZRcCtyMS9UcFpOdVZzU2UzVHJUdm0wYnZlMURRa0pZdFhvdEdkelRmL2VBd2E4OVhsUlJLcGFzWGtHbWpCbXBXYjJxdGowNk9wcnhrNmJ3enQrZmp5RWgzTGg1aXc1dDIyQm5aNmV6ZllzMjdibHc4UklBNi8vZVJDb1hGN0pseTBLSjRzVzRkLzhCclZvMG8yUDczM0IyY3VManh4QzY5dXpEKy9mdmFkMnlPY3RYK2pCNTJsOE02TmRITzEvdVhKN3hyamt4SlltTjhmVEl5Y1J4ZjFLaldoVk1URXc0ZGZvTWY4MmFTNWxTSmFueXkrZjMwUGZ2MzJOdGJSVm54c1BZTHA4N2hhbXBrcENRRUNaTm5ZNmRyUzIzN3R5bFRvUEdUQjQvbHFKRkNuSHh6SEh0K0cveGV2c2FnVUhCQU5vcm9yNzB0Y2NMZ0lXRk9YTm5UbWZlZ3NXMGFkK0pYSjRlMUtwUmpkbHo1MU8vWGgxS2ZaRmgwWHZCSWw2OGVBbG8wcXovVXFrQ3prNkpEd29XUWdnaGhCQkNDQ0dFRUVJSUlZUVEvMDFmbnJmOVdzYVMxTVFFcnNXVldLcFY4MlljT0hpWUZ5OWVVcVoweVVUdDkvYyt2ZkQzOStmaXBTdmFjNndBcHFhbWVPWEp6YWpoUTNUR0wvQ2VwYzFnZU9IME1heXNyUGhuLzBINi9QNEhLcFdLOG1YTE1HcjRFSjJLWkNXS0YyWFZza1g4TVdRRTlSbzE0OCtSdzZoZHN6ckhUcHdrYTViTU9EaWswTmxIVUZBUUd6WnVCc0RGSlNWalI0K2dhQkhkQ21wS2hZTGhRLzZnVGN2bXVMdW5aOUdTWlJBZFRaZE83Vm5wczVhcGY4MGdQRHdDZ0N5Wk05RzQ0YS9VcUZaRkc5dlJ0SEZEQnZUdnpjNWRlemwwNUNpcjE2NG5NaklTTXpNei90bTlUUUlHeFUvdnB3c1lYTDEyZmJ4dE1RR0RFUkdSM0w1emwwYk5XakZ2OWd3OFBYSisxYjczN05zSFFMR2loclAzZmEydkxWbDc3dndGenAyL1FLc1d6YkN3aUR1b3JtbWpYM0YyY21UbzhOSDA2VCtRZFVXTDBMMUxSd29XeUorZ05keC84SkNnNEdBcVZkQVAwRXFvaTVldU1HemthSjQ5ZjhHMHllT05sb1J0MDZvRkNxV1NDWk9tY3VEZ0lhWk9HcThUdkdlSVFxRmcvTmhSdEc3WENUKy8xMGtLR0FTb1hiTTZvQnVRcEZLcEdEZHhLcWxjWEJnKzVJOEV6L1V0U3hJbngvUHhOVWFQbmNDV2JUc0FTSk1tTmRXcVZxWmcvbndVS2xpQU8zZnZKWHErNk9oby9QM2ZZMkd1bjdFc2RwYTEyRDUrL0dnd08rUDc5eC9Ja01HZGZmOGM0UGVCZzhtWk13ZC9iOXFDcTJzNlp2NDFoWHYzSHhqTnNwa25WeTZqbVMwUEh6M0t4NDhoVktwUURvQ1ZQcXV4c0RDbjhpKzZxYVpOdmt5cDlzbjloNDhBeUpFOUd3RUJnY3lkRi9kei9zNWZrd1Z2L01RcGNZNERHRFN3ZjV6OVNUMWVZa3JQL3RhaEN3OGVQbVRhNU0rbDJaLzQrako2N0FST25qcER2VHExTURjM1o4blNGYXhkdjVFT2JkdlFza1ZUTEQrVnJLMWRzenJWcXZ4Q2p1elp5SjR0cTg0Vk5NdFgrcEE2VlNxY25aejQ4Q0dBTGoxNmMvWGFkU2FNSFVXZFdqVUovdmlScGN0WFlXSmlRdjgrdll3K3ZucVBTU0pLRXNjbDVqM2gvSVdMZE8vZEg1ZVVLUm4zNTBpZE1SY3ZYU0ZkV3YxalNxVldBK2hsMmJPd01PZmx5MWYwN2orUUJ3OGZNV244R0x6eTVLTHY3NE5vMjdFTDNidDBvblBIZHRyN210eXZ0eGdyZk5hd3dtZE5vcmU3Y2ZNV2dONGZDc2wxdk1Ud3lKbURHZE1tY2ZYNkRUcDI2Yzc0U1ZNeE1URWhmMTR2VkdvMXlrOEJtdk1YTFdIbWJHODhQWEpTcjA0dHhrNllUT3UySFZub1BWdnY2aW9oaEJCQ0NDR0VFRUlJSVlRUVFnZ2h2clVpaFFzeWF2Z1FObTdlU3JjdW5mVDZDeFVzZ1BKVDZlRXZwVTJiaG1XTDVpZDRYN0hML1ZwYld3TlFzVUk1bWpkcFJJWHk1ZlFDKzJMazh2Umd5OGExN055NW01S2ZrblVNSHpJUWxVcXROOWJPem83QkEvdGpiV1ZGdGFxVjQxeVB1M3Q2QU5xMmFVV21qQm5Ka1QwYktaMmQ4ZlB6STFjdVR3cmt6MHZxVktrTWJwdkt4WVhmV3JmZ3Q5WXRDQXNQNSs2OSt3UUdCaG9kTDhUUDVLY0xHRXhvMEJWQTJUS2xXTEZrQVoyNjlxUlYydzdNbmZrWFJRcnJwMHBOaUE4ZkF0aTBaUnRlZVhMam50NHQzdkhSMGRGRVIwZHJNMHhkdVhvTitCenM1UGY2TldmT25nZlFCbmhzMjdFclFXc3hOTDVTaFhLTUdEMFdTMHRMMnYzV0trSHpWSzVVa1Z5ZUhvd1lQWllUSjA5eitzeFpQSExtb0duamhqUnNVQy9PYlM5ZXVxelpyNEdNYmduaDYvdVUzenAweHNuUmtXV0w1cEUvWDk0NHg3ZHEzcFFzbVRMeDU3aUpwRTJUaHFEZ1lNek56UEY3L1JvQXBhbitoNmV6a3hQYk42MUhyZjc4QWZicWxaL0I4YjYrVDZsU3M2N1IvUThjUE14Z2U3SFNodS8vNGYyN2svWDVqUWxTTXVacm40K3YxYkJCZlNxV0w0ZVhWMjY5c3J2eEJUQzlmLytlZHluc2VmN2loZmIxRWhZV1J1VWFkUXlPVjZsVUJ0c25UcG5PeENuVERmWXRuaitYMy84WWdwZFhIcFl0bXNmaVpTdjRhK1ljMXE3L20vSmx5M0R2M2dPc3JhMHdOVFhGMUZUNTZWOVR6TXpNS0ZXeU9CczNieVU4UEp6UXNERFVLalh0MjdabTY3YWRBRlFvWDVhTGw2Nnc5NThETlBxMXZzNlZJeTR1S1RsMCtDZ2xTeFRYeVl3WkZoYkdITy81Mk5uYWtpZDNMdDc1K3ljNFVDc2g0K0lMR0V6cThiSjc3eitBWnYwcmxpeWdZSUg4bkRsN25nMGJON05uM3o4b2xVcjY5dXBCKzdhdE1URXhvV1d6Smt5Y01wMXBNMmF4ZXUxNmV2WG9TdTJhMVduMGEvMTQ5M1hyOWgxNjlmMmRwOCtlODN2ZjN0U3BwUW5jSERsMEVLOWV2V0xKc3BYY2YvQ1FQMGNPMHp2bVlzUitEZDI0ZWN2b2EvRG1yZHZhOFJrelpzQXJub0RrYlR0Mk1YelVuMWhaV1RGLzdreldiZGpJaDRBUDJOcmE4dkRoWXc0ZVBrTFh6aDIwNDlkdDJNajlCdzk1OCtZdEFHblRmQTVhZStmdmo4K2FkU3hiNFVORVJBVERoL3hCclJyVkFGaTdhaGxUcHMxZzVoeHZybDIvd2FUeFk3QzF0VW4yMTF1TUF2bnpVcTVNR1oyMmFUTjBTLzB1V2JhU1YzNnZTTytXbmhUMmRyenllODJpSmNzd016UERLM2R1bmJISmRiekVyUFA1aXhkczI3NkxOZXMzOFBGakNMKzFic0dObTdjWU9tSTBCdzRlWnZxVWlZd2VPNTVOVzdhUkxXc1dGc3lkaGJPekUwSEJ3Y3ljN1UyRHhzMk5aaUlWUWdnaGhCQkNDQ0dFRUVJSUlZUVFJaWs2dEcxRGF5T0pTMkpyOUd0OW8rZEo0K3BMRGdxRkl0NXp5S0RKQ2xpN1ZnM3Q3Wmh6dElZMHFHZjRmSDVjYTZoWW9Sd0F6czVPOU8vYksxSGJXMXBZeEhzZVY0aWZ5VThYTUpoWXVYTjVzblRSUE5xMDY0VDNna1ZKRGhoY3RHUVpIeitHMExwbC9HLzBvQW1RS0Z5OERHWm1acGlhbVJJYy9CR0FBZ1h5QVhEcjFoMjlJRFJqUVduR3hCNi9hTjRjSGoxK3dvQitmWXdHenhqaW1pNGRpK2JONGVqeEU4eWR0NUFyVjY4UkhSMGQ3M2FYTGwvQlBiMGIyYk5sVGRTYVk3aTdwMmZCM0ZsNGV1YkV6dFkyUWR1VUxGR01uZHMyb2xRb21MZHdNVE5temRYMjVmWEtZM0FiRXhNVERoNDZRdDhCZzdDMXRTRTBOTlRnZUVjblJ3WU42SmVrKzJKSWNqKy84UVVNZnUzejhiVUs1STg3NERPR2pZME4yemF0eDlGUkUxVG5QZXN2OXUwL3lJcFZtcks0WG5rMEFVZFdWbFk2SlZoajI3Vm5MLzBHRE5acm56cHBITldyVmpHNFRYaDRCQjQ1Y3pCcitoVE16YzNwMHJFOVJRc1hadFhxTlJ3OGRJUjMvdjVFUlVVbDZENVVxMXFaOElnSWJ0eThoVWZPSEtSSm5acVpzNzJ4dGJXbCt4ZFhnd3o2dlI5akowNm1Yc09tT3UxS2hZS01HVE13WmVJNExDMHRjVTJYTGxIQjBGOHJxY2RMcG93WlNPbnN4T2dSdzNqOTVnMmxLMVRtM1R0L3pNM05xVk9yQnAwN3RpZTltNnQyZkpZc21WbmdQWXVEaDQ4d1lkSlVCZzBkZ2IyOW5kRnNvakdPSFQvQnRCbXpVS3ZWRFBuamQxbzBhNkx0TXpVMVpmYU1hZlRvMVkrangwNndZK2NlMnJacGFYQ2UySytoYlR0MnhSdTBPM0R3TUJvM2JCRG5GMDJWU3NYeWxUNDRPVG14WU81TXNtYkp3cXJWYS9sNzB4YWlvNk94c3JLaVFiMDZkR3pYVnJ0TlZGUVVxMWF2UmFGUVVLSjRVV3JYckVGQVFDQURCZzNseEtuVHFGUXF2SExuWXVqZ2dUclpVODNNekJnMHNEKzVQRDBZUG5vTXJkdDFaT002bjJSL3ZjWEk3ZWxKaDNadGROcStEQmdNRHc5bnBjOWFuVFpMQ3d1R0RocUFzN051eWQva09sNGlJeU9aTzI4aGQrL2R4OHpNakdwVks5T2xZenN5WnNnQXdMNzlCMUNZS0dqUXVCa1BIajZpU09HQ3pKdzJoUlFwTkprcnUzUnNUd3A3ZThaTm5NTGdZU01sWUZBSUlZUVFRZ2doaEJCQ0NDR0VFRUlrbTVoa05FSUk4VDNKdTA0Q1pNK1dsWlZMRjVJbVRkSkxFVFp0MGhEZlo4K29Wc1Y0T3RYaXhZcGkvcW1Fb3BXVkZSM2J0K1h0dTNlb1ZDcVVTaVZGaXhUU0JzcVVLMXM2MlFPRVprMmZvbzNJVHF3eXBVcFNwbFJKYnQrK1E4NEVsTys5ZU9rS3YxUktmTkJGanV6WmFOVmNFenhsTE5WdGloUXBxRmExc2s2bXRoZ3hKU2ZMbFNsTlpHUWtvQ2tiR3p1dDdwZTh2SExUcFdONzFORnFGQ1lLY25sNjZJMjNzN1UxV3E0MHFiNW5BRmhTbjQvdklYdTJySFR1MEE3UVhEV1FMV3NXYlYrNXNxWHg4TWhCb1FMNU1UYzNwMURCQXZITzU1SXlKYVZLRk1mY1hKT3QwOExDZ2xJbGl1T1NNcVhSYlN3c3pQRlp2bGdueTErQi9IbjFBcTlVYWpXcXFDaFVLaFVxbFpwb29qSEJCQk1URXhRS3piOW01dVlvRlFyMjc5bU83OU5uQUl3YVBvVEdEUnVRTXFXenpuelZxbGFPTndYemo1RFU0MlhZNElIYUw3dTJ0amJVcmxrZE4xZFhxbGV0b2xlT05yWUs1Y3BTc25oeERoODlHbSt3WUxwMGFhbFN1UkxwMDd0UnNYdzV5cFlwcFRmRzBzS0NlWE5tc0hIejFqaXZ0UGtXcjBHbFVzbGZVeWRoWTJPTms2TWpBS05IREdYMGlLRTZaWEZqYTk2ME1ZMGJOc0JFb2REcHo1QWhQVGEyTmpScVVDL09VdmUxYTlVZ1U2YU0yc3lRY1VucTYyMkI5eXhjMDZYVG0yL3ZqaTNZMmR0cGI3ZHMzcFJmS3BVbk5EU01xS2dvVEUxTnlad3BFelkyMW5yYkp0Zng0dmY2TmFsVHBhSmhnM3BVcjFaRis3akhxRnhKVXdiYzkra3pBZ0lENk5HMXM5NGZaYzJhTkNLWHA0YzJ5Nk1RUWdnaGhCQkNDQ0dFRUVJSUlZUVFRZ2p4WDJVU0VSRVJmem80SVlRUVFnanhUWncrZlpyVHAwL1R1M2Z2SDcwVUlZUVFRZ2dCTkRvOTQwY3ZRUWdoeFArUjljVVNWeXBOQ0NHRUVQOHU4aHUrRUVLSWZ5TnpjM09UcjlsZVA1V1JFRUlJSVlRUVFnZ2hoQkJDQ0NHRUVFSUlJWVFRUWdnaC91OUl3S0FRUWdnaGhCQkNDQ0dFRUVJSUlZUVFRZ2doaEJCQ0NQRVRrSUJCSVlRUVFnZ2hoQkJDQ0NHRUVFSUlJWVFRUWdnaGhCRGlKeUFCZzBJSUlZUVFRZ2doaEJCQ0NDR0VFRUlJSVlRUVFnZ2h4RTlBQWdhRkVFSUlJWVFRUWdnaGhCQkNDQ0dFRUVJSUlZUVFRb2lmZ0FRTUNpR0VFRUlJSVlRUVFnZ2hoQkJDQ0NHRUVFSUlJWVFRUHdFSkdCUkNDQ0dFRUVJSUlZUVFRZ2doaEJCQ0NDR0VFRUlJSVg0Q0VqQW9oQkJDQ0NHRUVFSUlJWVFRUWdnaGhCQkNDQ0dFRUVMOEJDUmdVQWdoaEJCQ0NDR0VFRUlJSVlRUVFnZ2hoQkJDQ0NHRStBbEl3S0FRUWdnaGhCQkNDQ0dFRUVJSUlZUVFRZ2doaEJCQ0NQRVRrSUJCSVlRUVFnZ2hoQkJDQ0NHRUVFSUlJWVFRUWdnaGhCRGlKMkQ2b3hjZ3ZzNytBNGR3YzAxSHpwdzVrbTNPMTIvZVlHWm1ocU9EZzhIK29LQWdBb09DU0pNNk5VcWw4cXYyZGY3Q1JVNmNQRTJ2SGwySmlJaGd5N1lkMUs5YkcxUFRoQithRnk1ZDV2YnRPelJ2MmpoSmF6aHc4RENaTW1Va2M2YU15VEkyTkRRVWN3c0xsSXIvNzNqY3FLaW9SRDFQUWdnaGhCQkNDQ0dFK1BGcXV4WWloYmsxQUNzZkhVM3lQQTNkaStGb1pnUEFnZ2NIa21WdHhtUzJUVTBxUzN2ZWhBWHlKanlRd01qUWI3cS8vNXJOcGZzRDhEelVuKzdubDN6VlhMTUx0Y1hWeWdtQWVzZW1KR21PM0NuU0F4Q3VqdUplME1za3pWSFlLUXZXcGhZQUhIbDlNMGx6R0ZNMmxTY0FJVkhoblBOL0VPZlkvSTRaU1czcHdIbi9CN3dORDByV2RTUlVOcnUwcUtMVlBBejJNOWlmM1M0dFJaMnpzdXJ4TWFLLzRUb1MrNXhZSzgwcGx6b1hBUDRSd1p4K2UrOGJyazRJSVlRUVFnZ2hoQkNKSWRFKzM5SHBzK2U0ZXpmcFA0eDQ1TXhCNFVJRnRiZkR3c01aUEh3VXVYTjVzbVRCWEozMmFMV2F5TWhJZ29NL0VoUWN6UHNQSDNqNzloMXYzcnpsNWF1WFBIdjJBci9YcjFtNWRDSFcxdGJhYmE5ZHYwR2pacTNvMGJVelhUdDNNTGlPenQxNzhmejVTdzdzM1pIayt4TGoxdTI3TEZxNm5GNDl1bkx4OGhYR1Raek1DcDgxakJzOUFxODh1Uk0weDc1OSsxbmhzeWJPZ01HSWlBak16YzBOOW5YdjNZOXVYVHJTdlV1bmVQZVZrTEZ6NXk5aTg1WnQ3Tit6SFV0TFM3MStENitDdEcvYmhuNjllOFM3ditRMFk5WmM1aTFjbk9qdE9uZG9SNjhlWFhYYTd0MS9RTmNlZlJqUXJ6ZS9WS3FnYmQrNmZRY0JBWUVKbWpkM3Jsd1V5SjlYcCsySnJ5OHFsVHJSYTB4SXNLY1FRZ2doaEJCQ0NDR2djbG92YlVEWTF3UU1sazNscVozbld3WU11bGs3TXpwUEkydytCU29kZjNPYnFiZS8vamNwOGUzODZhWDVqZTVyQWhoYlp5NnJQYjZTTzJDd2Q0N3FnR1o5OFFVTTFuTXJRaDRIZHpwUmlUNFhsL1A0NDV0a1hVdDhuTTF0R2V4WkYxc3pTM3dlSDJmcnMzTTZRWUcvcGk5Rzg0eWx0TGRYUGo3MnpkYVMyT2ZFenN5S0Rsa3FBbkFyOExrRURBb2hoQkJDQ0NHRUVQOGlQMTNBNE1OSGoxbSswb2VUcDg3ZzkvbzFscGFXRkN5UWp4NWRPK1Bwa2ZPYjdudlAzbjlZdDJGamtyZHYxYnlwVHNEZ3pwMjdDUW9Lb211bjl0bzJsVXBGL3NJbERHNnZWQ3B4U0pFQ0I0Y1VPRGc0NE9icWl1L1RaK1RNa1YwN1p0cGZzMUFxbFJRdFVvaUhqeDdyYkovQzNwNzdEeDV5OGRJVm1qWnV5QlBmcDNyN1NHRnZqN096VTRMdms3V1ZKV3ExSmtDc1dKSENiRnpyUTcrQmcyblc4amZXcjFtcDk1eW9WQ3E5T2FJLy9VeW0xMmRpZ2xLaDRQU1pzL3crYUNoVEo0Nm5TR0hONC9mMjdUdWRvU0VoSVhwdHhzUWVhMnRyb3hNVXFGYXIyYkZ6TjNtOThtQnBhY205K3c5d2NuTEUyU25oanduQWdFRkQyYjV6ZDZLMitkS3RxeGNNdG84WU9pakJjNHdhTTk1Z3U2T0RBMHFsa3I0REJqRmoyaVFxbENzTHdQeUZTM2owK0VtQzVtN2Z0bzFld0dEREppMEpDZzVPOFBwaUdMdXZRZ2doaEJCQ0NDR0UrTzlLWVdiTjBGejF0Y0dDejBMZTRYMXYzdzllbGZoWk9GdllrZHRCa3kzeGFjaTc3eDRzNkdCbXpjZzhEWEV3MTJUeUxPQ1lpUjNQTHhJVi9mazMwUDErMTZpZUxqK081amJVVDErVW9LZ3d0anc3OTEzWGFVeFU5T2VMZ3FPalA0YzVtZ0F0TXBibXJQOEQ3Z1MrK0FFckUwSUlJWVFRUWdnaHhFOFZNSGpyOWgwYU4yK05VcW1rV05IQ2xDaGVsSHYzSDNENHlERk9uanJEeXFVTEU1elZMcW5NemMyNWN2NlVYdnY0aVZOWTRiUEdhT0NUaDFkQm5kdlIwZEVzWGJHS2dnWHlVNmhnQWNMREk3Q3crSnhCcjJYekp0U3ZVeHRMSzBzaUlpS3AwNkF4ZlhwMXAxMmJWa2JYdG1IalprNmYxZnlnMUtKTmU3MytoZzNxY2VYcU5RRFdyTnZBbW5VYjlNWTBhOUtJWVlNSDRtc2dtTkNRanlFaHFOVnFIajErZ2xLaHdNek1qTWtUeHJMM24vM1kydGp3L01VTFhOT2wwNDdQbmIrSTBibSs3TXVhSlFzVHhvNmlaOThCcExDM0owdVdUTnErMGhVcTY0eGR1bndWUzVldlN0Q2FZNDhkTktBZnJWbzAwL1lkUDNHS1YzNSsycUM4MnZVYkdjelFGNTlTSlVzWUxRa05zTUpuRGZiMjl0U3RWU05SOHdJMGFmUnJnc2NhQ3hoTW1kS1paWXZuMGJUbGIvVHVONUE1TTZkUnVtUUpkbTNibEtCNXZ6eWVZNXc5ZVNUQmF3TllzbXdsazZmOWxhaHRoQkJDQ0NHRUVFSUk4ZTluYTJySjBOejFTVzJaQW9Cd2RTUkxIaDdHMGNJV3h5VE05ekwwUGVyb2IxbXdWZndiS1UwVXFLSVRYODBDb0xSTFRrd3dBV0QvcTJ2SnVheDRwYkpNd2JCYzlYR3pkZ2JnOGNjM1RMaTVSU2RZRU9CRHhFY20zZHJLNkR5Tk1GT1kwanBUV2N3VnBxejMxZi85K1hzejlyaTN6MUtSNnVueVU5dXRFUFB2Ny8vdWo2MFFRZ2doaEJCQ0NDRitzb0RCRHg4K1VLM0tML3d4b0o5T01KYjMvRVhNbk9QTjlKbHpXTHJRK3dldU1PSDI3TnZQZzRlUFdMVmNVMkoyMm94WlhMbDZqV1dMNXdPUUpuVWFjdWJNQVVCZ29LWkVyQ3BLUHp0ZmpLdlhyak4yd2lTS0Z5dkt3bm16MmJWN0wrY3ZYR1Q0a0Q5UUtwVUFUSmc4amJ2Mzd1TTk2eTlLbFN4T3Q1NTlLVm1pbUU3QVhJd3FOZXNtNnY1VXIxMWZyMjJPOXdLY25aMDRmdWdmYmR2ZUhWdjB4czFidUpqTlc3ZnI5ZDI0ZVl1MkhidGlZMlBOMGtYZU9sbitadjgxVmZ2LzdyMzdVYTFxWldwVXJSTHZPcjhjbXkxYlZwMytSVXVYa3pGREJzcVVMaG52WEFBZlA0Wnc1ZW8xTGwyK2dyVzFOYisxYmdGQTdaclZxVjJ6dXRIdFZ2aXN3ZG5Ka1VFRCt5ZG9QN0Y5bVRreXFkS2tUczI4MlRQbzNXOGdOdFkyeVRKblpHUWtrWkdSQ1I4ZmxmQ3hRZ2doZms3UjBkR1ltSmo4NkdVSUlZUVFRb2hFY0RhM1pVU2VocVQvRkN3RllLRXdZM2p1QmttZXMvWHBPUVJHaGliSDhyNDdhNlU1RGR5THhUc3VoWmsxTFRPVithcDlwVEN6MXY0L3JybDJ2N2pFMi9DZ1JNL2ZMbk9GUks4am9kdnNlSEVCdjdBQTdXMkZpUWxyU3ZUaVRYZ2dSMS9mWXAzdnlVU3R0V3dxVHdBaTFWRWNlbjBqVWR0K0RjOFViZ3p3cUsxOURPNEV2bURNalUyRXFDSU1qcjhkK0lMeE43Y3d5TE1lWmdvbFRUT1V4TlhLQ2UvNyt3aFQvYmpmem1JSERDbysvVTFtZ2drUjZpZ0FURTJVZE10V2hjeTJxVm44NEdDU0F6dUZFRUlJSVlRUVFnaVJlRDlWd0dEK2ZIa3BYcXlvWG51YlZzMlpOWGVlTm52ZXYxMVVWQlN6NW5oVHNVSTVDdWJQeC9zUEgxai85eWJxMXE2Sm1hbitVMnB1b1NuYllpd1E2OWJ0TzdUdjNCM1hkT21ZTm1rOFNvV0NUQmt6TUhyc2VBSUNBcGsrWlFKbnpwNWorVW9mbWpWcFJMbXlwUUdvVzdzbXYvOHhCRnRiVytyWHJhMHpaK3lBdkxqY3ZYK2ZtYk85bVRSK0ROWldWZ2JXYnE1ejI5MDl2ZDRZTzF0YnZiN2RlL1l4YU5nSTBxWkp5K0w1YzBpWExxM09OaFVybE5PNW5UbFRScjAyWTR5TnZYanBDdWZPWDJENDBFRW9GQXFEMjhaa1hqeDA1Q2pIVDV6azdyMzcycExNZFdyVlRORCt2MWFOT2tuL2NmMUxPYkpuWStmV3Y0M2UzOFNhTW0wR0szeldKTXRjUWdnaGtvOUtwZEplUUpCWUR4NDhaTXYyblhScTN4WmIyK1FKTUUrSTZPaG8rZzhjd3VzM2IxaTVkR0d5emF0U3FkaXliUWNPRGltb1dMNWNzczByaEJCQ0NDRTAwbGs1TWpKUFExd3M3Sk4xM3Y5eWRrRXJVd3ZxdXhtdnVoSEQxdFF5UWVNU0txNjV6cnk5bDZTQXdacXVCYjdaTmlmZjN0RUpHSFEwczhGTW9TU2RsU09PNW9uN1d5U0hmVG95MnJnQWNPek5iWUsrUTdDcDBrUkJZL2NTTkVoZlZCdGdkK2JkZmFiZDNxRU5zalBtMHZ2SFRMeTFsZDg5YW1HaE1LTk1LZyt5MmFWaHh0M2RpU3I3dTdsMHdpNU9qbXZjeUdzYnVQTGhDVkhxenhldngyUnFqQ2FhNVkrTzRCdnlsbTdacXFBMFVWQXRiVDVTV2RneitkWjJ3dFZ5Y2JBUVFnZ2hoQkJDQ1BFOS9GUUJnNWFXbGtiYmxVb2wwZC9oaDBPVlNzWG1yZHYxMnU4L2ZBaGdzTzlMUG12VzhlanhFd2IyNzh1angwOVl2WFk5WnFhbTlPalcyZUI0QzNOelRFeE1pSWcwZkJXcW01c3IxYXRXcGtmWHpqZzRhTXE4NU03bHljeHBrNG1JaU1URXhJUjhlYjBZT21nQXhZb1c0Y2JOV3dRRkIyTnFha3FEK25WNTk4NmZQZnYyVTdWeUplMmNDUTIrUzUwNkZUTm5lMU9reUxlRUV3QUFJQUJKUkVGVWNFRlNwMHBsZEZ4Y1dmRUNBb04weHZpc1djZnF0ZXZKNE83T3VEOUhFQlllcnUxVEtoVmtjSGZYbStQMjdic0pldXlOaVk2T1pzSmtUWkJreGsrQml5RWhJUUNjUEgyR203ZHZjL1hhZFQ1ODBQeG8rZDcvUGNXS0ZxRkJ2VG9VeUorUE51MDdZMmxwa2VUOUo0YXhzdGVHR0NzZEhGdHlCUXNDZE8vV21kL2F0RXp3K1BVYk51RzlZRkd5N1Y4SUlZUytyZHQzc0hESmNoYk1tVW02ZEdsNTR1dkxsYXZYalk3L01rUHU0eWUrTEZxeWpPWk5HK2tGRENia2N5WTI5L1J1N04yNU5VRmpUVXhNeUpRcEE3djI3R1hmL2dOVXJsUXhVZnN5UnExV3Myakpjb0kvQmxPaVdGR3NERnp3SUlRUVFnZ2hrcVpZeW14MHoxWVZHMVBOYnlTM0FwOHo0ZVpXQWlOREVqVlBmc2RNRFBDb2phWFNERlcwbXZuMzl4TWNGZll0bGl6K3had3Q3TFQvZnhNZW1LaHRxNmZOci8xL1dpdEgrdVNva2VSMXJIbHlnbGRoSCtJY2s5Y2hBeDJ5Vk1UVldsTWhSUld0WnNXam8yeC9mcDZFL21KOXdmOGhnNitzWmJCblhad3Q3RWhyNWNqNHZNMDQ2SGNkbjhmSGVCL3hNY24zSVNsaWwwOVdtdWorZm5qSTd3WnZ3NE1ZNUZrWEs2VTVCWjB5ODZkWEk4YmMySnpvMTdzUVFnZ2hoQkJDQ0NFUzc2Y0tHRFRtN3IzN1JFVkZrVGRQN20rK0w1Vkt4ZUJoSTQzMng5VVg0K1VyUHdBNmQrK0ZVcUZBcFZZemFHQi9uQndkVWFuMHl3NmJtSmhnYVdsSldLamhIMGJ0YkcwWk9Xd3czWHYzNDlVclA4TEN3d2tQQ3ljMExKVFEwRERDd3NLMFdmQmlNek16dzg3V0ZqczdPd29Weks4VE1BaXdkdjNmakJvejN1QStSd3dkUkpOR3YySnZwL25oTGpnb1dCc3dHQlFjekIrRGg5T2hYUnZ5NWZVQ0VwWVY3OHN4VDN4OWFkYXFyZDU5UFh2eWlONjJCdzRkNXNDaHcvSHV3NWhObTdkeTdmcm4waVMvL3pHRTNYczFwWlJ2M2I2RFI0N3MxS3BSalh4NXZlZzNZREQxNjlXaFgrOGUydkZxdFFvTGkrOFRNUGkxSllrblRaM08wdVdydExjN2QyaEhyeDVkazJWK08xdGJiY2JJaExCTnhGZ2hoQkJKa3lOYk50NitmVXV6Vm0xWnZHQXU1ODVmTVByNURwcUF3ZDE3OWpGa3hHak9uVG9hNy96Yk42OG5VOGFNOFk0N2N1dzRFeWRQMDJsTGFNQmhyNzRENGgyemR0VXk4bnJsQVRTZjNiZnYzRFU2MWl0UExyYnQyTVdZOFpNb1ZOQnd0cFB5WmN0b0w4UVFRZ2doaFBpUnpCUzZQLy9GWlBveTFLZU9WditRc3FCbUNpVy9aU3BIdFhTZmc3VDJ2cnpDb2djSGRZS09FcUppNmp4MHlmWUxTaE1GWWFwSUp0L2F4c1gzajVKN3lkL1Z1L0FnNmgyYllyUS9KdHZiODFCL3VwOWY4bFg3bWwyb0xhNVdtcUMxdVBhWlZBbWRNem5Xa1RKV2xzb1hvZThUdkoyOW1UWEZVMmJYM3Zhd2Q4WEQzalZKYXdEWTlPeU0wVDRQZTFlYVpDaUpsOFBuQzV3ZmYzekQ3THQ3ZUJEc2wraDlQUXoyby8vbFZmVE1YbzM4amhreEFTcW16azBabDV3YzhMdk90dWZuZVJscVBIaHgrU1A5MzAxajFITXJqUDJuTXNseGpZdDVyQ05qWlJnMFZlaG5yTC8yd1pkaFY5Y3hQSGNEN00yc3lXYVhsc3BwdlBqNzZlbjQ3cVlRUWdnaGhCQkNDQ0cra2dRTUFvdVdMQU9nMGEvMXYvbSt6TTNOT1h0Qy93ZVZ5ZFArd21mTk9pNmZPMlZ3dTN5Rmkydi8zNlZqZTFvMWI0cXpzek05Ky9UbmxaOGZ6WnMwMGhsLzVlbzExcTcvVzN0Ym9URGgrczJiT20wQWhRcm1KMnVXTEFBVUsxS1lwOCtlWTJOdGpiVzFGVFkyTmxoYlczSHE5RG0yYnQvQit0VXJzTE96eGRiR0ZsczdXeXdUR09BMjdzK1JPcmRqQjBVNk9XbCsrSHZ6N2gxWnNtUUdZTysrL1J3OGZJUjZkV3BweDhXVkZlL0NwY3RNbnZvWFY2NWVvMXJWeXZ6eGUxOVN1YmdrYUcweHVuWHBTUGN1bmVJZFp5Z3c0Zm1MRjB5WU1nMG5SMGY4MzJ0K0VQc2ZlL2NkM21UNU5YRDhtNlM3NmFaN0FHMkJscjJFc3BlS0xKRWhJaUJEY1EvY2UrL0JxNEw4RUVWY2lMSkVWSVpzQVdXVVhWYUJ0cFMybEJhNjk4aDQvd2lFaGlSdE9oakMrVnlYbDhtOW52dEpXNW8rT2M4NXpTSWphUllaeVdjelozSGY1SWttQVhYUFBQK3kyUnJsNVJWWExNTmdmVXNTRCtqWGx3Qi9md0ErK05pODlIUnQxeThzTEtSTGo3NzEybFBWcjB0dE1pZ0tJWVNvV1ZSVUM3Nzkra3NtM2ZjQWs2Yyt5T1NKRXdEemYyK3IzaWhRcWRGUVdsb0tObVJ2SGp0aE1rcEZ6ZGxxTlZvdHZvMThUTnBXL3Y2cnJhZFJvK0NnSU9QanRlczJNR2Z1dkJybkxGditCOHVXLzJHeGI4a3Y4eVZnVUFnaGhCRFhoTVU5bnJTNWIzM0dRYUk5Z28yQldyYXlwWXlwdFdDMlNIVUFqellmYUN6L1dxNnJaRzdDQnJhY2kwZWhVR0N2c1AzeTVhalFMdHdWMWgyQWdzb1NQaml5bk1TaXMyYUJrUmRjclFESjYwbDFYL3RnWjIrei9rVXAyMWg0YXR2bDNoWUFZYTRYLzM3SXJTZzJacTY4UUluQ3BLMUNwNkZTcCtYV2dMYllXd2h3cTZ0U3JXbVpYWHVsSFQwYnRXQndVQWNpM1FLTTdXWGFTaGFtL011SzAzdnI5WDJaVjFITTI0ZVdja3RBR3lhSDk4TkY1WUM5MG83YkF0c3pNTEE5Ui9QVCtQdnNZWGJuSkpsbEhWeWV0c3ZxdWpjSHRERUdERlkzcmlxTlhvdWRRb1dkbGIvNUVvc3llU1Z1RVcrM0djUCszR1IrbFdCQklZUVFRbHpES2lvcWNIQnd1TnJiRUVJSUlSckVEUjh3K09mSzFheFk5UmN4WFc1aTJDVWw5QnFhUnF0RnI5Zmo2R2orUmtKMXZxeXJwYjVMZVhpNDQrSGh6cnIxRzluNjd6WVcvREFQbGNyMEl0YmE5UnRZdTM2RFNkdmVmUWZZdSsrQVNkdXJMejF2REJpY01HNnN4ZU5sWnh1QzROcTBibVZzMCt2MWxKYVdVbFJVVEhGSk1XcFhOWTB1K1JEL2dxcUJmMkFhTUtoV3UrTHE2a0ptNXNVN1poY3NYRXhJY0REOSt2V3h1RjdWOC9ucW0zbHMyZm92N2RxMjRhZnZ2NkZUeHc3VnpyR21wS1NFckt6c09zMzk0S1AvbzdLeWtsZGVmSjZYWG4wRGdBZW1UZ0hnczVtemFweXYxZW5RYURSV1MyWTN0UHFXSk83VXNZUHhkYllVTUFndzZMWmJ1WDJJOVorbmh4Ky8rSUdFcTZ1ck1lQWpKeWZIR0VSYTFmd0Z2N0J3OFZKK1cvd3pEaFlDVmJWYXJkblBnQkJDaUliVE1qcUsyVE0vSXlQekxNWEZGejlReXNqTTVQRGhvL1R1MWFQT2F5LytlVDdoVFp2VU9PN3Z6VnY1NEdQVHpDSlY1K1hsNVJzRDkyMVYwM0dyL3M1Y3UzNERLMWV0WWNhbkg1dU4rMnZ0ZWxhc1hNMnNHWlovTHdvaGhCQkNDSE5xT3ljbU5PbkZyWUZ0VGJJZU9pcnRlYXo1YlR6Vy9MWjZyZTl1NzhJSDdjWlZPMmJGNmIzTVM5cFlyK09JYTFlWVN5UGo0dy9hM1czV0granN4VS9kTGxZQW1aKzhsVlhwZXhrV2JMZ2VsbFZleUVPNzVxTFY2N2pKTzRLWFc0MEE0SDhuMXJBKzR5QUFNVDdOZUtIbGNBQm1uMWpMdW93NEFONXJPNWFXSGlFQWxHb3JBUEIyVURPaGFTOWlmSnJockxwNERWaW4xN010NnhnOWZhT1kzTFF2azV2MmJhaVh3S2hDcDhGQmFZY0NhT2tSUWt1UEVQVEFWd25yV0hQbVFFM1Q2NnhjcThIT1RtVTFhQmNnclNTYjUvZi9SRTVGa2MzbGw0VVFRZ2docmlRUEQ4T040VmxaV1FSVnVmRmNDQ0dFK0MrN29RTUdkKzNldzZ0dnZFMUljRERUUDM0ZmhVSlI4NlI2MEdvME5tZmxxMGx1WGg1dnYvOGhZMGFQcEVQN2RtYjl6ejM5SlBkT3ZzZjQvT25uWDJMM25yMXMyYkRHNG5wNnZaNzlCK0lvS2k2bXVMaUU0cUlpaWt0S0tDNHVZZWN1d3gyalErOFlUWEZ4Q1VYRlJaU1VsSnFVS1o0NC9tNWVlcUhtdThrdENRa09OcGF4M2JaOUovSHh4M2puemRlTVFaUlZhVFFhMXEzZnlJSmZGckZuMzM1ais0RzRnMHlZUE5YcU1Xb0trdnZ1aDU5TXl1eldSbVJFT0QyNng5QzBTZU02emMvTk1RUTMxS1lVYjMzVXR5U3hMUnFIaHRLM1R5K3IvVys4K2hJdG82TUFVQ3FWaERkdHd0SDRZOXovOE9OTW1qQ094eDU1RUR1N2kvODhlWjUvSXg2N1p5OFR4NXRlNEYyNGVDbnpGL3pDZ2grK2xVeE9Rb2ovcElLQ0FnQ1dMbDFhdzhpR0VSRVJRWWNPdFErd3Y2bXo0VU96cXRtS1kzZnQ0WVdYWDJQYmxnM1dwdFdvTnBscHcwSkRyUGI5c25nSk0yZDlXYXRqSDlvWGEzUEFlV0xTU2JPYk1TNDRtWnpNaGsxLzErcllsMHBMU3lNdExjMmt6ZDdlbnNEQVFBSURBeS83KzFRaGhCQkNYTCtXcGNXYVBMODFvQzFxT3llTGZTY0t6eER0Y2JIMDZxSVU2NW5nQmdkMndNM2V1Y1p4RnpMK1ZSWGxIc1JMTFVmZ2ZuNithQmh1ZGs3Y0VYSlR2ZGVvalV0TDB3WTRlVEl3MEhDdHNxQ3loTjh1eVVRWFgzQWFNQzA1WEpPYU1saGFLMWw4SVd0bGJkd1cyTjc0ZmJreS9XS212d0JuVCtPWTFKS0xOeDE3T1Y2OG5wZGRYbWg4N0tTeU56NHUxUmdDQm5NcmlsRGJPWmtFQzhabUp6QS9lU3NGbFNYMDlJMnE5WDV0OWRqdWJ4a1EwSm9oUVIyTlAvOUg4OU9NQVk2WFM3bXVFbGNjVFY0UFM3S3F2SFpDQ0NHRUVOZWFKazJhb0ZRcVNVNU9sb0JCSVlRUTE0MGJObUF3N3VBaEhuNzhTZHpkM2ZqbXExbjRXTWhxMXRCS1NrcFJxcFNzV2JmZXJPOVVhaXFBeGI1TGxaZFg4UFN6TDZMUmFCZzVZamc3ZHNhU2ZpWURoVUxCN1ZheUpQcjcrWkdUazR0T3AwTnBJUkJQb1ZCdzd3T1BVRlpXQmhpQ3VGeGRYSEIxZGFXaXduQlJxMitmM3JpNnVxQjJWUnYrcjNZMVBnNEk4TGU2M3dOeEI2czluL0NtVFlnL2RoeTlYczluTTJmUk9Dek1MQ3RoL0xIai9MbHlGYi8vdVpMczdCd0FmbDIwb01hc2ZCY3kwOVhrOW1GRHVHUFlrQnJIM2Z2QUkyWnQ5MDJaaUp1Ylc0M25lYWsxNjlhalZDalo4cysvQUlTRmh0WnFmbDNWdHlSeFF4ZzdaclJaVzBod0VEMTdkT09yYjc1bCs0NmRmRHI5UTVQeWtBQ3pabi9Gd0ZzRzRPL25SMkZoSVcrKzh3R3IvbHFEajQ4M3lhZE8wZDZ6N1pVNkJTR0VhREFYQWdZdkRSYTduR3dOR0V4SVRPU0ZsMS9uNC9mZklTSWl2TUgzTVc3c0dCNjgvMTZiM29jbEpDYXhmc09tR3NmWmtrbDM3cnp2K1hUR0Z6V082OWkxcDZHMGNoV1dzdTlhNnF0TlJsOHdmUDEzN0xCY2ZzdlgxNWRiYjcwVlg5L2FmK0FwaEJCQ0NESC81QmFUNTExOUlvMEJRNWYyQVV4b2N2RUd3T3BLeC9iMGpUSUdERlkzemxMQVlHcEp0akduWUZaNUllZktDNGgyTndRcXpqNWgrV1pYUzRZRWRhS3hxeUdMM09LVTdXU1ZGOWcwNzVGbUEyMCtSbTJGdVRSaVdvdkJoTG42c0Q4M21SbkhWbE9rS2J0c3g2dkszZDZGU1UycnI5alIwQzR0VFRzNnRLdnhjYUdtek9iU3RRM04wOEdWUUdjdkFBN25wN0l0NjdpeDcvNklBUURrVlpTd0pIVzdzVDJwNkN3dlJCdXlCWlpveWxsYkpaak8zK25pVGFwcFZRSUd2UjFjalkrelRBSUdEVUdCR3IwV2pWNExnQjc0NHZoZmZOcGhJb2Z6VS9rdExaWlR4Vm1BSWJQbXBRRzhZQ2pyM05Vbjh2eCtpOWw0OXJETnI4SHc0TTZvRkVyMFFGWjVBUXRQYmVPMzFGMzA5STJpdjM4clpwMVlnMDV2eU9rM3ZrblBHdGR6dDdzWTRHdkxlQUNIODVrRlhWU09OczhCUS9CeWJIYWl6ZU9GRUVJSUlTNG5aMmRudW5UcFFteHNMTTJhTlpQcnRFSUlJYTRMTjJUQTRKR2o4VXg5NkRHY25aMzVmdTRjR29lRlhaSGpGaFFVa0o5ZndKUFB2R0IxVEhWOUYrellHY3VPV01QRnRydkdUUVRBMDlPRFlVTUdXUTBZREE0S1JLdlZjdmJzT2F2QmZYOHNXNHlqb3dOcVYxZGNYRnlNN2Q5K1A1OVBQdjJjWjU5Nm9zYTlXVEoyd3VScSs2T2pvcGo3N2Zjc1hQSXJodzRmNGF2Wk0wMnkvZXlNM2Mza3FROEMwS2xEZTlxM2E4dUdqWDhiTTlSVjUwSm11cHFFaGdUVExhWnJ6UU10Y0hOenE5TzgzLzlZeWFiTmhndnpMYU9qNk5xbGZuZUEyNnErSllrdkZ6YzNONzc0YkRvL3pGL0FKNS9PNE1GSHAvSG5zc1dtR1pYMGVwNTg1Z1VlZm1BcWI3enpIaGtabVF5NjdWWmVmL2xGeVM0b2hQalBDZ2tKSVMwdGpTZWZmTExtd1ZkQlZsWTJkMDJZeE9mLzl6RTl1M2VyMTFvcEtha01ISHFIU2R2UEN4ZlhhbzFaWDM0RkdONzdiTjlpWGo3T2xreTZ0cFl1WHJaNEFUcWQ0UU8wUll1WDh1T0NYMWo1KzY5bTQ2cnJzMVZNVEF3eE1USEc1M3E5bm9LQ0FzNmVQVXRzYkN5Ly9QSUwvZnYzcDNYcjFuVStoaEJDQ0NIRXRhSllVODZmNlh2d2NYRGp4NU9idWJ0eFQyUEE0TG9NMjI3SXRGT29qS1ZiaXpSbExFN1pic3dHVjVQTEdURDRWTlFRWTJhN3p0NFJUR3phbTlrbjFsNjI0MTFyMm5zMXJmV2NuMC85VStzNVE0TTZWWnVoc3JYSHhSdHpOMlVlWmtQbUllUHpDd0dEeGRveVZxWHZNN2JmR1JhRHA0UGhtdWpLOUgyVWFNcU5mUmZLRytkVUZGRmNwZDNMNFdLR3djeXlmT05qeC9NWjlTNWtGN3lnc0xMVVdPYTRxbkpkcGNVQTNpZGFEREkrL3Z2c0VZdGpyQmtSMGdXQVlrMlpzZFJ2dWE2U0Raa0gyWkJwK25NMk9qU0cycWp0ZUh1bHFsWnoxcHc1SUFHRFFnZ2hoTGltZE9uU2hhU2tKSll0VzBiLy92MXAxcXpaMWQ2U0VFSUlVUzgzWE1EZzhSTUozUGZnSXpnNU9mTDlOMThSM3JUSkZUdjIyWFBuaU9seUU1OU8vOUNzYjhZWHMxbTA1RmVySmYyNjl4NWdmTnloZlZ0ZWZPNXBRa05EQ0FrT0ppUTR5QmpncDlWcUxjNlBDRGRjckV0SVNySWFNQmdhY3JIa1RHbHBLWVZGUlJRVkZaT1ptUWxBU21vYXhjWEZGQllXVVZoVVNIRlJNWVZGUmNaeFJVVkZkT3pRM2l4b2NjMks1U2JQSDNwc0doN3U3c2JuSFR1MnAzQkdJUjk4TkoxQnQ5MUs3NTQ5QUNncEtjSGUzcDZ1WFRvemFzUndCdlR2Uzc4K3Zabnh4V3cyYlB6YnBvQ0F2UHg4czdiTXMyZlo5TGZweGJWRGg0L1lsSW5RMGxoTDJmSnM4ZGJyci9CNDlrTTRPanJTcEhFWVg4MzlsbGF0b28zbjMxRGk0NDhCa0pXZGJmTGNWbG5aMmNZNVFVR0J1RmY1MnRYSHJDKy9JamdveUN5YjVLUjd4aFBWb2dVVmxSVWNPMzZDbmJFWDcwUi83WlVYZWY2bFYzbncwU2RvMU1pSEx6NmJ6czBEK2pYSWZvUVFRcGlMakloZ3dZL3ptSHpmUXp6MDZEUVcvREN2WHV1RmhBUVQrKy9mRGJJM2hjSThZekkwYkNiZEpvMGJHeDk3ZWhsS2tGbDY3MWhkWDEwcEZBbzhQRHp3OFBBZ1BEeWN6WnMzczNIalJnSUNBbWpVcUZHREhVY0lJWVFRNG1wWm1yTERHTVJVRjExOEluQ3hjd1JnWjNhQ3pjR0NsOXVsWlhaRFhYeXUyTEZQbCtidzJPNXY2N1ZHYlVvRlg4cFo1VUNVZSsxTHRDMUpzWnhwdXpwOS9GcFdHekRZMXZQaWUva2pCVFZuYy9keGRHUFUrZXlJSlpweS9qaTkyOWluQUNMVWh1dXB4d3ZQbU15N2tIa3d0NktZY2wybHNmMUMyZUZTclduQUlHRHo5MnFrV3dCOWZGc0NodXlFZjljaXU2Q1R5dDZZeFRPL3NzVG1lVUlJSVlRUXdqS2xVc21JRVNQWXRHa1RLMWV1eE52Ykd6OC9Qenc4UEV5U240U0VoQkFTRW5JVmR5cUVFRUxZNW9ZS0dFeE1Pc205OXorTW80TWozOCtiWS9JaDhPV20wV2hJVFR0TjE1czY0K1hwYWRidjZHQzRpR1NwNzFMdTd1NU11bWQ4clk0ZkhXWEl4aGNYZDhpWUhXanpsbitJakF4SHA5UHoyTFNuS1RvZkRGaFNYSXhXWjM3aGF1Q1E0V1p0enM3T3FOV3V1S25WcUYxZENRMjkrQWFvVjgvdXpQcjgvd2dMTXkyMXUrcVBaU2JQUTRLRFVDZ1V1TGc0ODhZckx4bmIvOW0yblRmZWZvK2ZmL3lPZDk5NjNlellkUTBJU0VvNnlWdnZmbURTdG5uTFAyemVZdHZkekplT3JXdkFvSzl2STN4OUwzN2d2L3pQRmF4WnQ3N0JBd1pIakJsWDdmT2FMRjIybktYTERFR2ZINzMvanRVc2xyWDExMXBEK2UxTEF3YUxpb3BKUG5XS1piLzlUdHlodzdpNnVqRGg3ckVBREJzeWlKTW5rL255NjI5d2RYRWxLQ2l3UWZZaWhCREN1cERnWU9aL041Y0ZDeGZUdGsxcmpsWU5QRDlmdmtxQndzcHNVMHFsMHBpWk4rbGtjcDErbDF2TGxOdXhmWHVtM2p1Wlo1NTh2TVkxZHV5TVpkUGZXMHl6Mk5yb1NtYmZ2VUNsVXRHblR4L09uRG5EbWpWckdEZHVYSjMyTG9RUVFnaHhMYkVXTE9oWnBjUnJkVWFIWGN4V3RqM3J1TTN6THJlZDJTZm82UnRWNVhuQ1Zkek5sZFhCcXlrcUt6ZjJYRWtxaGRKWXhqZTNvcGd6cFhrMXpwbmN0QStPU2tOV3dOOVA3ellwSXgzazRtME1UajFlWUJvd0dPSnNDQWl0V3FZWXdPbjhXcVhhU3VyQ3g5R05aNk9Hb1R6L3Z2L3Z6TVBHOHNXMmNGVTVHaDlubHhmVk9IN0UxdW0xMzJRTjdCUXFsdlI4Q29CejVRVThFUHQxZ3g5RENDR0VFT0pLY25aMlp2RGd3VFJ2M3B5REJ3K1NsSlJFUllYcERTSXhNVEVTTUNpRUVPSS80WVlLR0p4eS8wTms1K1RRdTJjUDVpOVlhSEhNYXk4YlNnSnYzN0dUTDJaL3hhZWZmRUNBditXTWZMVVJkL0F3bFpXVlJFVzFxUGRhVmVYbTViSC9RQng3OXgxZzMvNERmUC9OSEl2am5KeWRpSXlJNEo5dDIzbmtvZnNCUTRZM1AxOWZQdm53WGJwM2l6RUUvYWxkY1hWMVBSOEU2SVphN2NwZmE5ZngzUTgvOGRQMzM2QStQOFpOcmNaVnJVYWxORndFL082SG56aDg1Q2ozVFo1b1BHWndVQkRCUVlhN2lqUFBuaVV4OFNRbkVoSTRrWkRJaVJNSjlPM1RtM3ZHMzgxajA1NUJyOWRUV0ZqRW1Zd01QRHdNR2V4UzAwNlRsNWRQbzBhVzc4UzJwYlR1akM5bU0yZXVhVGFrYmpGZExjNDllT2d3U1NkUE1uellVTlBqeEIvajd5MWJHVFZpT0g2K3ZqVWVzeVlxcGRMNHVsMVFVVkhCNmJUVERCN1U4Q1Z4RnY3MHZjWDJ3MGVPMHFwbHRFbGJlWGtGQlFVRkpvR01WVjBhL0hsQlZsWTJMNy8ySnA5OCtKNU5lOUxwZEtTbHBkRzNkMi9Ba0JsejI0NmQvUDdIU2paczNFUlplVGtCQWY0OC9PQlVSbzBZenRKZkwyYXBmT0t4aDNGeWNtTEdyTm1NdWZzZVJvMjhnL3Z2bTB4SWNMQ1Zvd2toaEtpdndNQUFubjNxQ2JQMnNuSkRLUzU3ZS9zNnIzMW9YNnpKODlWcjF2SGNpNit3ZCtjL09KeS9vUUxnWkhJeXcwYU1NWnQvYVFEZk45OStiL094ZjF6d0MyRDRYZG11YlJ0amUwVmxCWFoybHQ4bVYxZVMrSEpTcVZSMDZkS0ZsU3RYa3BHUlFXQ2dCTTBMSVlRUTR2cjBYZGVIYXozbjFWWWpMOE5PNm1iVzhUV2NLYzBqMU1XSHVMeFQvSFZtLzlYZTBoWFR5eS9LckUxdDUwU0VtejhIY2s5Wm5SZnNVdnVNaG5ZS2xkVytkcDZOamRrSDkrUWsyYlRlaHN4RE5IWDF3MGxseis5cHUwMzYybnMyTVQ2T0x6aHRmS3kyY3pLV01FNHJ6VEcyT3lqdGpJRitsaklNMWlUU0xZQm5vNFlac3hlZUt5L2crNU9iYTdXR3YvUEZtOUxUcSt5dFBpWTI3WTI5d283c2lrS1dwKzJxY2J4R3I2VlVXNEd6eWdHMW5aUFZjU3FGOHBySkVDcUVFRUlJWVl2SXlFZ2lJeU92OWphRUVFS0llcm1oQWdiUG5UUGNoYm5sbjMrdGpya1FNRmhSVVVuOHNlT01HVGVST2JObTBETGEvSUpYYmZ5MWRpMEFNVjI3MUdzZGdIKzM3V0R4MG1VY09uS0U5SFREWGExaG9TRjA3eGFEWG4veC91eWlvbUpXckZyTjRxWExHRE42SkFQNjllR3JiNzRsTVRHSmlJaHcwdFBQMExGRGUxeGNYSGpoMmFlc0htLy9nVGdBV3JWcWlaT2pvOFV4Y1FjUGtwSnFLTzl4OXR3NWxpejlqVk1wS1NTZlNpSHA1RW1LaXkrV3ZtalV5SWVJOEtaNGVucHczNE9QY09qd0VaNTU4bkgrTjJjdUw3ejhHZ3QrK0JhMTJwV0VoRVJDZ29OeFU2dnIvWnBWSnpIcEpMUG56R1gxbXJXNHViblJwMWN2UEQwOWpQMExmbG5FcjcvOXp2KysvSnIrL2ZvdzdxNDdiZjQ2MnRuWmNUbzkzYVR0MEg3ekMybzdZbmVoMWVsbzI2WTFQOHhmUUY2ZWVTbmxTK1htNVRIamk5blZqcG4yK0NNbUFSQWFqWVkxNjliei9ZOExPSFQ0Q08rLzg2Wkpoci9wbjgzazIrOS9wRzJiMXR3eW9CODNEK2hINDdBd2kydHJOQm9BZHUzZXc4SWxTNDF0U3FXU25OemNhdmQxOE5CaHlzc3JhTlV5bXVSVHB4Zy84VDV5Y25PeHM3T2pYOS9lM0RscUJEMjZ4YUE4SDFpcHUrU2k0UU5UcDlDdWJSdGVlL050Rmk5ZHh0Smx5K2tXMDRYK2ZmdHcxNTJqVUttc1h6UVdRZ2hSZTFxdGx1UlRLVVNFTnpWcEx5Z29RS1ZVNHVKaXZSUllUYnIxNm0veXZQTDg3NWMrQTI0emFiLzBkMEZWRThmZnpWMTF5UGk3LzBBY3I3eitsbGw3U1VrcFRrNkc5enhhclJhQSt5WlBaTktFY1RoYWVDLzAvTE5QOGZ5elQ2SFZhbEVxbFpjdCs1L3YrUnNYMHRQVEpXQlFDQ0dFRUEwdTJObWIzTXJpcTcyTi83eHlYU1UvbjdLdGlrVkRjMURhRWUxZXZ4c3FIWlIxdTF6c29uS2drMWRUWTRBWWdLdktpUS9iamNQUHlZTzNEaTNsY0g2cXhibXpPdDFiNS8xYVVxblhVbEJaaXJ1OU16dXlUOWcwWjM5dU1rL3QrNEVnWnkrVDBzSUFOM2xIQUZDc0tUY3BTVnkxM0hSeTBWbmo0d3ZuRDFDcUxiZDUzNTcyTG93STdjcVFvQTdHVEkxRm1qTGVPN3lNZ2lwbGhaMVU5cWdVU2tvMEZlZ3Q1T3AwdDNmaHJyRHV4dWRwSlEwVE1EZ29zQU5PS251U2k4L1pGREFJVUZCWmlyUEtBV2VWZzlYQXdBL2JqK05jV1FFcjAvZFovUjRSUWdnaGhCQkNDQ0ZFdzdxaEFnWnR5VWgzUVovZVBmbngyNjk1OEpFbm1IanYvY3llK1RsZGJxcGJDYnE4dkh5V0xmK0R0bTFhRXhaYWN3cGl2VjZQWHE4M0Jrc2RpRHNJWE16ZVUxWmVSdnp4NDNTUDZVclhMamR4VStlTytQdjVBYkJubitHdTVTVy8vc1lYLy91U3N2SnlXcldNcG1WMEZEMTdkR1BlOXoveXpnY2Y4ZmJycjVLVG0wdlRKaldYWlk2TU1Gd1VlL2VEajdtbGZ6K1VLdFBzZUdtbjAvbDc4MWJHM25XbmNaLy9tL00xamc0T05HOFd5YUNCdHhMVm9qbk5tMFhTTERJU1QwOFBUaWFmNHRFbm51Sms4aWxlZWZFNUpvd2JpNnRhemR2dmZzQzRpVk80ZC9KRXRtejlseDdkWTh6MmMwRjlTZ0xxOVhwMnh1N2l4NTkrNGU4dFczRndzR2ZDdUx0NDhQNzdUSUlGQWQ1OTYzVkdqUmpPL0o4WHNtNzlSdGF0MzBoRWVGTW1UaGpIOEdGRGNYUjBzSElVYU5lbU5hdFdyOEhPenM2a1hITlZXVm5aL0xseU5RNE9EZ3pvMTVmSlV4ODBCbDlXSnk4djN5eDc0cVdtUGY0SUFJbUpTZnoyeHdxVy8vRW4yZGs1aElZRTgvSUx6ekh3bGdFbTQwZU5HSTZyaXd0L3JWM0g5TTltTXYyem1iU01qbUx3b0lFTUhuZ3JnWUVCeHJFN1lnMFhCdmZzMjAvZlByMTQ5ODNYOGZIeEppdzBsT1Yvck1EUjBRRXZMeStMKzE2NTZpK1VTaVY5ZXZja0xEU1V5TWh3ZW5idnpzZzdic2ZIeDV1eThuSnljbkx4OVBTZ3ZMeUMzWHYyNHVSa2VpZHkxeTZkV2ZuN3J5eGE4aXMvelArWmY3ZnR3RTJ0WnR4WTgreFRRZ2doNnVkby9ESHVHaitKOTk5NXc2UTlOZTAwdnI2KzlRcVFpOTFtbWlsajFWOXJlT2I1bDltNmFaM0o3OWpxU2hoN2Vua1MzclFKQUNrcE5YL0FGQndTakVxcEpETXowMkovZGs0T1hwNkdqQnl0TzlUdVpvOGY1bjFkNS9lTU5mSHdNTHhIcWF5c1cxa3pJWVFRUW9oTFJia0hjWk5QSkYyOEl3aHg4YmttU29aK2N2UVBxMzM5L0Z2UitYendsazZ2NThma3pad3JLNmoxTVo2THZyM08rN3VXK1RxNjgzNjd1Ni9Lc1dNYU5jZGVhVWZzdVdQMDhEVlVXRkVwRkhnNHVHQ3ZWUEZTeXp0NCtjQXZwSlRZWGxhM3JnN21wZkQ0bnUrWUd0R2Z1RHpybVEwdnBkWHJ6TXIrdXRzNzA4clRjRTF2WCs1Sms0QzNxQ3JCbVVuRjFnSUdxODh3YUtkUTBkb3psRDUrTGVuV3FKbXhMRExBbWRKYzNqbThqRE9scGpmbXR2TnN6SXN0NzBBUGxHcktLZGRwME9pMWFIUTY3SlJLdkIzVXhvQkRyVjdIN3B4RUcxK0JobGRRV1dMTWxPaGg3MEpPaFdsNTVKdThJNGhVQnhDcERpQkM3YzhqdStkSnRrR1YrY1JXQUFBZ0FFbEVRVlFoaEJCQ0NDR0VFT0lLdUtFQ0JtdXJkYXVXZlBmTkhDYmY5eUJmZnYxTm5ULzgvZWJiN3lrdUxtSFNQZU5zR2w5V1ZzWk4zWHBqYjIrUG5iMGRSVVdHdTdzN2Rtd1B3SUIrZlJuUXI2L0Z1V2ZPWkFDUWtaSEIwQ0dER0gvM1hVUzFhRzdzdi8vZXlYejU5VGNNSEhvSEFHMWF0NnB4UDkxaXVqQmgzRmdXTGZtVlg1Y3R0emltYzZlTzNIL2ZaQUM4UEQzNTY4L2ZqQi9HWDZxZ29JRHhFKytsc0tpSUQ5NTlpenR1TjVRQXZudk1hTTZkTzhlY3IrZngwcXVHZ0lRN2JoOW1OdjhDU3lVQkx6Vi93UzhzWEx6VXBDMGxKWldwRHoxS2F0cHAxR3BYSms4Y3o1U0o5MWd0d3d2UW9YMDdPclJ2eDlsejU1ajMzWThzWHJxTU45NStqeVcvL3NhU1grWmJuZmZlTzIvdzJwdnZzbkwxR2lvcUxGOGdkRGdmV0RudDhVY0lEQXhnemNyZmF6eXYydmhvK21kOC8rTlBxSlJLdW5lTDRhNDdSOUd2YjI5alFHcFZUWnMwNXVFSHAvTHdnMU01a1pESTczK3U1SThWSzVuKzZReCsvMk1Gdi8rNnlCZ1VrcHViaDRPREF5OCs5elIzbnc4V0JYajlsUmQ0L2EzMytPbm5SU1laTHk5UXFWUTBhUnpHU3k4OFEvTm1oblRkUDh3ei9VRGliT1paNC9mb0JiZmRlclBaV3ZiMjlrd1lONVp4WThld2EvZGVzOHhYUWdnaEdzYitBM0hvZERvYWg0VngvRVNDOGZmNzNuMEhqUCtXSzVWS2k3LzNhM0loZzk4Rk9wMysvUCsxSm4wNm5lazRheTc5L1dISnBuV3JDUEQzdDlxZm1wcG1ESkpmczJJNXBXVmxQUFRZTkZ4ZFhKaiswZnU0T0p0bVZEeVZtc3F6TDd4Q1lJQS8wVkhOTFMzWklDNVg1a0loaEJCQzNEaWNWUTRtR2VRK2FHZDZyYW91NVZNYndxNmNCR04ydzIxWng4MzZnNXk5bUJMZTF4Z3NDSkJTa3NYNmpJTVVhMnpQNEhiQk0vdCtSS1BYVVZCWld0Y3RpMHNNQ2pSY3Q0ek5TVEFHREJab1N2bnl4RHJlYkRNYVZ6dEhYbTA5a3VmMi9VUitsV3g1QUsvRkxhcjE4YWExR0V3alJ6ZXIvUVdWSlh3YXY2TEdkUnlVZG5UMWlhU2ZmMnRPbCtRd0wybWpTWDkvLzliRzhzZVhaaXRzNldFSUdLelVhVGhaSmNPZ2k1MzFnRUZmUjNlYXVRWFMyTFVSTGR5Q2lQSUlNZ2tTQkVNdzdLcjBmU3c0dFpVeXJmbk5Rc2ZPWnpsVUFDNTJqcmhndVNJTXdLS1ViV1NXMVZ6SjVITEpMaStpMmZrdlV5TkhON09Bd2RGaEYyOFdYNVlXSzhHQ1FnZ2hoQkJDQ0NIRUZTSUJnelZvM2l5UytkL05KU0Fnb09iQlZ0dzk5azVTMHRJWU5QQldxMk82eFhURjRYeUpPMmRuWng2WWVpOVoyZGxvdFZwVUtoVmR1M1NtZjk4K05SNXI2T0RiS0N3cVl2REFXL0h3Y0RmcmYreVJCM0Z5Y21MTnV2WEVkTDJKVmkyamExeFRvVkR3eW92UDhjS3pUMUZVVkd4VzZzTEYyY1VzeTE1WVdLalY5ZHpkM2ZuNHczZFJ1N3JTdmwxYms3NG5IbjJZd2JmZHl2WWR1MmdXR1c2eDlPOGR3NGZTc1dON1l5YWg2a3llT0o3Ky9VeGZ0OURRRU1MRG16SmgzRmhHM0hGN3JVb2UrL242OHRMenovRGcvZmZ5M1E4LzBhbERlMk9mdjU4ZlUrK2RUSEJRa0xHdGNWZ1lQMzU3ZGUvT0h6WmtFQjRlN293WVBzeVlpZElXelNJamVQYXBKM2hxMm1OczJyUVpEdzkzazBDRllVTUcwYUY5VzBLQ1RVdmRkSXZweXJyVjFyTUIyQ0k0SkpnSHBrNUJxekVFaHdRRkJUTHlEdXQzL3l1VlNycDI2Vnl2WXdvaGhMQnU1NjdkdUtuVnRHblRtdmJ0MmpKbTlFZ09IemxLUW1JaWpvNE9aR2ZuTUdiMFNNYU1IbG5ydGExbDhPdll0V2VkOS92Nkt5OWEzTXZtcmYvdzZCTlBWenUzb3FLQ2hNUWs3aHcxQXJqNG5tYk9yQmxNdXU4QlhubjlMV1orOW9ueDkvMmFkZXQ1N2MxM0NXL2FoRG16WnVEbVp2MURTeUdFRUVLSXE4SFR3WldidkNQbzZoTkpXOC9HMkN0VlptTUtLMHVKelVrd0MyN3E3OS9hNnJxdUtrZWJ4dGtpTGkrRnVMd1VzL1lXN2tFTURlcEk5MFl0VUo2L0psRllXWXFidlROTlhIMzVwUDBFM2o3MEt4bGxlVFlkeDhmUmplSEJuZW50RjgxeiszNGlyK0w2S3NGOHJyeUE2VWYvdE5qM2JQUXdmQjBOMXdwZjJML0E2aHBWeDltcW1Wc2drVzRCYVBSYTl1UWttZlFkems5bHpvbDFQTmI4Tm53ZDNYbXA1UjI4ZHRBMFFQQlFIY3JRWGxvMnVDNThIZDM1THVZUlhNNW5CTlJkRXF5bVVpaTU3WHdnWkdGbEtUdXpFb3g5Q2hUR0RJTW5Dak5NQXQyY3EveHNsR3BNOStubDRNb3pVVU9OMzg5VmFmVTZ0cHc3eXZMVVhkVm1Zc3lyS0Nhdm9nUlBCeGVML2FYYUNvNFhubUZWK2w1aXMyM0xMaGpnNU1tQWdPcC9qaS84MitGcDc4cjRKdFgvdmZiWG1RTmtseGR5cHV4aWRzUkdqdTRtSlozYmVUV211VnNnQURrVlJXek1QR1RUWG9VUVFnZ2hoQkJDQ0ZGL0VqQm9nNGlJOEhyTkR3NEtZdWFubjFRN3BtK2ZYdlR0MDh2NC9JbkhIcTd6OGU0ZU05cHFuMUtwNUlHcFUzaGc2cFJhcjJ0bloyZFdycmV1ZW5idlpyVXZNaUxDV0FiWmtzWmhZVFFPQzdQcE9KYkdLaFFLNXN5YVlkdEdyZkQyOHVLWkp4ODNhUXNJOERkcnV4YTBqSTZpWlhSVW5lZXJsRXB1SHREUFl0K2x3WUlOUmFWVTh0UVRqMTJXdFlVUVF0U09WcWNqZHRjZXVuVHBiTXdncU5WcWVmZURqM0YzZDZlMHRKUVJZKzdtczA4K3BGUEhEZ0RjUG5Rd3R3OGRiSDFOclpiR1lhRWMyaGRyMXJkNnpUcWVlL0VWOXU3OEJ3Y0hCNHR6d1pDeDFwcWNuRnhPV1NoTmZQYnN1ZXBQRnRpMWV5OGFqWVlPN2R1WnRMZG8zb3lmZi95T1J4NS9panRHaitXQisrNWwvNEU0TnY2OW1UR2pSL0xLaTg5WjNLOFFRZ2doeE5YVTFTZVNGMXJlZ2JVOHhYK2QyYy8yck9NY3lrOUZaNkZLd09QTmI3UHBPTGFPczBXWVN5TmlHaldqcDI4VW9TNCt4dllLbllZL1R1OW1TY29PaGdWM1lrS1RYZ1E2ZS9GK3U3dDVMVzRScDB0enJLNFo3UjdNNEtBT2RHdlUzRmlxOWQ2SWZueDBwR0dyUEZ3dGJ4NWNBa0NacnRJa0lLdXFDcDNHK05qYUdJRC9pMStCMHlVWjcyb3lKTWp3ZDhEdTdDU0xHUjgzWkI2aW1Wc2dBd1Bib1ZJcVRiSmNYa25OM0FMcDVYdnhHcG1EMG82cTcrRFZkazRtNDI4TGJHOHNwN3ZwN0dFMCtvdFp6MXQ2QkJ2SEg4dzNEWGF0V3BLNFJHdjZlaGdDK2ZZeE5MZ2pBSHIwSE0wL3piYXM0L3liZGN6bUlOWXBPMmVqUUlGS29VU3BVQmdERUxWNkhaVTJabWV2eXQvSmc5R2hNVFVQQkR3ZFhHb2N1eXM3MFJBd1dIb3htRGZRMmROa3pGMWgzWTJQZjAzZFdhZDlDeUdFRUVJSUlZUVFvbTRrWUZBSUlZUVFRbGkxZi84QkNnb0s2QjdURlRBRUVMNzgycHZzUHhESCsrKzh5YzM5K3pMdG1SZVlkTitEUFBmME5DYmRNOTVrL3FYbDZVdEtTdWdVMDR1YTFKUmg4R2pjSHF0OXM3NzhpbGxmZmxYak1TNXNyV29HM2QvL1hJRktwYUpYais1bTQ4TkNRM2owNFFkNDlZMjMrWFRHRndERWRMbUpCNmZlSzhHQ1FnZ2hoTGdtRlZTV21nUUxGbFNXNHFpeU01WkEvU3BoL2RYWldCVytqdTYwOUFpaGxVY283YjBhbTJXM0s5ZFZzajdqSUwrbHhwSmRVWVFDME9pMWFQVTZWQW9sWGc2dXZOWjZGQy9zWDJCUzZ0YkQzb1UrZmkwWjROK2FNTmRHSm1zV1ZKYVNWMUdNZzlMT0pKRHV2K3BBM3FrR1crdFlRWHF0eGdjNGVkTHpmQkRlcHJPSHJZNzdKbkVqT3ZUOGxMeVZra3VDQ2djR3RyTXl5enBYbFZQTmc0REdybzNvNlJ0Rkw5OW9ZL0JmVlpVNkRUdXpFOWlZZVlqOXVSZGZSdzk3Ris0S005endYS3F0WUZtcTZjMU9QYW9FSHU3TFRUYmRtMTJWRElNV3lud3ZTdGxHaWJhYytJTFRIQ3RJcDZTT3BjRDE2QTFCak9heHZ0ZU05TktMR1FiRFhDNytIUGIxYTBuMCtReU5HV1Y1ckRsejRJcnZUUWdoaEJCQ0NDR0V1SkZKd0tBUVFnZ2hoTEJxL2NhL0FVUEorZXpzSEo1NzZWVzI3OWpKbEVrVEdERjhHQUJ6di95Q045NStqdzgvK1pTVHlhZVlNbWtDZVhuNU9EbzRzSGI5QmdDY25aelI2Z3hsdXZiczJHcjFlR3ZYYitTbFY5OWcrNWFOT0RoWXoyeFNVbEtDaTR0NUNhNmUzYnR4ei9pNzZkMnJoMWxmYVdrcHFXbW5jWFYxUmF2VnNpUFc4S0dmcTZzckFJbEpKMW4xMTFwdTd0OFBUMDhQdERvZGlZbEo3TjIzbngwN2QvSHY5dTBVRlJVVEhkV0NPMGVOWU0vZS9meTFaaTBEYmh0S1ZGUUx1dDdVbWRhdFd0S2tjUmlSRWVFNE9kbjJJYVlRUWdnaHhPV1NVWmFIUnE5bGQzWVNtODRlWWsvT1NXWjBta3l3czdkTjg4ZjgrN25WdnM4N1RpTEkyYXZHY1l0N1BHblcxdGkxRWZjMDZVMkVPc0JxV2RXMGtteldaUnhrWStZaGlqUmxBSVM1TnVLaHlGdU1nVVpsMmtxY1ZQYjRPM253ZVBQYitPellTcnI0Uk5LalVRdmFlelV4WmhPOE1EWTJPNEV0NTQ2eVB6ZlpwSVNzcUx1N0duZEhwVkNTVzFGc1ZvNjRLbzFleTlkV0FsUWZpcnlsUWZla1VpZ1pGZHFWWHI1UmhGVEpVbm1wclBKQ250ejd2Y1dzaUk4MUg0aWJ2VE1BdjZYRm1nU2pxaFJLdXZrMEJ5Q3Zvb1RqQmFZWkcxMnFCQXhlR2h3SlVLUXA0NWRUL3dJd3RuRjNQTzFkYTNGMjlUTW5ZWjNGOWdONXB4aXhkYnJGdmtoMUFCOTNtR0FNUGs0dVBzZFRlMyt3Nlhnbmk4K2lCeFJnRE54MXMzZG1TdmpGYWlZL0pXK1ZuMGNoaEJCQzNMQ0tpMHRRcVpSbTE1SkxTMHZSNi9WbTE4REx5c3ZSVkdwUXExMGJkQTBoaEJBM0hna1lGRUlJSVlRUVZoMklPNGkvbng4ZUh1NE1HVDZLd29KQ25uM3FDZTZiTXNrNFJxVlM4ZTVicitQbjYwdjc5bTNaR2J1Yk45NSt6OWpmTGFZckhoN3UvTDE1S3c4L2J2NkJzU1hkZXZldmNZeWxMSU56NTh5eU9sNmoxVEo4MUYwbWJjMmJSZEswU1dNQU52MjlHZlI2SG41d0t2TVhMT1QvUHA5QmVia2gyMGRFZUZQdXVuTTBRd1lOSkRxcUJRQjMzM1VuenovN0pDdFhyV0hUNWkzOHZIQXhsWldWMk52YnMyNzFIeEl3S0lRUVFvaXJMcmVpbUNrN3ZqUUczTlZXWlRYWjkvUlYwcHBWTjg2U3RKSWNBcHc5ellJRk04cnkySkYxZ24vT3haTllsR2xzOTNaUU15YXNHemNIdERFR0FlN0xQY25ueDFielNxc1JOSGNMcEpOM09EL0VQR29TSkFpRzRLWmZVM2V5S3p1UmNsMWxyZlo1TFJrUzFCRnZSM1dkNTN2WVgzeXQ3Mm5hdTk3N21YOXlDMEhPWHZUMmpRWmdaZnJlYXlib1M2dlhNVHk0czBuZ0hrQitaUW1ieng3aDl1RE9nQ0Y3cGFWZ3dhSEJIZW5zSFFIQTZkSWNscWZ0TnVudjNxaTU4WHYzMzZ4NGs1OEZBSFhWZ01FYXNnZjI5STJ5T1lDM0lWZ0xHS3pPZlJIOXpjcWEremlvY2JGekpMVWt1OXE1SlpweVRwZGtFK0xpUTZpTEQwNHFlNmFFOThYOWZERG0wWUxUYkR0M3JOWjdFa0lJSVlTNFh0d3hlaXllbmg0cytXVytTZnU0aWZkU1ZsYk82aitYbWJUZjk4RERwS2Ruc0dITkNwUktaWU90SVlRUTRzWWpBWU5DQ0NHRUVNS3ErZC9ONWNqUmVMeTl2SGo4a1lkbzA3b1ZiVnEzc2pqMmljY2VCaUE3T3djdlQwODBHZzF1N201MHZjbndnVnpmUHIycUxTVmNGeFBIMzAyN05tMXNHdXVtVnZQdVc2OVRXbHFLVHEvSDNjMk5BZjM3R2krSzNEdDVJazJiTktGRjgyWTA4dkVoTXpPVFZxMWEwckZETy96OS9DeXU2ZWZyeTVSSkU1Z3lhUUpsNWVVY1A1RkFRVUdCMWZGQ0NDR0VFRmRhWFlNRkx5ZXRYc2ZQeWYvd2VQTkJIQzA0ellHOFpQYm1uRFFMUGdwMDltSjRjR2Y2KzdmQ1htbTRqRm1wMC9CVDhsYitQTDBIUGJEbXpBR2F1d1VDaHN4dldyMk9BM21uQ0hiMnh0L0pBMGVsSGR1eWpxSFRYOE4xVzIxd2MwQWJtcmo2TnNoYUkwTzYxSHVOK1NlM1VLblRvbEFZc2pmV3A2U3N0Y3gyMVpuVitkNXFBKzFTU3JLSmNnOUNwOWV6TnplSkRSbUgySldUaUZhdk13WU1XdExaTzRJcFRRM1o3M1I2UFRPUHJUWUppRldnWUdSb1YrUHpkUmx4Wm10VUxaZHNxU1R4ZjBsdnYyaWkzSU5NMmh5VWRyemNhZ1RCTHQ1OGxiQ2VUWm5XUzFFREhDczhRNGlMRHlxRmtqdERZK2puWi9oN1VxdlhNZWZFdW11NW9ySVFRZ2doeEdYbjQrT05wNmVIV2J0dm8wYVVsSlphR085RFdWbTVTYUJmUTZ3aGhCRGl4aU1CZzBJSUlZUVF3aXFWU21VTUVCdzNkb3hOYzN4OHZMbmw1cG96QkRhRWwxNTR0bGJqUjQwWWJyVlBxVlF5b0g5ZndIQU96ejQ5clZack96azYwdFpLTUtVUVFnZ2hoREMxUGVzNE83TVR6TExTMlNsVWRQWU9aMkJnTzlwNU5USEpiTFk3SjVGNWladklLTXNEREVGMEQwYmViREwvellOTE9KU2ZTbSsvYUo1cU1ZUkFaeTl1OW0vRFdndUJYYUorenBVWEVKZWJ3dEdDMDlkY1lPcWVuRVQyNUNTeU1mTXdPUlZGTnMxcDRSN0VNMUZEVVNvTTMzV0xVclp4dk5DMDNIQS8vMWJHd00xOXVTYzVWWnhsdG81ckRTV0pyYkVXT1BsYkw4UGZQS2RMYzNoczk3ZTE3cThwdU5JYUx3ZFg3Z3MzL0YxM3JDQ2RKbXBmSEpYMnhsTGtBRTgwSDBSTDl4QytUdHhnTmROb1hONHBCdmkzQmpBSnR2ejk5RzVTU3N4ZlB5R0VFRUtJRzhuQ243NjMyUDcxbDE5WWJKLzU2U2VYWlEwaGhCQTNIZ2tZRkVJSUlZUVFRZ2doaEJCQ1hGRjZNQVlMcWhSS1ducUUwS05SQzNyNHRrQnQ1MlF5TnI3Z05BdVMvK0ZRZmlvQWFqc25Ib3k4bVo2K1VjYTFMZ1FXTmxIN2NpZy9sYTFuNHhrUjBvVW1ycjVNYk5xSFhUbUo1RllVWDZHemEzaFA3ZjJoVnVNTm1mQzZjSGZqSHFnVVNuUjZ2VEVRcmt4YmlVNnY0NnZFOVd3NWU3UmUrMXFadnBlRCtTbjFXdU55V0pxNnMxYmpXM21FOEdxclVUaXA3QUhZbG5XY0pTbmJUY2E0MnpzejZYdzVaejN3eTZsdEZ0ZHlPMTl1RjZCRWEzdkE0TFZFQVV4ck1SaDNlMmYwNkptYnVJRjMyNDRGSUtVNGkvMTV5Y1pNalRjSHRDRmM3YytIUjVaenJyekFiSzA5T1VsbzlUcVRjdUdwSmRrc3RQRDZLVUF5RGdvaGhCQkNDQ0dFRUZlQUJBd0tJWVFRUWdnaGhCQkNDQ0d1S0E5N0Y5cDVOYWFqVjFNNmVZZWJCUW5xTVdTSlc1NjJtOFBuQXdVVlFCKy9sa3hxMmdkUEIxY0Fzc29MV1pDOGxXa3RCZ1BRM0MwSTJJc2VQVjhsck9QOWR1Tnd0WFBrK2VqYmVUVnVrVmxHdyt1Umo2TWJUN1lZVEd1UFVIUjZQVjhsckdkb2NFZGpscm5YNGhieGF1dVJQTlZpQ0oyOHd2a3FjWDJ0TXVGVnRTc25zZDc3dlpBaDcyb2EzNlNYTVZnd29UQ0RMNDZ2Tmd0Y2V5anlGdHp0WFFENDkxdzhKeTdKUG5oQjFlL2xFczEvc3lUeHlOQ3V0UE5zREJqS2ZpY1daUnI3ZE9qNUx1bHZFZ296ZUxUNVFCeVY5b1NyL1pqZTRSNCtQdnFIOGVmMWdtSk5PWWZ5VTQzcmFmUmFQb3RmYVphUjBOM2VtUS9ialdOdFJoei9uanRtTWZoUUNDR0VFRUlJSVlRUURVTUNCb1VRUWdnaGhCQkNDQ0dFRUZmVVUxRkRqQUZFVmVWV0ZMTXg4eERyTXVMSUxNczN0cmZ5Q0dWaTA5NDBkd3MwdGgzS1QrWFQrQlZVVkFrODhqZ2YwQVVRWDVET242ZjNjSHR3SjZMY2czbXF4UkErTzdieXNnWU5ocmswWWxxTHdZUzUrckEvTjVrWngxWmZzWEs5Q3FDZmYydW1oUGRGYmVkRW1iYVM2ZkYvc2ljbmlhSEJIWTNqRW9veWVHSC9BdDVvUFpyZWZ0RkVld1R6YmVJbWRtU2Z1Q0w3dkJaOWRPUjNQbTQvbmlKTk9XOGRXa3FadHRLay8vYmdUblJyMUJ5QUlrMFo4eEkzV2wzTHpiNUt3T0IvTU1OZ0w5OG94amZwQlVCNmFTNC9uTnhzY2R6V2MvR2tsbVR6Y3FzUitEcTY0Mjd2ekZ0dDd1VExFK3ZZa0huUU9LNnhheU9hcVFPTXozZGxKM0t5K0t6WmVnRk9uZ1E2ZXpHcGFSK2F1dnJ4MmJHVkRYeG1RZ2doaEJCQ0NDR0V1RUFDQm9VUVFnZ2hoQkJDQ0NHRUVGZlVuQlBybU5scEN2WktGVVdhTW5abW4yRHIyWGppOGxMUVY4bnQxczZ6TVhlR3hkREtJOVRZVnFuVHNDaGxPOHRTWTlHak55bDFlbW1td3ZrbnR4RHRIa1F6dDBCNitMYkFRV1hIWi9FcktkVmVuc3h2VDBVTm9ZbXJMd0NkdlNPWTJMUTNzMCtzdlN6SHFxcVpXeUJUSS9vYkF5clBsUmZ3NFpIbEpCV1pCMllCWkpibDgrS0JuM2srZWppdFBFSjRvZVZ3VGhTZVlVSHlQeHpJTzNYWjkxdlYzTVFOdFo1eloyZzNQQjFjYWg1b28vektFdDQ5dkl6Y2ltS3pBTStidkNPWTFMU3Y4Zm1jaEhYa1ZaWllYY3ZUM3BEOVVvLytQNWRoc0oxblk1NW9NUWdGaHBMaG44YXZNQXVlckNxNStCd3Y3Ri9BYTYxSDBkVFZENVZDaVl1ZGc3SGYxOUdkMTF1UHhzWE8wZGpXMlRzY2J3YzFPUlZGSm11RnVQZ1lINmVXWkRYY1NRa2hoQkJDQ0NHRUVNS01CQXdLSVlRUVFnZ2hoQkJDQ0NHdXFJeXlQRDQvdHBKQ1RSbEg4dE5Nc3Y2NXFCem81UmZOa0tDT2hGWUpJZ0xZazVQRU40a2J5U2pMTTdiWksxWEd4d3FGNlhFMGVpM3ZIZjZORDl1UEk4REprNXU4SS9pa3d3Um1IZitMK0lMMEJqK3ZFQmR2aytlWDdyK2hCVHA3TWpvMGhuNytyYmx3NnYrY2krZkxoSFUxbGhrdXFDemx0YmhGREEvcHpMakdQV25tRnNpYmJlN2tZRjRLcTgvc1oxZDJJaHE5OXJMdUgyQlYrcjVhenhrYzFBRlBHaTVnRUNDMUpOdXNyWTFuR005RUQwVjUvaHRyZGZvKy9qMTN6T29hUG81dXVOczdBNUJUWG1RUy9IcXQ2K2pWbE9laWI4ZE9ZZmg1K2lwaHZVa3BZbXR5SzRwNTVjQkNYb2dlVG01bE1YK2UzZ01ZU2d5LzJlWk92QjNVSnVQdGxYYmMwN1EzTTQ2dE1tbHY3TnJJK0RpNVdBSUdoUkJDQ0NHRUVFS0l5MGtDQm9VUVFnZ2hoQkJDQ0NHRUVGZmN0cXpqeHNjcWhaSjJubzNwNjkrS3JqNlJPQ2hOTDF2R0Y2VHpVL0pXRHVlbm1xMFRydlkzUGk2b0xEWHJ6NjhzNGZXNHhielo1azZDbkwwSWR2Ym0vWGJqMkh6MkNFdFN0cE5lbXR0ZzU3UTdKNGtZbjJiRzU3dXlFeHRzN2FyQzFYNk1ET2xLZDkvbUtNNkhDcFpwSy9rbWNRTWJNZy9adkk0ZVBjdlRkckUzNXlUVFdnd2lYTzFQRzg4dzJuaUdVYVFwWSt2Wm8yek1QRXhDVWNabE9ZOXJXUWV2SnJ6WThnN2o5K0srM0dUbUpXMnFkczRBLzliR3g4bkY1eTdyL2hwU1AvOVdQTnBzb0RGYjUvSzBYYXpMaUxONWZxbTJnbmNPLzRyeS9IeTFuUk92dGhwSmtMTVhBQVdWSmZ4NGNpdVBOUjhJUUYrL2xtelBPazVzZG9KeGpXWlZ5bzBuMlJDb0tJUVFRZ2doaEJCQ2lMcVRnRUVoaEJCQ0NDR0VFRUlJSVc0UTlncFZ6WVBPKzYzWHN3MDY3bEpxT3lmYWVqYW1xMDhrbmIzRFRjcVdBdWlCUFRtSkxFL2JiVEZRRUVBQmpBenBZbnh1TFNQYXVmSUNYanJ3Qzg5RkQ2TzFSeWdLREVGTGZmeWlpY3ROWVY3U1Jvc1o1bXByNXJIVnBJZmxFdXJpdzRIY1U2eEszMXZ2TlM5d1V0blR6YWM1L2Z4YjBjWXp6S1F2Tmp1QmVVbWJPRnVXWDZlMVUwcXllSDcvQW00TmJNZWRvVEY0T2JpaXRuTmlVRkFIQmdWMUlMK3loQ1A1YVJ6T1QrTndmaXFuaXJQK1U5bnphbXVBZnhzZWJuYUxNWUR1ZU9FWlBqbjZCNjUyampSekN5U252SWo4eWhLS05lVlU2RFI0TzZycDVSdkZuV0V4eGpWMlZnbUd1NWJaS1ZTTUNPbGlQTmN0WjQveTQ4bk50VjVIcTllaDFldndkL0xndFZhakNENmZiYk5TcCtHREk3OFRYM0Nhemo3aHhvRGFhUzBHODFyY1FwS0t6dUp1NzB3enR3QUFzc29MemNvVkN5R0VFRUlJSVlRUW9tRkp3S0FRUWdnaGhCQkNDQ0dFRU5jaE80V0tDRGQvenBUbVVxd3BKOW85R0Y4bmR3Qkt0QlZYYlYvTjNRS1pHdEdmU0xjQVkzYThxdklyUzlpWWVZaDFHWEhrVjVRUTV1cExrTE1YQlpXbFZPcTBWT2cwT0tyc0NGZjdNektrQzUyOHc0MXp0NTQ5YXZXNEJaVWx2SEZ3TVNORHVqSW1MQVo3cFIwS0ZEaXE3Qm9zeTJDcHRvTDVKN2MweUZvWHVOdTdjRjk0UDdvMmlzUlJhVy9TZDZZMGw3bUpHOW1YZTdMZXg5SHFkYXhPMzhlR2pJTU1DZXJJeU5BdXFPMmNBUEN3ZDZGYm8rWjBhOVNjekxKOG50cjdBNlcxL0I2eUZsaGExNEJUUy9OVFNyS1l0dWY3T3E5bHAxQnhiM2hmQmdWMU1MYkZGNlR6enFHbGxHb3JjRks1OG1xcmtUV3VrMW1Xejk5bmoxUzcxOXIwQVFRN2UxYzdwcVorUzhkWW1ycURCY24vOE02aFgvbTA0MFQyNUNReDQ5anFPb2VDdG5BUDR1V1dkK0J1YnlnWHJkWHIrT2pvSDhRWG5BYmc2NFQxdEhJUHdjM2VHUmVWQSsrMXZadjFHUWVKY1BNM2xrSStrcDlXeDZNTElZUVFRZ2doaEJEQ1ZoSXdLSVFRUWdnaGhCQkNDQ0hFZFVpcjEvRjJtekZtNVgwQlR0cFE4bk5SeXJaNjcrR3VzTzVtYmFlS3MvQjJVSnNFQzVacEs0bk5UbURydVhqMjVaNUVxOWNCNEt4eTRMMjJZMUVxekFNTEw3VTJJNjdHTXJBNnZaNmxxVHZZZXU0b1l4djNvS1Y3TUI4ZCtkMTR2R3RSUVdVSmV2UW13WUo1RmNYOGxoYkxxdlQ5YVBUYUJqMWVoVTdEYjJteHJEbXpuMzcrcmVudjM1cHd0UjlnZVAwK1A3YXExc0dDL3hWTjFMN2NITkRHK0h4SDlnaytpMTlKaFU0RFFHNUZNVVdhTW1NZ3BTVzVGY1Y4ZUdRNWxlZm4vQmVjS3kvZ3RiaEY5Y29jMmNZempOZGFqY1QrL0w4M2xUb3RuOGF2WUU5T2tuRk1ia1V4MCtQLzVQWFdvMUVwbERpcDdCa2EzTkZrblgremp0WDlSSVFRUWdnaGhCQkNDR0VUQ1JnVVFnZ2hoQkJDQ0NHRUVPSTZwRWRQZW1rdVRWeDlMMm1INVdtN2E1eS84TlRsQ1JnczExWHlZL0lXN2czdngrNmNKSFpsSjdBdk45a1lsRlZWcWJhQzVPS3poS3Y5clI1RHE5ZXhNbjB2UDlZaXMxOW1XVDR6anExQ3BWQmUwOEdDRjh3K3NaYW1hajljVlk3OGxyYUx0Umx4bHowZ3JVUmJ3Y3IwdmF4TTMwc1RWME1nWFc1RnNURmJYRzJ0T04xdzVabXR5YTFuS2R1RXdndytQN2FLWjZPSHNTUmxCd3RQYlRNTG9OdVZrMGk0cXo4T1NoVXFoUktsUW9sR3J5Vzd2SkQ5dWFmNDY4eCtpalJsRnRkZm4zR3dYdnRyYUFtRkdjYkhOUVhiMWlTKzREUTdzaFBvNVJ0RmlhYWNqNDcrVGx4ZWl0bTR1THdVUGpyeU8wOUhEY1ZKWlpveDgxaEJPcnYrSTZXY2hSQkNDQ0dFRUVLSS96SUpHQlJDQ0NHRUVFSUlJWVFRNGpxVlVKaUJxNTBqWU1qNGxWbVd4OHIwZlNaWnY2b3ExVlJRb2lsdnNPTmZXS3RVWTVxUmJzdlpvMnc5RzI5VE5yTS9UKzhoeWowWWxVS0pTcWxFaVFLZFhrK3hwcHpVa2l6MjVKNGt1N3l3VHZ2N0x3UUxnaUhyM3hzSGwxQlVXZGJnR1FWdGtWeDhqbThTTjlacmpYbEo5WnQvcFd6TE9zNmp1Ny9sakpVeTFUT1ByYTd6MnY4N3NhYk9jNisyVThYbmNGVFpjN29reDJKL3BVN0w1OGRXa2x0UnhOcU1PS3Zqd0JCMCtlVGU3eGtUMW8xTzN1RTRLTzNZbjV2TTF3bnI2MXdPV1FnaGhCQkNDQ0dFRUxaVFZGUlV5Ti9nUWdnaGhCQlh5WTRkTzlpeFl3ZFBQdm5rMWQ2SytBLzQvUFBQaVltSklTWW01bXB2UlFnaGhMaHVqZGt4NDJwdlFZZ0dGK2pzaGIxU0JVQktjZFpWM28wUU41YkZNZE91OWhhRUVFSUlJWVFRUWx4bkhCd2NGUFdaTHhrR2hSQkNDQ0dFRUVJSUlZUVE0anBtTFZ1ZUVFSUlJWVFRUWdnaGhManhLSy8yQm9RUVFnZ2hoQkJDQ0NHRUVFSUlJWVFRUWdnaGhCQkNDSEg1U2NDZ0VFSUlJWVFRUWdnaGhCQkNDQ0dFRUVJSUlZUVFRZ2h4QTVDQVFTR0VFRUlJSVlRUVFnZ2hoQkJDQ0NHRUVFSUlJWVFRNGdZZ0FZTkNDQ0dFRUVJSUlZUVFRZ2doaEJCQ0NDR0VFRUlJSWNRTlFBSUdoUkJDQ0NHRUVFSUlJWVFRUWdnaGhCQkNDQ0dFRUVLSUc0QUVEQW9oeEExZ3k5Wi9XYm42cjFyTnljM0xzMm5jakM5bXMyWHJ2M1haMWpYajZlZGY0dmMvVjF6dGJRZ2hoQkJDQ0NHRUVFSUlJWVFRUWdnaGhCQkNYRloyVjNzRFFnZ2hMaSt0VHFoZ1VsSUFBQ0FBU1VSQlZNZW5NNzdnZEhvNk1WMjc0T1B0WGVPY05ldlc4OUtyYi9MVzY2OHdiTWlnYXNmT21UdVBpZVB2cG5ldkhnMjE1U3R1OVY5cjhmWHhZZml3b2RXT0t5a3BJU1B6ckZtN3Q1Y1gzWHIzdHpwdi9WOS9FaHdVVk85OUNpR0VFRUlJSVlRUVFnZ2hoQkJDQ0NHRUVFTFVoMlFZRkVLSTY1eEtxZVRwYVk5VFZGVE1yTmxmMlRTblI3ZHV0Ry9YbHVkZmVwWHBuODFFcDlQVmV4OUpKNU41NCszM3VHWFE3YlR0RkVPWEhuMTUrUEVuT1hJMHZ0WnJWVlJVTUdIeVZBWU5HMGxoVVpITjgyYlBtY3VBMjZvUENxek85aDJ4REJrK3l1eS94Sk1uK2VtSGVRQnMzYmlXclJ2WG1qeS8rYlpoUkxmdFpQTGZCeDlOdDNxY29xSmloZ3dmeGQzM1RLRzh2S0xPK3hWQ0NDR0VFRUlJSVlRUVFnZ2hoQkJDQ0NHRXFFb3lEQW9oeEhVZ2R0ZWVhdnVkbkp4b0ZobUJuNTl2dFdPZG5aMW8wN29WYXJVclg4K2V5Zk12djhhODczNmdrWTgzays0WlQ1R1Y0THlLeWtvS0N3dk4ydFZxTlFxRmdxUHh4N2hyL0NSVUtoVXhYVytpZTdldW5FaEk1Ty9OVzltMmZTZnp2NXRMMnphdGJUN2ZqNloveHY0RGNTejVaVDV1YXJYTjgvTHo4MGxQUDJPeDc4Y0Z2L0RqZ2w4czluMzV4ZWYwN2RPTEFmMzdjalR1NHV1WGR2bzB0d3k2SFU4UER4UUtoY1c1alJyNXNHYkZjdU56clU3SDJBbVQ4ZlB6dGJwUHRkcVZUei81a05GakovRGVoeC96OWh1djJuQjJRZ2doaEJCQ0NDR0VFRUlJSVlRUVFnZ2hoQkRWazRCQklZUzREa3k2N3dHYnhwMlk5V1cxL1pFUkVmejUyMklBN096c21QN2hlM1RxMEo2NzdoeEZYbjQrM1hzUHNEaHY0ZUtsTEZ5ODFLeDkyNVlOZUhsNmtwZVh4NkNCdC9EaTg4L2c1ZWxwN1AveXEyK1krYjh2K1d6bS8vaHVidlY3dTJEZi9nUDh2SEF4RXllTUl6cXFoVTF6YkJIVDVTWUczbnF6eGI0V3pac1pIMy93OGY5eC9FUUMzODM5a3J5OGZBQThQVDNJenk4QVlOaklPd0hRYWk5bVpUeDg1Q2dEK3ZmRndjR0JUWnUzVUZ4Y3pPMURoMVM3bnhiTm0zSFArTEY4OThOUERCMDhpQzQzZGFyUDZRa2hoQkJDQ0NHRUVFSUlJWVFRUWdnaGhCQkNTTUNnRUVKY0R5NlV2NjFxN3J6djJMemxIK2JPbVlXenM3Tk42N2ljSDVkNTlpeitmbjRvbFVyRzMzMFhBR3BYVi83djQvZk41anp6L012MDd0bUQ0YmViQjhDcFhWMEI2TkMrSGQxaXVwcjFUNTQ0bmk5bXorRkEzRUdiOWdmdytSZi93OEhCZ1FlbVRyRjVqaTJhTjR0azdKalJOWTdMenM2aGtZODNBSG41NXdNR1BTNEdERzdmc2hFd2xHQWVNbndVWmVYbC9MeG9DZC9QWDhEc21aL3g5VGZmTWZDV20vSDFiVlRqc2U2L2J3by9MMXpNWnpObjhjdjg3K3A2YW1iMGVyM1ZqSWhDQ0NHRUVFSUlJWVFRUWdnaGhCQkNDQ0dFdUg1SndLQVFRbHdIT25Wb2I5YjJ2YjA5QU4xaXVxSlNLbTFlNjNSNk9pUHVIRWYvdm4xNDgvV1hjWEowQk1EZTNwN0J0dzAwRy8vTTh5L1RwSEdZeGI0TG5KeWNyTGFyVkNyMGVyMU5lMHRNVENKMjF4NEczellRSDI5dm0rWTB0T3ljSEpvM2l3UWdMeThmdGRvVmxVcGw3STl1YTVvSjBNblJrYmx6WnZIRWs4OHlkTVJvU2twS21mN1JlellkeTh2VGs0RzMzTXdmSzFaeE5QNVlnMlJVZkd6YU0yemZHY3ZYczJmU3FXT0hlcThuaEJCQ0NDR0VFRUlJSVlRUVFnZ2hoQkJDaVA4T0NSZ1VRb2pyVk5ycGRGeGNYR29WTEFnUUVCREE3VU1IcytDWFJSdzdjWUxaTXo0bE1ERGdzdXp4K0lrRU5Cb043ZHEwdG1uODJ2V0c3SDAzOSs5cjh6SCtXTEhLK0RqcFpMSlpXOVUrUyswWHVMcTZNS0JmWDNKeWNtams0d05BZm40K0h1NGVKdU1PN1lzRjRHUnlNc05HaktHNHVBUVhGMmVlbnZZWUkrOGFqN3U3R3hVVmxUYnZ2MysvUHZ5eFloWHJObXhza0lEQi9YRnhsSlNVRUgvc3VBUU1DaUdFRUVJSUlZUVFRZ2doaEJCQ0NDR0VFRGNZQ1JnVVFvanJVR2xwS1FrSmlXZzBHck9NZDVaczI3SUJMMDlQQUZSS0phKys5RHdod1VGOC9IK2Y4OVJ6TDdMd3ArOHZ5ejYvK2RhdzdwalJJMjBhdjJmZlBnQTZkR2huOHpGZWVQazFtOXIrMmJhZGY3WnR0N3BPV0dnSUEvcjFKVHM3QjI5dkw4Q1FZZERUMDRPeThuSzJiUDBIZ0krbWYwcEc1bGxPblVvQm9ITzNYcXhac1p4SG4zeUdPMGVOSUNzcm04bjNQY2hQUDh3ak5DUzR4djEzYUc4NDEzMzdEdFI4c2piNDl1c3ZpWTgveHVCQjFqTkNDaUdFRUVJSUlZUVFRZ2doaEJCQ0NDR0VFT0w2SkFHRFFnaHhIWW8vZGh5TlJrTkFnRC8zakx2YjZyaWZGeTdtZEhvNmJtcTFXZC9raVJQdzkvY25xa1Z6dERvZFM1WXVzN3JPOFJNSkxGeTgxR0xmMkRHakxiYi91WEkxSzFiOVJVeVhteGcyZEhBTloyU1FkRElaWjJkbkF2ejliUm9QaG1ESVMrbjFlaFFLQlFEcDZXZDQrcmtYbVhydlpHNGUwTS9xT2lxbEVwMU9SMTVlSGhXVmxTU2RUQ1kxN1RUMjl2WVVGUmJ4MTlyMURPalhGd1VLT25Wb1Q1Zk9uZmgweGl4Vy9mNHJyNzc1Tm84KzlBQWo3N2dkclZiTE8rOS94UG9ObTVneWFVS04rL2Z6OWNYRnhZWGs4d0dJOWRXOFdhU3hwTElRUWdnaGhCQkNDQ0dFRUVJSUlZUVFRZ2doYml3U01DaUVFTmVoMUxUVEFMUnUxWko3Sjk5amRkeWZLMWZoNU9TRW5aM2xYd2VEQnQ0Q1FIbDVCVys5KzRIVmRYYkU3bUpIN0M2TGZaWUNCbmZ0M3NPcmI3eE5TSEF3MHo5KzN4aThWNU9jbkJ4OHpwY0R0dFdGeklrWExGNjZqSTEvYitiejZSL2g1T1JFYm00ZUthbHBhTFZhczdFQVpXVmxPRGs1R1k2Zm00dFdwK1B0UzE2TEpjdCtNMlpoMU92MUZCVVhrNU9UUTNSMEZIdjI3YU5UeHc3czJyMkgrVDh2SkM4M2o0MXJWOXA4emdDZW5oNWtaMmZYNnJ5RkVFSUlJZjZmdlRzUGlESC80d0QrYnFycFRzcFpTWlFVbGFOUzdpdTJzS3liWmJGWTE2NWw3LzN0ZlZoMnM2eHJXZmV4enR5aEV3bXJsTkRsU0NVcG9rTkk5OHo4L21pYk5jMU1sekxLKy9XUG51LzMrM3lmejFNUHFmbk01ME5FUkVSRVJFUkVSRVJFUkZRZUV3YUppQnFncU9nWUFJQ3RqVTJGNjU0K3pVVWpRME9sODhFaFo5R2llWFBZMmJiSDllaEltYm5Rc0l1WVBtc2VoZzN4d05KZmY2bHliTkV4c1pnN2Z5RU1EUTJ3YWYwYW1CZ2JWL25jNHVJU2FHcG9Wbmw5ZVQ3SFR1REhSVXZRc1lNZGlrdEtvRjNKK2cyYnRzTG5oQysyYjFvUEV4TmpHRGR1TFBkNUdPZ3hERHJhMm9pNEZJazVIeXhFZm40K0pCSUpBRUJiV3hzRkJRWG8zTWtSVFpzMmdYUFhMbWpSb2prS0NncWdvNk5UNWJnMU5EUlFVbHhTM2RzbElpSWlJcUlhMEZiWFJJR29XTlZoRUJGUkE2Q3RYdlBmWXhFUkVSRVJFUkhWRlNZTUVoRTFNQktKQktmUGhBQUEzTnk2VmJqMnlaTW5hTm15aGRMNVpTdFc0MW51TXdRSCtjcU1pOFJpTFBGYUJnTURBM3o1MlNkVmp1M2E5UnVZT2VjRDZPam9ZTnZHdjlEYXdxTEs1d0tBam80Mjh2UHpxM1ZPR2U4RGgvRGpvaVd3NzJDSFRldi9WTmlHdVl4WUxNYUsxWDlpNCtadHNHemRHaVVpK1dROWtWaU1CK2tQVUZSVUJHMXRiWFJ5ZE1DT0xSdGdZR0NBKy9mVFlXM1ZGbytmUE1IUUVhTXhkdlJJakhwcnVQVGNRMGQ4NE5yTkdXYW1wbFdLL2Rtelo5RFYwNnYrVFJNUkVSRVJVYlVaYStyam51aVJxc01nSXFJR3dGaFQrZStmaUlpSWlJaUlpRlJGb09vQWlJaW9kcDA1ZXc3cDZROWdabXFLcnAwN0tWMG5Fb253TkRjWFJrYU5GTTRuMzdtRHhNUWtESFlmSURlMzQrL2R1SldRaUM4K1dRZ1RrOUlLZ1g0QlFSZzE3bTA4ZmZwVTRYN3h0eEl3WS9ZOGFHdHJZZnZtRGJDeWFsdnRlMnZSb2dXeXNySlFVbEwxYW5zU2lRU3IvbHlINzMvNkJVNWR1MkRMeHI5Z1lHQ2dkUDNEakF6TWVYOEJObTdlaGc1MnR0aXhaUU9hTjJzR0FBZzZlUnJmZlA4VHhyMDlCYzZ1dmZENVY5K2lxS2dZT2pyYUVBcUY2TmpCRHBldlhNWGMrUXR4NFBBUjZaNHJWNi9GbzV3Y1pHVmxZOEhIbitPN0h4Y2g3S0xpRnM3bEZSVVZJVHY3RVV3clNPd2tJaUlpSXFMYVkyZFl0VGYyRUJFUlZjYk8wRXpWSVJBUkVSRVJFUkhKWWNJZ0VWRURJaEtKc0dyTk9nREF0Q21Ub0thbXBuUnRUczVqQUlCeDQ4WUs1d09DVGdFQUJnOTJseGxQdVp1S1ZXdldvbWNQTjR3ZTlaWjAzTkRBQU5kdjNNUTMzLzhzdDFkaTBtMU1mMjh1dElSYTJMRmxBOXEyc2F6T2JVbloydGhBSkJialZrSmlsYy9ac1hNMzFxM2ZoRUh1QTdCeDNScm82ZWtxWEZkY1hJTGRlNzB4Yk1RWW5Qdm5Bc2FNZWd1N2QyeEYwNlpOcEd1dVJrZmoxcTBFZE83a2dPKysrUjkrK3Y0YkZCUVVRRnRiR3lrcGR6RjMva0w4dUdnSi92ZjVKNWc5YzdyMHZJRUQrbUhXM1Bud0hENEthZmZ1WWYrZXZ6RjY1SWdxeFg4ai9oWWtFZ25zYk50WCtaNHI4dXhaSHBKdUo5ZktYa1JFUkVSRURWRjNZeHRWaDBCRVJBMUVkK04ycWc2QmlJaUlpSWlJU0E1YkVoTVJOU0IvcnR1QUd6ZmowYmFOSmNhTkdWWGgyb2NaR1FDQUprMmFLSnozRHp5SkprMU0wS1dUbzNTc3VMZ1luMzM1TmJTMHRiRDQ1eDlrMXZmczRZWUo0OFpnci9jQkhEeDBSQ2FaOE4zMzVpQXJPeHQ5ZXZYRTM3djJLcnpldDE5OVVlbjk5ZWp1aWhOKy9nZ05DNjl5QXQzYkU4WkJxS1dGOFdOR1FTQ1F6NU52MXJRcHZ2djZTMnphdWgzMzd0MkhoVVVyckZqbWhSN2RYZVhXZnZieFFwbGprVmhjMnBKWVN4dmJkKzZHV0N5R3p5RnZtQmczUnRqRmNEVDd0ekxoeHd2bVk4eUV5VEF4TnNiTzdadWhyYVZWcGRnQklDd3MvTjk3ZDZ2eU9SVVpQM2txRWhPVHNOeHJDVHc5QnRmS252Umlpb3FLVkIwQ0VSRVJFVDNId2NnQ2RvWm11UDRrVGRXaEVCRlJQZGJCMEF3T1JoYXFEb09JaUlpSWlJaElEaE1HaVlnYUNKOWpKL0RYeHMzUTBoTENhOGtpQ0lYQ0N0ZWZEZzRCQUZpMmx2L0Y1ZTNrTzdoeDR5YkdqeDB0VGJMTHpYMkd6Ly8zRFdKaTQ3QjIxUjlvMXJRcGdOSmtwMGM1T1hpVS9RZzkzRnh4NklnUEZuc3RnNnVyQzh6TlN0dXVaR1JrQWdET252OUhhVHhWU1JnYzVENEFpNVo0NFlTZlA2WlBlNmZTOVFDZ3FhbUppZVBHeUl6bDUrZmpRdWhGQkowS1JrRFFTUlFVRk1EY3pBdy9mZjhOUm81NEV4b2FWZnYybUoyVkRRRFExZFhCVjE5OENuVjFkVVRIeEdMTyt4L2kwYU1jclBwaktRQkFYMThQNjlhc3dNUjNwbUhtN1BleGNwbVh0SlZ6Wlh6OUE2Q25wNHNCL2ZwV2FYMmxKQklBZ0ZnaXJwMzk2SVZsWm1haVVTUEZyY0dKaUlpSTZPVlRBekNuclR1K2l0MkxaeVdGcWc2SGlJanFJWDBOYmN4dTZ3N2x2VCtJaUlpSWlJaUlWSWNKZzBSRURjRE8zWHV4eEdzWkJBSUJmdjkxTVRwMnNKT1pYL0R4NXlnb0xFRFRKazJncjYrUHJLd3MrUGtIUWx0TEMrNEQrOHZ0ZDhMUEh3QXdhT0FBNmRqNlRWc1FISElXUXFFUVM1ZXZ3SGMvTGNMVEowOVJVQ2ovQWxwUlVSSCs5ODBQMkxGbEE5VFUxSEE5T3JKVzd0TkFYeC9qeG96QzlyOTNJZUpTSkZ5Y25TbzlKejgvSDNmdXBDQXBPUm14Y2Rkd05Tb0djZGV1bDFZRzFOWkczOTY5TUhyVUNQVHM3cWF3QW1GNXQ1UHZJQ3NyQy9wNmV0aC82QWpVMU5SZzJibzE3cWVuWSsxZkczSDAyQW4wN2QwTG16ZXNSVjVldnZTOE5wYXRzV1BMUnN5WVBRK2V3MGZoNHdVZllFSzVSTWJ5d2k2RzQyYjhMY3lZTmtWcEsrWHEyck56RzlMVEg2Q2R0Vld0N0VjdkppOHZEK25wNmJDM3QxZDFLRVJFUkVUMG5KYmFSdmpjNWsxNHhSOWowaUFSRVZXTHZvWTJQck1aaHBiYVJxb09oWWlJaUlpSWlFZ2hKZ3dTRWRWek4rTnY0ZGVseTZHcnE0TmxYa3ZRcDFkUHVUWGFPdG80ZFRvWUl2Ri9WZVZhbVp2aDZ5OC9SL04vMitZKzc5aHhYeGdZR01DMW03TjBiT3lvdDNEK253dG9ZbUtDSmsxTVlHSmlnaVlteGpBMk5vYXhjV01ZTjI0cy9mUHI3MzdFY1Y5LzdOdC9zTktrdU9xYU4zc21qdnY2NGZmbEs3Rm41N1pLay96ZW0vTUJJcTljQlFCb2FRbGhaMnVMdHllTVEzZlhibkR0NWdJdHJZb3JNWllYRXh1SEw3NzZWbm84WmRKRVhMdCtBL00rL0FpMjdXMndiczBLNmRjZzZYYXl6TGsyN2F4eGNOOHVmUG4xOXpBdzBLL3dPaUt4R0V1WHIwU1RKaWFZL2Q3MGFzVllFUU45ZlJoWVYzeHRlbm1DZzRPaG9hRUJaMmZueWhjVEVSRVIwVXRsWjJpR3hmWVQ4RmZTU2JZbkppS2lLckV6Tk1PY3R1NU1GaVFpSWlJaUlxSlhtbHBSVVpGRTFVRVFFZEdMQ1R4NUNoM3NiS1V0Z0pVcEtDeEVVV0VoQkFKMTZPdnJLVjEzNDhaTjNMNlRBczgzQnRVb25xeXNiT3oxUG9EcDA5NkJqbzVPamZhb3lEOFh3akI3M254OHRIQStaa3liVXVIYWE5ZHZJUDNCQTFpMmJnMkxWdVpWYmplc1RFRkJBVkxUMGxCVVZBeWpSbzFnYXRvU0FIRGpaanhzMjl2SXJIMzY5Q2w4anZ0aTBzVHgxYjdPK2sxYnNHck5PbXhZdXhvOWU3aTlVTXowNnNuTHkwTndjREJ1M2JxRk45OThFMVpXclBoSVZiTml4UXE0dWJuQnpZMy9MaEFSRWIwc0VnQXhPU2tJemI2RjYwL1NrRjJjaXdKUnNhckRJaUtpVjRDMnVpYU1OZlZoWjJpRzdzYnQ0R0Jrd1RiRVJFUkVSRVJFVk9lRVF1RUwvZmpKaEVFaUlxcVgvUHdERVh2dEd1Yk5ubFZyN1hwZkZVOXpjN0Z1L1ViWWQreUFJUjV2cURvY2VnR3BxYWxJVFUyVkhoY1ZGU0V6TXhQcDZlblEwTkRBd0lFRG1TeEkxY0tFUVNJaUlpS3FTRWxKQ1E0ZVBJajc5KzhEQURRME5EQjI3RmcwYjk1Y3BYRVZGaFppNDhhTktDa3BBUUJNbkRoUjVURVJFUkVSRVJFUkVkVlhMNW93eUpiRVJFUlVMM2w2RElhbngyQlZoMUVuRFBUMThma25INms2REtvRnFhbXBDQXNMa3hscjFLZ1I3TzN0NGV6c0RGM2RocFhzU2tSRVJFUkVxaU9SU09Edjd5OU5GZ1NBSVVPR3ZCS0plVnBhV21qZnZqM2k0dUlBQUZGUlVSZzh1R0grVEU5RVJFUkVSRVJFOUtwandpQVJFUkZSSFdFbE9DSWlJaUlpZWxuT25UdUhoSVFFNlhHL2Z2M1F0bTFiRlVZa3ExT25UdEtFd2ZqNGVQVHUzUnM2T2pvcWpvcUlpSWlJaUlpSTZQVWpVSFVBUkVSRVJFUkVSRVJFUkZSelY2NWN3ZVhMbDZYSFhidDJSZWZPblZVWWtieG16WnFoUllzV0FFcGJKMSs3ZGszRkVSRVJFUkVSRVJFUnZaNllNRWhFUkVSRVJFUkVSRVJVVDhYR3hpSWtKRVI2YkdWbGhkNjllNnN3SXVVY0hSMmxIMGRIUjBNaWthZ3dHaUlpSWlJaUlpS2kxeE1UQm9tSWlJaUlpSWlJaUlqcW9XdlhydUhreVpQUzQ1WXRXOExEd3dOcWFtb3FqRW81R3hzYmFHdHJBd0FlUDM2TXhNUkVGVWRFUkVSRVJFUkVSUFQ2WWNJZ0VSRVJFUkVSRVJFUlVUMFRIeCtQb0tBZzZYSHo1czN4MWx0dlFWTlRVNFZSVlV4RFEwT215dUNsUzVkVUdBMFJFUkVSRVJFUjBldUpDWU5FUkVSRVJFUkVSRVJFOVVoQ1FnTDgvUHlrTFgyYk5tMktrU05IUWt0TFM4V1JWYTV6NTg3UTBOQUFBS1NucHlNMU5WWEZFUkVSRVJFUkVSRVJ2VjZZTUVoRVJFUkVSRVJFUkVSVVR5UWxKY0hYMTFlYUxHaGlZb0tSSTBkS1cvMis2blIxZGRHaFF3ZnBNYXNNRWhFUkVSRVJFUkc5WEV3WUpDSWlJaUlpSWlJaUlxb0hrcEtTY09MRUNZakZZZ0NBa1pFUlJvMGFCVjFkWFJWSFZqMU9UazVRVTFNREFDUW5KeU16TTFQRkVSRVJFUkVSRVJFUnZUNllNRWhFUkVSRVJFUkVSRVQwaXJ0Ky9UcU9IVHNHa1VnRUFHalVxQkhHamgwTFBUMDlGVWRXZlkwYU5ZSzF0YlgwbUZVR2lZaUlpSWlJaUloZUhpWU1FaEVSa1l5eXRsWkVSRVJFUkVUMGFyaHk1UW9DQWdLa1A2OFpHaHBpekpneDlUSlpzSXlMaTR2MDQ1czNiK0xwMDZjcWpJYUlpSWlJaUlpSTZQWEJoRUVpb2dZbUorZXh0RFdSSXVrUEhpQTM5OWxMakVoV2VFUWtMbCtKa29uUkx5QUlSM3lPcXl5bTUvMjFjVE91WEkxU09IZi9mam8yYk5xS2xMdXBsZTVUVnZHaEpoSVRrN0JzeGVxWC9uV1NTQ1Q0NVBPdk1HWDZyRnJkVnlRUzRlRGhvemdWZktiSzUxeStFb1dWcTlmV2FoekFxLy84RVJFUkVSRVJsWGZod2dXRWhJUklqNXMwYVlMeDQ4ZkR3TUJBaFZHOXVHYk5tc0hDd2dKQTZjK2prWkdSS282SWlJaUlpSWlJaU9qMW9LSHFBSWlJcUhiTm5iOFFEek15RU9qckEzV0JmRjU0LzBGRDhQN2NXZmhnN3V3Szl3a0xqMEI4L0swYXgyRm4yeDR1ems1eTQxN0wva0JxV2hyT0J3ZEJJQkJBSXBIZ1Y2OWxhTkc4R2Q0YVBxeGExMWp5MisvWXNXdFB0V083SHEzNFJZall1R3RZdVhvdHByNHpDVjA2ZDVLYjl3ODhpVDlXcllHalEwZFl0REpYdXYvUlk4ZXhjY3QyYlBoekZVeE5XK0pPU2dxaW9tT1ZyaDgrYklqTWNmS2RGR3phc2cyVEpvNkR2cjVzdFFnN1IvblBhVVVzV3BrajRNVFJLcTFWVTFORG16YXQ0ZXNmZ01DVHB6RFlmV0MxcnFXTVdDekdwaTNia2Zzc0Z6M2NYS0dqbzFQcE9WZWpvdkhYeHMxWU1IK2VkTXpudUMrKytPcmJTczlWOXZVRmF2ZjVJeUlpSWlJaXFrc1NpUVNuVDU5R1RFeU1kTXpVMUJURGh3K0h0cmEyQ2lPclBVNU9Ua2hKU1FFQXhNYkd3c1hGcFY1WFRTUWlJaUlpSWlJaXFnK1lNRWhFMUlCa1pXVWpPaVlXa3llT1Y1Z3NXQjMrQVVIWXQvOWdqYytmTW1taVhNTGcvZnZwaUx0MkhXTkhqNFNHUnVtM29Lam9HRHpNeU1DTTZWTnJmSzNmRnY5Y3BYWEhqdnZpL0lWUXBmT0hqdmhBSUJCZzBzVHhDdWNEZ2s2aVdkT202T2JpWE9GMTJyZHJoOHpNVEx3OVpUbzJiMWlMaUV1UitISFJFcVhyaHc4YkFqLy9RSHo5L1UrSUNEMWIrWDBjOWtZYlM4dEsxNFdjTzQvZmxpNlhHYXRxd3VHQ2p6K3ZkTTNlbmR2UXlkRUJBSEQ5eGszY3VCbXZkSzJqUTBmNEhQZkZvaVZlY0hicXFuQk4vNzU5WUdUVXFOTHJIdHkzUytHTFkzNytnVml6YnIzUzgrcnErU01pSWlJaUlxcHRJcEVJL3Y3K3VIWHJ2emZ5dFczYkZwNmVudERVMUZSaFpMV3JkZXZXYU5HaUJkTFQwMUZTVW9LTEZ5OWl3SUFCcWc2TGlJaUlpSWlJaUtoQlk4SWdFVkVEY3ZKME1DUVNDVHc5QmxlWUdQYm51ZzM0YzkwR2hYUFBWMmNUQ29XSXVpU2ZZRmRXMlU5WkpUZGwxL1lOQ0FRZ1cxSFArOENoMGc4a0V2Z2M5MVVhTXdDME1qZFRXUG12ZklVK1plTGlyaWxNR0R4dzZBZ0E0TGl2UDh6TlRIRXhQQUlYd3lNQUFPMnNyZERKMFFGSnQ1TVJGUjBEQi91TzJMWmpsOXdlWm1ZdDhjWWdkd0NBclcxN2JObXdEbE5uek1LMG1iTXhiY3BrQVBLVjcvWjZINUFtRWhhWGxDQS9QeCtRU0NxOWp3bVRwMEdnVm5sQ2FJbEloS1pOVEdUR1RoeXRlUkpvZVdhbXB0S1BBNE5PNGErTm15czk1OUFSSHh3NjRxTndiditldjZ1VU1HaloyZ0s2dXJweTR5WW14aFdlVjFmUEh4RVJFUkVSVVcwcUtDakFpUk1uY1BmdVhlbVluWjBkQmcwYUJNRUx2am53VmRTOWUzY2NQbndZUUdtVlFXZG5aeGdhR3FvNEtpSWlJaUlpSWlLaWhvc0pnMFJFRGNpaHcwZlJwM2RQT0RyWUswME1HenBpTk42ZU1FNXBGYjI2ZE9EZ0ViUnRZeW10TUplVDh4aSsvZ0VBZ0NWZXl5bzkvODJobm5XU3NQWHRELzlWS0h6NjlLbk04WlJKRTlISjBVR2FXQllURzRlWTJEaTVQZnIwN2lsTkdBU0FEbmEyV0x2cUQ2US9lSWhuejU1Sng5TWZQRUJjM0hYMDZkMnp4dkY2Ny80YmJkdFlWcnJ1VE1nNUxQSDZYV2JzK2ZOeWNoNGorOUdqYWwyN3N1cytueFFaZVBJVVR2Z0dZT1Z5TDdsMS9vRW5jZnlFSDlhc2xQMjZEeGsrQ3JlVDcwaVB5NUpQbjk5MzhyU1pDbDhrcSt4ZVh0WG5qNGlJaUlpSXFFeDJkalo4Zkh5UWs1TWpIWE55Y2tLdlhyMmdwcWFtd3NqcVR1dldyV0Z1Ym83VTFGU0l4V0tFaFlWaDhPREJxZzZMaUlpSWlJaUlpS2pCWXNJZ0VWRURFWDhyQWRHeGNkaTVmVE1FQWtHRmlWMk5HeHRWS2VHc05vVkhSQ0w1emgyOE8zV3lkR3pUbG0wb0tpckdzY1Blc0xheWdwMmpFMlpPbjRaUEZzNS9xYkVCd1BpeG83Rmcvanlac1I1OUJnSUFuang1Z3YwSEQyT3crMEFzWHlyZld0alpyYmZDbGxCbExabjNlaCtRam9WSFJPS0xyNzdGaGJPbmFoenIwQkdqcTd6V29wVzUwcms5M3Z1eGFzMjZhbDA3OWtvNDFOWFZxN1EyTWVrMkFrOHF2cy9ieWNrNEZYeEdibnpEdXRVb0tpckdvU00rMkx4MXUwemlxNG14TWJwMjZZUlBQMXFnOFBOOTVXbzAvQU1ERlY3dlZYLytpSWlJaUlpSWJ0KytEVDgvUHhRVkZVbkhldlhxQldkblp4Vkc5WEowNzk0ZCsvZnZCd0JjdjM0ZExpNHVhTnk0c1lxaklpSWlJaUlpSWlKcW1KZ3dTRVRVUUd6ZC9qY0F3SzY5RFFEZzhlTW55TXJPVnJqMjBhTWNKTjFPbGhremJ0eFlyaDJzU0NUQzRhUEg1TTVQU0VvQ0FJVnp5bXpjdkJVQW9LNWUrcTNud2NPSDJMVm5Id2E3RDRTMWxWV1Y5MUdrc0xDbzhrVUFSR0t4MGprdG9SQ05qWXdVem0zWjlqZnk4L014WjlZTWhjbHlJckVZd244VDJCSVNFL0hGVjkvQmEvSFBzTEpxVzZXNHF1UHRDZU13KzczcE1ER3V1UDF1YVN4Sk9Ia3F1TkoxeWxwTFAyL2o1bTFZdm5KMXBldTZ1dllxYmEzOG5JcmFZejgvZHowNkV1Wm1aZ0JLbjBmZ3Y0cUdtWmxaYUcvVERpdVhMWld1YjJ6Y0dPb0NBVkpTU3R0MDllM2RFMzE3OTBSS3lsMlltcmFFaHNaLy84MnB5K2VQaUlpSWlJam9SVjI2ZEFubno1K1hIbXRxYXNMRHd3TldyOG5QSzJabVpyQzB0RVJ5Y2pJa0VnbENRME14Wk1nUVZZZEZSRVJFUkVSRVJOUWdNV0dRaUtnQlNFMUx3N0VUZmpKajNnY09LVTN3MnIzWEc3djNlc3VNZmZqQlhNeWROVk5tVENRUzRhdHZmMUI2M1lybW5oY2RHNGZ6RjBKbHhuNys1VGNVRnhmai9ibXpxclJIUlRxN2RIL2hQWlFwS2k3R3FlQVFEUFY4QTNhMjdSV3VLU2twZ2FaUUtEM096TXpDK01sVHNXS1pGM3IxZUxIWVVsTHU0bzFoYjhtTWxmL2FWV2JOdXZVQUFDT2pSZ2c5ZTFwdXZuenlxQ0pWYlYxOHlIc1h4R0lKQUdDZjl3SHMyTFZIWVh2c2l1WVU2VDFBdmgzVmlhTUgwYmFOcGR6bjUvazVvTzZmUHlJaUlpSWlvcG9xS1NuQnlaTW5jZVBHRGVtWW9hRWhoZzhmamlaTm1xZ3dzcGV2UjQ4ZVNFNU9CZ0RFeDhmRHhjVUZUWnMyVlcxUVJFUkVSRVJFUkVRTkVCTUdpWWdhZ0ZWcjFrRWtFaW1jSzk5QzFzN1JDZlBuemNHOE9lL0pqQ2tpRkFvUi9rK0kzUGpTNVN1d2E4OCtYSTBJVlhDV2ZBTGZIeXRXUXlnVVN0c3EzYmdaajFQQlp6Qmwwa1MwczVhdGxwQ1FtQWlmNDc1eWUrcnA2V0pnLzM0eVk1WnRMT0htMmcxalI4c25qQ2tTRlJXRCtJVEVLcTB0STlUVWhNK2hmYmlibW9iM1Avd1luMys2RUswdExLVHpFb2tFRW9sRVdtSFEyc29LdTNac3hyUVpjekRuL1FYWXRYMXp0YTVYbnJtNUdjTC9PZk5DZTVSUlV4TW9ISzlPaStQS1dMWnVMZjNZcUhGcHhVWkY3YThybWl2dmR2SWRBTUNSQTN1bCs1ZC94cDVQRUN6L1BOZlY4MGRFUkVSRVJQUWluajE3Qmg4Zkh6eDQ4RUE2Wm1abWhxRkRoMEpYVjFlRmthbEdzMmJOWUcxdGpZU0VCQURBaFFzWE1HTEVDQlZIUlVSRVJFUkVSRVRVOERCaGtJaW9ucnNVZVJuSFR2aGhpTWNiOFBVUHFIQnRXVXRlZFEzNXRycmxsWWhFa0VnazBOSVN5czJwQzBvVHp4VE5sZWZuSDRpdzhBZ3NtRDhQSzFldkJRRFl0cmZCTXEvRjZOT3JsOXo2TXlIbmNDYmtuTnk0UlN0enVZU3RpZVBHWU9LNE1aWEdVR2FJeHh0SzUzSWVQOFl0SmNtRXVycTZNRFF3UU9TVkszai92SjQzWGdBQUlBQkpSRUZVdzQreGI5Y082T21Wdm5oVFhGd01vRFM1c295NW1Sbiszcm9SdS9aNnc5SEJIdGR2M1B4dk0wbHA5VDAxcUZVcFpvRkFBQU1EQXdDbGxRQnJrdHluck9WdzE4NmRNWFA2Tkh5eWNINmxlNFJkREVmd21iTlFVNnRhM00rcnFDV3hNbVVKc0crT0hDZjlIQmNVRkNBdlAwL2gra2M1T2NqTXpKSWJyOHZuajRpSWlJaUlxS1pTVTFQaDUrZUhaOCtlU2NjY0hCelFyMTgvbVRmOXZXNjZkKzh1VFJpOGZmczI3dDI3QjFOVFV4VkhSVVJFUkVSRVJFVFVzREJoa0lpb25nc0lPb1VCL2ZwaTRJQytDaE1HYnljblF5QW9mYkdoc0xBUUFQRGt5Wk5LMjlDS1NrcWdyYVZWSy9GMTdHQ0htZTlPbFNac0FjcVQ5NnFTd0hZei9oYXVYYitoZEg3a2lEZXJ0UTRBZkk3N0txd3NWNlpseXhaWXN1aEh6SnYvRWY3MzdmZFl0WHdwZ05MMlVZQnN3bURaK2s4LytsQnVuNEovdndhYS8xWWtySW5ZSytFeXgzNEJRZmpzeTY5eCtlSjVtVGh1SnlmanpaSGo1TTR2bjhDM2FjdTJLbDk3eDY0OUFJQzlPN2VoazZPRGRMeW91QWdhR29yL1cxRlJTK0x5dG03ZmlWT25nM0VsS2hvQTBNcmNET1BIanNhY0R4Wmd3dVJwU3VPYVBIV0d3dkc2ZVA2SWlJaUlpSWhxU2lLUjRPTEZpN2g0OFNJa1pXOG9VMU5EdjM3OTBLbFRKeFZIcDNvbUppYXd0YldWdG1nT0NRbkJoQWtUYXZUbU5TSWlJaUlpSWlJaVVvd0pnMFJFOWR6WTBTTmgzTGd4d2k5ZFVqaXZLR0ZzeTdhL3NXWGIzeFh1bTVlWEQ0RzZBQUZCSitYbTd0eTlDd0FLNThxYi9kNTA2T25wS1UwbXE0blRaMEt3YXMwNnBmTmxpWUJWWFFjQUhvUGRNWG5TUkpuNThrbG8vZnYyd2RzVHhtSDNYbS9zM0wwWGs5K2VnS0tpc2dxRHNnbUFJcEVJeVhkU1lOVzJqY3o0a3lkUG9DNFFRRmRYcDRJN3JGajMzZ05ram92L1RWcnNPOUJEWmx3c0VTdmRZOHFraVJoZmplcU1aYTVHUmVQcjczNlVHOC9MeTRlMmRtbUNhVmwxd0JuVHBtRHE1TGVocFNEeDlQTlBQOExubjM0RWtVZ0VnVUFnZmZGbjA1WnRFQXFGc08vWUFkRXhzVmk3K2c4QXdHRDNnZmg0NFFkbzJxUUpBR0N4MXpJWS9sdDVjZlNvdHpCdjFreVltSmlVN3YyL2I2Q3Zyd2VnYnA0L0lpSWlJaUtpbXNqTnpZV2ZueC9TMHRLa1k3cTZ1dkQwOUVTclZxMVVHTm1ycFdmUG5raElTRUJKU1FrZVBIaUE2OWV2bzBPSERxb09pNGlJaUlpSWlJaW93ZUNyNTBSRTlaeE5PMnVGNCsvTm1JYjNaa3pEdzR3TU5HdmFGQUJ3SWZRaVpzeWVoMjJiMXNPMW03TjBiYS8rZzZDbnF5dHovcE1uVC9ENDhSTXMvT1FMcGRldWFLNk1uVzM3eW0raWhzcTMybDIzWVpQQ0JNR3FyR3ZXdENtY3VuU3U5SnFmTEp5UE0yZlA0ZEFSSDB5Y01BNkZSYVVWQTdXMXRHV3ZlZU1teGsrYWlzVS9meTh6ZmpjMURVMmJObjJoNmdqaEYwSmtqbjM5QS9ESjUxL2hYSENRVEp2b2lsb1lHelUyUXRzMmxnQ0FsSlM3bFY3VHpOd002Z0lCSGp4NG9IQStLenNialkyTUFBRDJYYnBWNFM3K3MzM3pCblJ6S2ExNitOZWZLOUd4Z3gyMjdkaUY2SmhZNlpxVnk3MWt6bG4wdzdkSXVwMk0zZ01HeTMxOW4xOWJsODhmRVJFUkVSRlJWU1VsSlNFd01CQUZCUVhTc1ZhdFdzSER3d042ZW5vcWpPelZZMkJnQUdkblo0U0ZoUUVBL3ZubkgxaGJXOHRWOWljaUlpSWlJaUlpb3BwaHdpQVJVUVAydjIrK1IyaFlPQTU2NzRLSnNUR3VYYjhPQUdqWHprcG0zZm5nSUxsekgyWmt3SzJiQzViLy9xdmMzTXJWYTdGdi8wRmNPSHRLNFhWNzlCbFk0NWczYmRtbXRFVnVjSkF2V2pSdlh1TzlhNE91cmk0Mi9MbEtta0JYOW1KUCtTcDZWNk9pSVJhTDBkckNBdkczRXFBdUVBQUFMbCtKa2laNUNnUUM2WGgxbEZYd0t5TVdTLzc5VXlRekp4YkxybFBtaldGdlZicW1zcy85M2J1cGFObXlCUUFnNFBnUjVCY1VZTTRIQzZDbnE0dmZmMXNNWFIzWmlvcDM3dDdGcDE5OGpaWXRtc1BPMWtZNjdtRGZVVzd2S2RObkllSlNwTng0bWZJdGxzdVVUeVNzaWxmOStTTWlJaUlpb3ZwRkpCTGgzTGx6dUhyMXFuUk1UVTBOM2J0M2g0dUxDMXZ0S3VIazVJVFkyRmprNXViaTJiTm5pSWlJUU0rZVBWVWRGaEVSRVJFUkVSRlJnOENFUVNLaUJteks1TGZoSHhDRTJmTSt4T2IxYXhGNDhqU3NyTnJDdUhIakNzOHJLU25CM2RRMHVMbzRTNnZHUFUvcjMzZjFLNXA3VWYzNjlvYm5HNE1WemhrMWFsVHIxNnNKSzZ1MjBvL3o4L0lCUU5xT3Q4ekZpRXN3ME5lSGc0TTlPbmR5eExneG94QjM3VG9TRWhPaHBTVkVWbFkyeG8wWmhYRmpSbFg3K3NvcStIVjE3Vlh0dmNwODkvV1hDbU1KT1hjZTczLzRjWVhuRmhVVklTRXhDV05IandRQVdGaVV0dEw2YTgxS1RKMHhDMTkvOXlOVy9iRVVacWFtQUVwYldYLzd3eUswYldPSnY5YXNoTUcvcllXVitlMlhuNUQvWEJXT3g0OGY0OHV2djBQSzNWUUFwVitQMzM3NUNUbzZOVy96WEtZK1BIOUVSRVJFUkZRLzVPVGs0TVNKRThqSXlKQ09HUmdZd05QVEU2Yi8vbnhFaW1scWFxSjM3OTd3OC9NREFGeStmQmtkTzNhRVVSMzhIb0tJaUlpSWlJaUk2SFhEaEVFaW9nYk16clk5bHYvK0t4WjgvRG1HamhpTnJPeHNmUHJSaDVXZUZ4MFRoK0xpWXRpcW9KMnJ0WlVWaGc4Yjh0S3ZXMU5QbnVZQ2dFeXlta2dzUm5oRUpMcDFjNVpXRUJTSlJGaTB4QXVHaG9iSXo4L0h5SEVUOGNmU1grSFV0UXNBWVBpd0lSWGV0MGdrUW11TFZvaTlFaTQzNXhjUWhNKysvQnFYTDU1WDJLS3ByT3FndXJxNjB2MnpzeC9oam9MV3hBOGZaaWhZTFN2aTBtV1VsSlNnUytkT011UHRiZHBoOTQ2dG1EZi9JN3cxWmdKbXpaaU9xMUhST0gwbUJPUEdqTUxYWDM1V3BaWlNaWlVMQVNBbU5nNy8rK1lIUEh5WWdRWHo1MkhsNnJYbzd0b04zLzI0Q0V0Ly9VWGFacm1tNnR2elIwUkVSRVJFcng2SlJJTG82R2ljUDM4ZXhjWEYwbkZyYTJ1NHU3dERXMXRiaGRIVkgrM2J0MGRVVkJUdTNic0hrVWlFczJmUFl2anc0YW9PaTRpSWlJaUlpSWlvM21QQ0lCRlJBOWUvYng4TWYzTW9EaDQ2QXFBMEdUQWhNUkhXVmxaS3ovRVBEQVFBdUxrcXJtVDNxaWdzTEpJNUx0K3F0enAyN05xREhidjJWUHU4dUd1bGJaNk5qUDZyUG5mMWFoU2VQSG1DSG02dXBYR0p4ZmpxMng5d05Tb2FpMy8rQWU0RCttSEJKMTlnNm96WitPempCWmo2emlTWlBTVVNpY3h4WGw0ZW5OeDZWeHBMWlJVR0syclJ1MmJkZXF4WnQ3N1NhNVNGOW56YnJLUEhqa05kWFIyOWUvYVFXMi9SeWh6dno1MkZiNzcvQ2N0WHJnWUF1SFZ6d2V5WjA2dVVMRmdtSitjeDFxM2ZpRjE3dmRIRzBoSjcvdDRLb1pZV1ZxNWVpNisrK0JSZXkxWmcxTGlKbVB6MlJNeDRkMHFkVkw4a0lpSWlJaUtxVEU1T0RvS0NncENXbGlZZFUxZFhSOSsrZmVIbzZLakN5T3Fudm4zN1lzK2UwcC9WazVLU2NPZk9IYlJ1M1ZyRlVSRVJFUkVwRmg0UkNRME5EWFR1NUFEQnY4VUUvQUtDVUZoWWlMZUdEMU54ZEVSRVJFVC9ZY0lnRVZFRGRqVXFHaXRXLzRtTDRaZmcxS1V6MnJXenh2NkRoeEY0OGhRYzdEdkNmVUIvZE8zU0NYYTJ0dERUMHdWUW1waDE2SWdQSEIzc1lkSEt2TkpyU0NRU1NDUVM2USsvVWRFeEFFcmJCOVcxemk3ZHE3VE96dEdwMGpWZHUzUkN2ejU5Wk1iS0V0ektiTm4yTjlJZnBLT1ZlU3MwTWpSQStvT0gyTFJsR3pRMU5lRm9ieTlkZC9MMEdRQkFkemRYWkdWbDQ3UC9mWVBRc0l0NGQrcGtqQnp4SmdCZzQ3clYrUDZuWC9EcjB1VzRuWHdINzA2ZGpKeWN4OUFTQ2hGNDhoUUFRRWRiQnlLeEdBQVFHWFpPYWV5QkowL2pmOTk4ajlDenB5RVVLdis4NStYbFFWZFhWMjY4VjQvdWVHZlNSUFRwM1ZOdUxqOC9IM2RUMDZDbnB3ZVJTSVN3OE5JS2gzcDZlZ0NBeEtUYjhQVVBoUHVBL2pBeWFnU1JXSXpFeENSY3ZuSVZZUmNqOEU5b0tISnpuOEhPdGozR2poNkp5TXRYNFI4UWlJRWV3MkJyMng2dUxzNnc3OWdCbHEwdDBNYXlOWjQrellXZXZoN1M3dDJEVUNoRVJrWW1ObXplaXNOSGZTQVNpVEZuMWd6TW12RXVoRUloa200bkF5aE5YdnppMDQvZ2FOOFJpNVo0WWVmdVBlamZ0dzgrLytRam1lcUVSRVJFUkVSRWRVVXNGdVB5NWNzSUN3dERTVW1KZE56RXhBU2VucDVvMHFTSkNxT3J2NW8zYjQ2T0hUc2lMaTRPQUJBU0VvTEpreWRMZndkQlJFUkU5Q3J4V3ZZSFV0UFNjRDQ0Q0FLQkFCS0pCTDk2TFVPTDVzMnFuVEM0NUxmZmExVGtvS0xDQVVSRVJFUmxtREJJUk5RQUhUNTZESHYyN1VkTWJCejA5Zlh3NlVjZll0cVV5VkJYVjhmVWQ5N0dyajNlOERudWl6OVdyUUZRbW5CbDNMZ3h1blZ6Um92bXpmSHNXUjZtdnZOMmxhNVZVRkFBbCs1OW9LbXBDUTFORGVUbVBnTUFkTzNhdWM3dXI0elBJVytaWSs4RGg3Qno5MTY1ZFNlT0hwUTUzdWQ5UU80SGJmc09IZkRlakdreVkrVVRCZ3NMQy9IM0x0bjl0YlcwOE0zL1BvZUppYkYwTENvNkJzMmJOVU9qUm9ZWU9tSTBuajU1aWs4LytoQXozcDBxWGFPdXJvNUZQMzZIWmsyYm9uTm5SMXdNdjRUdmYvcEZPdC9kelJXTkdobmlUTWc1ekoyL1VQa240VG5kK3d5b2RJMmlYeFpzL0d1TjB2VWxJaEZHakI0dk0yYlR6aHB0TEVzck9nU2ZDUUVrRXN5ZFBSTi83OXFMWlN0V1Npcy9XclZ0Zy9GangyQ281eHV3KzdlOTljVHhZL0g1cHd0eHdqY0F3U0Zuc1h1dk40cUxpNkdwcVFuZlk0ZmdPV3lrOU1XMWZuMTdRMGRIQjZGaEZ6Rm0xRWhNbi9ZT21qVnRxalJXVDQvQjZOSGREVnUzLzQxcjEyK2dXZk5tbFg0K2lJaUlpSWlJWGxSbVppYUNnb0x3NE1FRDZaaEFJRUMzYnQzZzR1SUNkWFYxRlVaWC8vWG8wUU8zYnQxQ1VWRVJzck96Y2ZueVpUZzdPNnM2TENJaUlpSVo5KytuSSs3YWRZd2RQUklhR3FVdndVZEZ4K0JoUmdabVRKOWF5ZG5LL2JiNDV5cXRPM2JjRitjdmhOYjRPa1JFUlBSNlljSWdFVkVESVJDb1F5Z1VRazFORFUyYW1PRFJveHg4K01GY1RKb3dEb2FHaHRKMWxxMWI0K3N2UDhPWG4zMk1xOUV4dUhneEFqZmk0L0hnd1VOOHV2QkRTQ0JCYWxvYVBOOFlyUFJhM2QxY0lkVFNBZ0RvNk9oZzFzenB5TXpLZ2tna2dycTZPbHk3T1dOQXY3NXk1NzAxZkJnNmRyQlR1bTlsODJYYVdWbkIwMk13MmxuTHRsVjJkWEZHVm5hMjNMcTJiU3hsMXJrNE95RWpLMHQ2dkdIZGFwaVptc3BkSitENEVSZ1lHa2lQMzVrMEVZUGMreU0vdndBbEpTWFEwTkJBMnpadHBOVVp5L3k5ZFNPdVhiOEI0OGFOTVgvZUhEallkNFNEZlVlRjkvTGhCM01CQUZsWjJXaHNaSVNTa2hJWUdCckExYVgweFk5K2ZYdlgranNDcDB5YWlFNE9EbFZhYTZDdmowVS9mb2Y4L0h5SUpSSVlHaGhnNElCKzBtb08wNmROUVJ0TFM3UzNhWWNtSmlaNDhPQUJPbmJzZ0s1ZE9xRjVNOFVKZTgyYU5zVzdVeWZqM2FtVFVWQllpUGhiQ1hqeTVBbk1UVTJ4K09jZmtKZVhoeVpOVE5DblYwOW9hbXJpMk9IOU1pMlF5MmhyYWNIUndWNW1yRkVqUXl6ODhIMkYxNjJ0NTQrSWlJaUlpQWdBUkNJUklpSWlFQjRlRHZHLzFlR0IwcXA0Z3djUGhvbUppUXFqYXpqMDlQVFFyVnMzbkQ5L0hnQVFGaFlHYTJ0ckdCa1pxVGd5SWlJaW92LzRCZ1FDQUlZUEd5SWQ4ejV3cVBRRGlRUSt4MzByUEwrVnVSbTZkTzRrTi83OGZoV0ppN3ZHaEVFaUlpS3FNcldpb2lLSnFvTWdJaUlpSXFMS3JWaXhBbTV1Ym5CemMzdHAxNVJJSlBEMzkwZGdZQ0JTVWxLUW41Ly8wcTVOUkVUVnA2T2pBd3NMQ3d3ZVBCZ2VIaDRLMzNoQlJDOHVQVDBkUVVGQnlIcnV6V2dhR2hybzNyMDd1bmJ0eXI5N3RVd3NGbVBQbmozSXlNZ0FBSmlibTJQTW1ERXFqb3FJaUlqb1A1NXZqb0pBb0NidGVKU1Q4eGo5Qm5sSU8vSlU1czJobnZCYXNraDZYTmFTdUtvRkJhcTdub2lJaU9vM29WRDRRcjk4WW9WQklpSWlJaUpTS0NzckMwdVhMZ1VBdlBQT08yalhyaDJNalkwck9ZdUlpRlFwT3pzYnQyN2RncmUzTjBKQ1F2RFpaNSt4eWhsUkxjckx5ME5vYUNoaVkyTWhrZnozUG14emMzTzR1N3V6NmwwZEVRZ0VHRFJvRVBiczJRT0pSSUxVMUZURXhzYkMzdDYrOHBPSmlJaUl5cEZJSkxoLy96N3UzNytQNHVKaW1UbHpjM09ZbTV0WGE3L3dpRWdrMzdtRGQ2ZE9sbzV0MnJJTlJVWEZPSGJZRzlaV1ZyQnpkTUxNNmRQd3ljTDV0WElQUkVSRVJDK0NDWU5FUkVSRVJDUkhJcEhBeThzTDl2YjJtRDU5dXFyRElTS2lLakkyTm9hcnF5dTZkZXVHclZ1M1l1blNwVml5WkFtcm5SRzlJSkZJaEtpb0tGeThlQkdGaFlYU2NhRlFpRjY5ZXNIQndZRi96K3BZczJiTjRPVGtoRXVYTGdFQXpwNDlpelp0MmtCUFQwL0ZrUkVSRVZGOWtwR1JnWUNBQUdSbVppcWNkM056cTNiQzRNYk5Xd0VBNnVxbEw3MC9lUGdRdS9ic3cyRDNnYkMyc25xaGVLdGFvVkFrRnIvUWRZaUlpT2oxd29SQklpSWlJaUtTNCsvdkR6VTFOYno3N3J1cURvV0lpR3FnN04vd1R6LzlGUDcrL3ZEMDlGUjFTRVQxVm5KeU1rSkNRdkRvMFNPWmNTc3JLL1R2M3gvNit2b3FpdXoxNCtibWhvU0VCT1RrNUtDb3FBaW5UcDNDOE9IRFZSMFdFUkVSMVJNeE1URUlEZzZHaVlrSmhnNGRpbWJObXNIUTBQQ0YzdmdSSFJ1SDh4ZENaY1orL3VVM0ZCY1g0LzI1czE0MFpIUjI2ZjdDZXhBUkVSR1Z4NFJCSWlJaUlpS1NFeGdZaUhmZWVZZVZjb2lJNmpFMU5UV01IVHNXTzNmdVpNSWdVUTNrNU9RZ0pDUUV0Mi9mbGhrM01URkIzNzU5WVdGaG9hTElYbDhhR2hwd2QzZkhnUU1IQUFCSlNVbTRkZXNXMnJWcnArTElpSWlJNkZXWGtaR0I0T0JnT0RnNG9FK2ZQbEJYVjYrVmZmOVlzUnBDb1JCRlJhV1ZBRy9jak1lcDRET1lNbWtpMmxuTFZoZE1TRXlFejNGZnVUMzA5SFF4c0g4L21USExOcFp3YysyR3NhUGZxbEljVVZFeGlFOUlyTkU5RUJFUjBldUhDWU5FUkVSRVJDUW5KU1dGTDd3U0VUVUFOalkyU0VsSlVYVVlSUFZLWVdFaHdzUERjZVhLRllpZmErMm1yYTJON3QyN3c4SEJBUUtCUUlVUnZ0N016YzNoNE9DQW1KZ1lBRUJ3Y0RETXpjMmhvNk9qNHNpSWlJam9WU1dSU0JBWUdBZ1RFNU5hVFJiMDh3OUVXSGdFRnN5Zmg1V3Ixd0lBYk52YllKblhZdlRwMVV0dS9abVFjemdUY2s1dTNLS1Z1VnpDNE1SeFl6QngzSmdxeHpMRTQ0M3FCVTlFUkVTdk5TWU1FaEVSRVJHUm5QejhmQmdiRzZzNkRDSWlla0hHeHNiSXo4OVhkUmhFOVlKWUxFWmNYQnhDUTBPUmw1Y25IVmRUVTBPblRwM2c1dVlHYlcxdEZVWklaWHIxNm9Xa3BDUThlL1lNZVhsNUNBa0pnWWVIaDZyRElpSWlvbGZVL2Z2M2taR1JnYUZEaDlaYXNpQUFCQVNkUXNjT2RwajU3bFJwd2lDZ1BIbHY1dlJwK0dUaC9BcjN2QmwvQzlldTMxQTZQM0xFbTlWYVIwUkVSS1FJRXdhSmlJaUlpSWlJaUlqb3RTVVdpM0h6NWsyRWhZWGg4ZVBITW5PdFc3ZEduejU5WUdKaW9xTG9TQkV0TFMyNHU3dmo2TkdqQUlBYk4yN0F5c3FLRmJLSmlJaElvZnYzN3dNQW1qVnJWcXY3em41dk92VDA5S0NoVVhzdnVaOCtFNEpWYTlZcG5TOUxCS3pxT2lJaUlpSkZtREJJUkVSRVJFUkVSRVJFcngySlJJTDQrSGlFaFlYaDBhTkhNbk9OR2pWQzM3NTkwYlp0V3hWRlI1VnAwNllOMnJkdmo1czNid0lBVHA0OGlaWXRXMEpmWDEvRmtSRVJFZEdycHJpNEdBQmdhR2hZcS92YTJiYXYxZjJlZHowNlV1WjQzWVpOQ2hNRXE3cU9pSWlJNkhsTUdDUWlJaUlpSWlJaUlxTFhoa1FpUVdKaUlrSkRRNUdWbFNVenA2ZW5CeGNYRnpnNE9OUnF1enFxR3dNR0RNQzllL2Z3OU9sVEZCWVd3cy9QRDJQR2pJR2FtcHFxUXlNaUlxSlhrS3IvajdCcHl6WnMyckpONFZ4d2tDOWFORy8rY2dNaUlpS2kxeFlUQm9tSWlJaUlpSWlJaU9pMWtKU1VoTkRRVUdSa1pNaU02K2pvd05uWkdZNk9qdERVMUZSUmRGUmRXbHBhOFBUMHhQNzkreUdSU0pDV2xvYnc4SEM0dXJxcU9qUWlJaUlpT2YzNjlvYm5HNE1WemhrMWF2U1NveUVpSXFMWEdSTUdpWWlJaUlpSWlJaUlxRUZMVGs1R2FHZ29Iang0SURPdXJhME5KeWNuZE9yVUNVS2hVRVhSMFlzd05UV0ZtNXNiUWtOREFRQmhZV0ZvMWFvVlRFMU5WUndaRVJFUmtTeHJLeXNNSHpaRTFXRVFFUkVSTVdHUWlJaUlpSWlJaUlpSUdoNnhXSXlFaEFSRVJrYktKUXBxYVdtaFM1Y3U2TnExS3hNRkc0QnUzYm9oSlNVRmFXbHBrRWdrOFBQencrVEprNkdscGFYcTBJaUlpSWhxcExDd1NPWllKQktwS0JJaUlpSnFpSmd3U0VSRVJFUkVSRVJFUkExR1VWRVJZbU5qY2VYS0ZUeDkrbFJtVGlnVW9rdVhMdWpTcFF1MHRiVlZGQ0hWTmpVMU5YaDZlbUxuenAwb0tDakEwNmRQY2VyVUtRd1p3Z28rUkVSRVZEOTFkdWxlcFhWMmprNTFIQWtSRVJFMVJFd1lKQ0lpSWlJaUlpSWlvbm92TnpjWFY2NWNRVXhNRElxS1pDdXlDSVZDT0RvNndzbkpDVG82T2lxS2tPcVN2cjQrM04zZGNmejRjUUJBZkh3OExDMHQwYUZEQnhWSFJrUkVSRlI5UG9lOFpZNjlEeHpDenQxNzVkYWRPSHBRNW5pZjl3SHMyTFduVG1NaklpS2krbzhKZzBSRVJFUkVSRVJFUkZSdlBYejRFSkdSa1lpUGo0ZEVJcEdaMDlmWFI1Y3VYV0J2YjgvMnRLOEJhMnRyT0RnNElDWW1CZ0FRSEJ3TVUxTlRHQmtacVRneUlpSWlhdWplR2o0TUhUdlkxWGkrVERzckszaDZERVk3YXl1WmNWY1haMlJsWjh1dGE5dkdVbWFkaTdNVE1yS3lxaFU3RVJFUnZYN1Vpb3FLSkpVdkl5SWlJaUlpVlZ1eFlnWGMzTnpnNXVaVzU5Y2FNbVFJZ29LQzZ2dzZSRVJVOXdZTkdnUmZYMTlWaDBGVXF5UVNDWktUa3hFWkdZblUxRlM1K2ViTm04UEp5UW5XMXRZUUNBUXFpSkJVcGJpNEdIdjI3RUgydnkrb201aVlZUHo0OFJBS2hTcU9qSWlJaUZRbExDd01ZV0ZoV0xod29hcERJU0lpSXFvVlFxRlE3VVhPWjRWQklpSWlJaUlpSWlJaXFoZnk4L054NDhZTlJFZEg0OUdqUjNMemJkdTJoWk9URTh6TXpGUVFIYjBLTkRVMU1XVElFT3pkdXhjbEpTWEl5c3BDUUVBQWhnMGJCalcxRi9wZE9oRVJFUkVSRVJGUmc4Q0VRU0lpSWlJaUlpSWlJbnBsU1NRUzNMMTdGN0d4c1VoTVRJUklKSktaMTlEUVFNZU9IZEdsU3hlMm5pVUFRSk1tVGVEdTdnNS9mMzhBUUdKaUlzTER3K0hxNnFyaXlJaUlpSWlJaUlpSVZJLzlPSWlJaUlpSTZMV1VtNXVMSjArZnlvMmZPbjBHMDJiTVJsNWVudEp6SlJJSnZBOGNnczl4eFMwK0pSSUpkdXpjamRTMGUwcjM2RHZRQTlaMmpncm5yTzBjMFhlZ1J5VjNJSHU5WDVaNElTWTJyc3JuVkZYRXBVaThOK2NEQkFTZFZMcm1mbm82eGsrYWluWHJOMVY3LzdmR1RNQUhDejUra1JBcmRUVXFHdC8rOERQT252dEhadnpod3d4TW5Ed05QeS8rclU2dlQwUkVOWk9ibTR1TEZ5OWk2OWF0T0hUb0VPTGo0MldTQmZYMDlOQ2pSdy9NbURFRC9mdjNaN0lneWJDMXRZV1RrNVAwT0RRMEZFbEpTU3FNaUlpSWlJaUlpSWpvMWNBS2cwUkVSRVJFOUZycU4yZ0ljbkp5a0hBOVdtYjh5TEhqT0g4aEZIK3MraE5mZi9tWnduUEZZakcrK3ZZSE5ERXh3ZkJoUStUbVQvZ0Y0S2RmZm9XdmZ3QjI3OWdLZ2FCdTM2dTFhODgrYk4yeEV3Y1BIMFh3U1Q4ME1qU3N0YjJQbmZCRGNNaFo5T2pocG5STlFPQXBSRjYrQXRPV0xhcTlmMnpjTllYSm1jcVNLUlVwL3pVczcvQlJIK3padHg4QTBLZDNUK240MFdNbkVCRjVHUVlHQmxXK0ZoRVIxUzJ4V0l6YnQyOGpOallXeWNuSmtFZ2tjbXNzTFMxaGIyK1BObTNhUUYxZFhRVlJVbjNSczJkUFpHWm00czZkT3dBQWYzOS9USmd3QWNiR3hpcU9qSWlJaUlpSWlJaElkWmd3U0VSRVJFUkVyNVRFcE50NFkraUlPdHUvc3VTeS8zMytDVTRIaDJESHp0MFlNK290dExkcFYrMXJEUFY4QTN1OUR5RHNZamcyYk42S09lL05xR200bFlxN2RoMi9MbDBHQUZqMDQzZlNaTUhxSk53QmdLL1BJZGkwczVZWkt5NHVocTlmQUhTMHRUSHFyZUZLencwSURBSUF2S2tnZWZKRk5ERXh3WWNmekZVNnYyck5PbVJtWlZXNGgwZ2tSa0RnS1FEQXlCRnZ5c3dkOFRrR0FCZ3hmT2dMUmtwRVJDL3EwYU5IaUl1THc3VnJpaFBKRFF3TTBMRmpSM1RzMkpHSjNsUmxBb0VBbnA2ZTJMTm5EeDQvZm95aW9pTDQrUGhnNHNTSjBOTFNVblY0UkVSRVJFUkVSRVFxd1lSQklpSWlJaUo2cFdnSmhXamJ4dktGOTdtZGZBY1NpYVRhZTVtMmJJbDNwNzZEdnpac3drKy8vSXBkMnpkWCs5cHFhbXJ3V3ZJelBOOGNoVlZyMW1Hdys4QmF1YWZ5TWpJek1lZjlCU2dvS01UVWR5WmhpT2NiMHJucVhrOG9GTXFOblRwOUJqbVBIMlA4Mk5GS3F4YW1wTnpGcGN0WFlOU29FUnpzTytMUm94eUY2L1QxOWFDcHFWbXRtQXdORGZEMmhIRks1N2Z0MkZscHdtQm9XQmd5czdMUXhySTF1bmJwTEIwLy84OEYzSXkvaGNhTmpURFlmV0MxNGlJaW90cng3Tmt6SkNRa0lENCtIbWxwYVhMekFvRUFWbFpXc0xlM2g0V0ZCZFRVMUZRUUpkVjMydHJhR0Q1OE9QYnUzWXZpNG1MazVPVEF6ODhQSTBhTTRETkZSRVJFUkVSRVJLOGxKZ3dTRVRVd09UbVBZV2hvb0xUMVlmcURCOURYMDRlK3Z0NUxqcXhVZUVRa05EUTAwTG1UZ3pSR3Y0QWdGQllXNHEzaHcxUVMwL1ArMnJnWnJpN082Tks1azl6Yy9mdnBPSGJDRHg1dkRJSkZLL01LOXhHSlJEVnVqWldZbUlRangwNWc5c3pwS3ZrNitSejN4ZVVyVi9IRHQxKzk5R3VYdVh3bEN1Zk8vNE1GOCtmVjZyNnYrdlAzcXVMelRDK2J1YmtaQW4xOVhuaWZEcDJjVVZSVVZLTzlacytjanIzNzl1TmllQVQ4QTAvQ1k3Qzd3blVWdmNoczJySWxGczZmaDE5K1hZb2Zmdm9GTzdadXhOd1BGaUl4S1FsQTZmZGtBQmc4UkhIbHZ2UUhEMlRteXQ5SFZsWTIzcG4ySHU2bnAyTkF2NzV5N1pOZjVIUFlkNkFIMHU3ZGt4N3YyMzhRKy9ZZmxGbFRWcWx4LzZIRGtFZ2t5SG44R04xN0QxQzY1NFoxcXpHZ1gxOEF3TGMvL0N3emw1bVpKUjM3K1lkdnBlT0ZoVVdJaVkxVHVtZGhZVkdsOTdKenp6NEFrRXM4WEw5cEN3RGcwYU1jMkRrNlZicFBtZDhXLzR6UkkrdXVBaVlSVVVPWGw1ZUhoSVFFM0xwMUM2bXBxUXBiRGhzYkc4UGUzaDYydHJiUTFkVlZRWlRVMEppWW1NRER3d1BIanBWV0YwNU9Uc2FGQ3hmUXMyZFBGVWRHUkVSRVJFUkVSUFR5TVdHUWlLaUJtVHQvSVI1bVpDRFExd2ZxQ3BJRyt3OGFndmZuenNJSGMyZFh1RTlZZUFUaTQyL1ZPQTQ3Mi9ad2NaWi84ZDFyMlI5SVRVdkQrZUFnQ0FRQ1NDUVMvT3ExREMyYU42dDJ3dGFTMzM3SGpsMTdxaDNiOWVoSWhlT3hjZGV3Y3ZWYVRIMW5rc0tFUWYvQWsvaGoxUm80T25Tc01HSHc2TEhqMkxobE96Yjh1UXFtcGkxeEp5VUZVZEd4U3RjUEw5ZStNZmxPQ2padDJZWkpFOGZKSlZoVko2RUJBQ3hhbVNQZ3hGR0ZjMkt4V0dGaWFmaWxTQnc4ZEVScGdsWDU4NTQ4ZVlMTXJHeUZhOXUyc1VSMGJCeUtpNHNyakxORjgyWXdNeldWSGwrTmlzWmZHemZMSkF6NkhQZkZGMTk5cStoMEdjcSt2a0R0UG4rdkN6N1AvNm5wODB6MWs0R0JQdWJNbW9GZmx5N0hiNzh2eDhEK2ZXV3E0NGxFSWdDQVFGMXhnbjZaS1pQZnh1a3pJZmg0NFh3QVFHcGFHcEp1Sjh1c0tYLzgvRFdVemQxUFQ4ZjA5K1lpSVRFUkxzNU9XTG5jUyttYkJWNUVFeE1UdWJIc1I0OGdGb3NCQVBrRkJkaXo3d0RVMU5UUXhySzF3ajNTN3QzNGFHWEpBQUFnQUVsRVFWUkhZV0VoaE05OS92YnMyeSt6NXNuVHA5S3g1eE1HMCs3ZHc4aXhFMnNjLzczNzl4RjhKZ1RhMmxvWTlWeVMzL2wvTGlBMExCdzZPam9ZN0Y2YTVIajAyQW5vNit0allQKytGZTVwWWRHcXh2RVFFYjJ1OHZMeWtKaVlpUGo0ZUtWSmdwcWFtckN4c1lHOXZUMWF0bXlwZ2lpcG9iT3lzb0tibXh2Q3dzSUFBQkVSRVdqYXRDbHNiR3hVSEJrUkVSRVJFUkVSMGN2RmhFRWlvZ1lrS3lzYjBUR3htRHh4dk1Ka3dlcndEd2lTcXlSVUhWTW1UWlJMR0x4L1B4MXgxNjVqN09pUjBOQW8vUllVRlIyRGh4a1ptREY5YW8ydjlkdmlueXRmQk9EWWNWK2N2eENxZFA3UUVSOElCQUpNbWpoZTRYeEEwRWswYTlvVTNWeWNLN3hPKzNidGtKbVppYmVuVE1mbURXc1JjU2tTUHk1YW9uVDk4R0ZENE9jZmlLKy8vd2tSb1djcnY0L0QzbWhqYVZucHVwQno1L0hiMHVVSzV5NkVYc1JpcjkreFpjTmFOR3ZhdE5LOXlvU0ZSMkRSNHQvdzIrS2YwYkdESFFEZ2lNOXhMUEZhcG5EOTllaEl6SnUvRUZsS0VyREt6SjA5RXgrK1A3ZEtNUnpjdHd2YTJ0cHk0MzcrZ1ZpemJyM1M4K3JxK1d2bytEei9weTZlWjNxMVRYNTdJbzRlODhXa2llTWdFTWhXMlN4TEdLeXN4YTY2dWpyKzNycEplbnpzOEgrSmNtVlYvTW9xOVQzUDJzNFJacWFtQ0RubEx6Y1hHM2NONzgzNUFCbVptWER0NW9KTmY2MkJqbzRPQWsrZXdxN2QrL0RsNXgvRHp0YTJXdmVxVE5qNVlMbXg1NnNQZXU4L2lKeWNISGdNZHNlYWxZci9qbzRjT3hFeHNYRXlMWStmdjJkck8wZTBiV01wVnhHeG00c3pURXlNTVd2R3UwcmoyN0I1YTRWL0o3Zi92UnNpa1JpdExWcEtXeXFYbEpUZ3AxOStCUURNblRVVDgrYThCNkEwWWJCWjB5Wlk1cVg4M3pnaUlxcTYvUHg4YVpMZzNidDNGU1lKcXF1cnc5TFNFdTNidDRlbHBhWE05d3FpdXVEcTZvcUhEeDhpNmQrS3p3RUJBZERWMVlXNWVjVmRCSWlJaUlpSWlJaUlHaEltREJJUk5TQW5Ud2RESXBIQTAyTndoWlc3L2x5M0FYK3UyNkJ3N3ZucWJFS2hFRkdYNUJQc3lpcjdLYXZrcHV6YXZnR0JBR1Fya0hrZk9GVDZnVVFDbitPK1NtTUdnRmJtWmdvci81V3ZhS1pNWE53MWhRbURCdzRkQVFBYzkvV0h1WmtwTG9aSDRHSjRCQUNnbmJVVk9qazZJT2wyTXFLaVkrQmczeEhiZHV5UzI4UE1yQ1hlR0ZUYXJ0TFd0ajIyYkZpSHFUTm1ZZHJNMlpnMlpUSUErY3AzZTcwUFNCT3Zpa3RLa0orZkR5aDRFYTI4Q1pPblFhQldlVUpvaVVpRXBrM2tLME1CZ0ltSk1kTFM3bUhPK3d1d2EvdG02T2pvVkxwZnl0MVVmUHpwbHlncUxsSll4ZXFrL3pIcHh3Y1BIOFc2OWFVSk11ZURnd0FBZisvYWkxK1hMa1AwNVl2U2hGYUpSSUtPblYyZ3I2ZGY2ZlhMV0xhMlVOaVd6TVRFdU1MejZ1cjVhK2o0UE5mdDgweVZtelp6RHU0OTF4cFhHVk5UVTJ6YjlGZXRYbHRiV3d2SERuc3JuSHVhbXdzQTBIdUJOb21LRWllcUlyK2dBQm1abVJqaStRYVdMbGtFTFMwdDVCY1VZUEZ2dnlNMU5RMHhzZGRxTFdHd0lybTV1VmkzZmhQVTFRWDQ2TU1QbEs2cmFuSmxtWnpIajVHVmxTMVRhUkFvL2J0dTFLZ1JNck95Y1A5K09nQklrd25MMmhZNzJIZVVybitZa1lGZGUvYks3YjkyL1VZazNVNkd1YmtaWnJ3N3BVb3hFUkZSMVpRbENkNjZkUXNwS1NsS2t3UmJ0MjROR3hzYnRHM2Jsa21DOUZLcHFhbkJ3OE1EZS9mdVJYWjJOa1FpRVh4OGZEQjI3RmcwcmNhYmo0aUlpSWlJaUlpSTZqTW1EQklSTlNDSERoOUZuOTQ5NGVoZ2p4TkhGVmNISERwaU5ONmVNRTVwRmIyNmRPRGdFYlJ0WXdsbnA2NEFnSnljeC9EMUR3QUFwUlc5bnZmbVVNODZTZGo2OW9mL0toUStmZnBVNW5qS3BJbm81T2dnVFN5TGlZMlRKaVU4cjAvdm50S0VRUURvWUdlTHRhditRUHFEaDNqMjdKbDBQUDNCQThURlhVZWYzajFySEsvMzdyL1J0bzFscGV2T2hKekRFcS9mRmM2MXQybUhSVDkraTArLytCcWZmUDRWMXF4Y1ZtRXJ5K3hIanpCNzNvZDRtcHVMOVgrdWdwMXRlN2sxejdkZ05XclVTRzcrU2xRVWJHemF5VlMvek0zTmhVUWlRYU5HcFZXZmhnd2ZoZHZKZDZUelpjbW56eWVuVFo0MlUyR3MyWThlS1kwZlVNM3pGeFlXSm0xMzlhcHdjM09EbTV0YnRjN2g4MXl6NTdrNkZEMHJRcUVRTFZ1MmhJT0RBNnl0cmF1OVowT1JjdmN1VWxMdVZycXU1TitrdEpmbDBhTWNBRURqeG8zbDVuNWZ2aEtCSjAvSmpKV3ZuZ2ZVUEdIUXhha3JWaTczd2hDUE42Q21wZ1lBV0xsNkxWSlQwOUN6dXh2R2pSbFZvMzJyNjRqUGNXUm1aV0hhbEVtd3NtcXJkRjFaKytLcUpvUWNPSGdZdnlxb0tQcmxaeDlqNXZScE9ITDBtTUo1UUxaeTRkcS9OcUtnb0ZCbS9sTGtGZnk1YmozVTFOVHcwM2ZmUUV0THEwb3hFUkdSWWhLSkJCa1pHYmg5K3pidTNMbUQrL2Z2Sy96K0poQUlaSklFK2U4dnFaSlFLTVNvVWFPd2QrOWU1T2Jtb3Fpb0NFZU9ITUg0OGVOaGFGajkvOHNURVJFUkVSRVJFZFUzVEJna0ltb2c0bThsSURvMkRqdTNiNFpBSUtnd0FhZHhZNk1xSmVqVXB2Q0lTQ1RmdVlOM3AwNldqbTNhc2cxRlJjVTRkdGdiMWxaV3NITjB3c3pwMC9ESnd2a3ZOVFlBR0Q5Mk5CYk1ueWN6MXFQUFFBREFreWRQc1AvZ1lReDJINGpsUytYYkZEcTc5VlpZTmFtc0pmTmU3d1BTc2ZDSVNIengxYmU0Y1BhVTNQcXFHanBpZEpYWFdyUlMzbFpwcUtjSElpT3ZZSS8zQVN4ZnVRYWZmdlNod25WUG5qekJ6Tm52NCs3ZHUvRDZkUkY2ZEhldGRzelJNYkVJRER5Sjc3NzVIeEtUYnFPa3BBUTZPam9JK2plaHhzeXNORGxydzdyVktDb3F4cUVqUHRpOGRidE00cXVKc1RHNmR1bUVUejlhb1BEemZlVnFOUHdEQXhWZVgxWFBuN201ZWJXVDgrcGFUVnR0OFhuK1QxV2Y1K29vLzZ4SUpCSThmdndZRHg4K3hQSGp4MkZqWTRQKy9mdFhlOStHUkZIYjNqTFdkbzR2TVpKUzkrN2ZCd0EwYjk1TWJ1NWhSZ2FTYmlkWHVvZFlJcFltL0ZYWFVFOFA2Y2NSbHlLeFpkc09ORzVzQks4bGl3RFUvSE9pcURXd01wUGZub0EyYlN4aDA4NGF2LzIrSEZNbXY0MldMVnJJclNzdUtRRlE5UXFEWlE3djN5UDllT1RZaVhMekFTZit6OTVkaHpkNWRtRUF2NVBVWGFIVWNZb05MY1hkQ3NQZGRjaUE0VFpzK0dBd25JOWh4ZDJ0bENIRldoeUtVeW9VcjFIM0pOOGZwVm5USkcxU29jajl1NjVlSk0venZNOTdrcnkwbEp5Y2MweDIrOURoby9objgxYlovZWN2L0xGbjN3RllXMWtoTER4Y05uNzc3bDJJeFJJTTdOZEhhYkp6YUZnNEpreWVwakttRHUxK1J2MTZkVFI2SEVSRTM1dWtwQ1NFaElRZ09EZ1lyMTY5a3Z0QVNXWUNnUUJPVGs0b1hibzBTcFlzQ1QwOXZTOGNLWkZxUmtaRzZOU3BFL2J2MzQra3BDVEV4OGZqOE9IRDZOYXRtOUtLOWtSRVJFUkVSRVJFM3hNbURCSVJmU2UyYnRzQkFIQXBXd1lBRUIwZGc0aklTS1ZyUDMyS1VraGtzREEzaDVtWmZCVXRzVmlNSThkT0lLdVhnWUVBb0hST2xZMmYzOFFYaWRKLzlId01EY1d1UGZ2UW9sbFRsQ3BaVXUxOWxFbE9UbEZybmZoemhTTmxkSFYwWUc1bXBuUnVpOGNPSkNZbVl2Z3ZneUVTaVpUdXEvTTVDZUpsUUFDbVRKK0ZKUXZuWlZ0dEtiZDY5ZWlHWVVNSHdkSWkrL2E3NmJFRTR0L3pGN05kTTNuU2VOeStldy8zN3Q5SFNrcUswdXBQZS9jZnd2TVgvbGcwYnc3Y1c3VlV1VmZtYXlyenRlZDc0eWJHVFpxS0prMGFvVXVuRGxpM1lhTmNTK3hxVlg5Q3pjOVYvK3p0N0FDa1g0OEFaSW10NGVFUktGdW1ORll1V3lvN3p0ekNIQ0toVUZaNXJHSDl1bWhZdnk1Q1FsN0QxcllZdExUKysyZE9RVjUvMmJHM3Q4OTFndDdYZ05kenV0eGV6NXJJN2xyeDkvZkhoUXNYY09USUVZMzNwWUlURUpEK3M5REp3VUZoYnNtaStiTEV2UmJ1N1ZRbUQwckVFZ2lGdVVzWXpCQVJFWW5mSmt5R1JDTEJYNHNYeWhJWWMvcGdRRVpNV2RjNVpKT1lxMHpkMm00NGR2d2tObTcyd0hXZkc5aTNhenYwOU9TclJxV2xwaWNNWmxkaFVDeVc0SXluRjNiczNvdGFOV3NBa0c4dnJFekpFc1ZsdHkwcy9xdjBLSkZJOFB1c1B5QVdpekYrN0NoTW16RkhOamQ4NkdBNE9UaWdhWk5HU3ZlTWk0dkRzUk9uVko2ellzVUtUQmdrb2g5T1JoWEI0T0JnQkFjSHE2d2lDS1MzRzdhM3Q1Y2xDZXJyNjMvaGFJblVaMkZoZ2ZidDIrUFFvVU5JUzB0RFZGUVVqaDA3aHM2ZE83TlZOaEVSRVJFUkVSRjkxNWd3U0VUMEhYano5aTFPbkRvak43Yi80R0VzWDdsYTZmcmRlL2RqOTk3OWNtTmpSbzNBaUYrR3lJMkp4V0pNbnpsSDVYbXptOHZNNzlGalhMM3VJemMyYjhHZlNFMU54YThqZmxGcmoreFVxVms3ejN1b2twS2Fpdk1YdmRHbWRVdWxiVXNCSUMwdERkcVoza3dJRDQ5QTl6NzlzV0xaRXRTcms3ZllRa0plbzJYYkRuSmpXVis3bkt4WnZ3RUFZR1ptQ3AvTEYrVG05SFIxOGMvNjFiQ3l0SlJMc012c2x5RURVYmVPR3lxVWQ4bjJQTW9xeGZrOWZJUmh2LzZHZm4xNlllem9rUkFLaGVqWnZTdGNhOVJBYW1vcWpFMk1VYkc4UzdidFl3R2dmcE1XQ21PbmpoMUNpZUxPQ3M5UDVqbWc0SysvN3gydjUvL2sxL1dzcWRLbFM4UE16QXg3OXV6SmVURjlNUThlUGdJQWxDMWJXdTFqV3YvY0VmNHZBeFRHVlZVRGZQdnVuY0pjNWtxTEtTa3BHREY2TEVKRHd3QUFEUnZVazgzbFZDVXdZOStjMXJWd2I2Y3c5dUhqUjduNzdkdTF4ZGx6NStIMTczbk1uRE1YU3hjdmtKdFBTOHRJR0pTdk1DaVZTdUgzK1hsOEZSS0MwZU1tQWdDcWZXNy9mdkswWjdheEhUdCtVbmI3OFpPbnN0czNidDdHL1FkK3FGRGVCWjA3ZHBCTEdBU0ExcTBVZjZaazBLVENJaEhSOXl3cEtRbXZYNytXdFJwV1ZVVVFBSXlOalZHOGVIRVVMMTRjZG5aMlRMU2liMHF4WXNYZzd1Nk9FeWRPUUNxVjR1UEhqemgxNmhUYXRXdW45QU9EUkVSRVJFUkVSRVRmQXlZTUVoRjlCMWF0V1EreFdLeDA3dEc5bTNML3llMVN1VHBHanh5T2tjT0h5bzBwbzZPamc1dlh2QlhHbHk1ZmdWMTc5dUgrTFI4bFJ5a204UDI5WWpWMGRIU1FrcEplQ2ZEWjh4YzRmL0VTK3ZYdWlkS2w1S3U3dlF3SXdQR1RweFgyTkRRMFFOUEdqZVRHbklzN3c2MldLN3AyVmt3WVUrYkJnNGQ0b1NSUkl6czYydG80Zm5nZlhyOTVpMS9Iak1ma2lXUGg1T2dvbTVkS3BaQktwYklLZzZWS2xzU3U3WnN4WVBCd0RQLzFOK3phdGxtajgyVmxiMitIbTljdTVXbVBEQUtCRUZLcEZQc09ITXAyWFZCUUVBRDUxck1BOFBEUlk0VzFQYnAxa2QxKzZuZEhkbnY3enQxWXRHUVpLbGVxaUFON2RxQjk1KzdZdE1WRDVUa25qUitMUVFQNktvOG4rQlVBNE9qQnZYQjJjZ0tnZUkxbFRoRE1lajBYMVBYM0krRDFuQzQvcitmY3NyYTJSdlhxMVhIcjFpMVo4aFVWSHJGWUF0OGJOd0VBMWFwV1VmczRCd2Q3MmMvck5MRVlJU0d2b2FPakEzc2xiYXdEZzRJaEVvbmc1S2hZd1JCSVQ4SWJNMzRTN3Q2N240dEhvRDUxV2lzRHdNTDVjL0RnNFVNY09YWUMxYXRWbGZ2N2xKcVdDdUMvQ29PUmtaK3dkUGxLZUYrK2d0Q3c5R1JIWFYxZGRPM2NFZDI2ZE1KMUgxOEF3TmdKazdNOTU0UXAwNVdPMTZoZUZiYkZpbUh4Z3JuNW5zQkxSUFM5U2s1T3hydDM3L0R1M1R1OGZmczIyeXFDUXFFUTl2YjJjSEp5UXZIaXhXR2hSclZvb3E5WmlSSWwwTHg1YzNoNWVRRUFYcjE2QlM4dkw3UnExUW9DUWQ2cVFSTVJFUkVSRVJFUmZZMllNRWhFOUkyN2ZlY3VUcHc2QS9kV0xYSGE4MnkyYXpOYThvcTBjdjZVZkpwWURLbFVDbDFkeGVvUW9zOXZ2aXVieStxTXB4ZDhiOTdDYjZOSFl1WHFkUUNBY21YTFlObVNoV2hRcjU3QytrdmVWM0RKKzRyQ3VLT0R2VUxDVnM5dVhkQXpVMEpDVHJKclB4b1ZIYTIwNmhNQUdCZ1l3TVRZR0hmdTNjT3ZZOFpqMzY3dE1EUTBBQUNrcHNvblFRRHBiWFYzYk4ySVhYdjNvM0tsaW5qNjdQbC9tMzErMDAwQTlkNTBFQXFGTURZMkJwQ2V0S0dzNmxsT01pYytpY1ZpL0RGL2tWckhxYk91aHhyUHY0bEpldnhUSm81RGcvcUtyN215eDVTUlVQTnp4MjZ5NXpncEtRa0ppUWxLei9FcEtncmg0UkVLNHdWNS9mMG9lRDNMeTgzMW5GK2NuWjF4NjlZdFJFVkZGZGc1U043cjEyK1V0dWoxOGZYRnAwOVJLRmUyREt5dHJOVGU3NTkxLzFYK3ZYbnJObnIxRzRSNmRXdkxqV2NvNVZJWk5rV0xLcTEybDVTVWpESGpKK0xDUlc5VXJGQWUvaThEa0p5Y3JIWWNtc2hjMFRCRHc2YXQ4UGJkTzdreE0xTlRMSnc3QjRPSGpjUzhoWCtpZXJXcXNxVHNsSlQwNytPNk91bXRpZ1VDQVE0Y09neEhSd2NNN05jSFc3ZnZoSjF0TWN5Wm1aNEFHQk1UZ3dIOWVtUGE1SW15L2RldS93Y09Edlo0NGY4UzFhcFd3WmhmUjJETXFCR3llZDhiTi9IdmhmUzI1ZHJhMnRqaHNWRXV3WitJaU9URng4ZkxrZ1Bmdm4yTHNNOEozS29ZR1JuSnFnamEyOXV6aWlCOWQ4cVhMNCtFaEFSY3ZYb1ZBUEQ4K1hNWUdCaWdZY09HaFJ3WkVSRVJFUkVSRVZIK1k4SWdFZEUzN3V5NTgyalNxQ0dhTm1tb05HRXdLRGdZUW1GNmdtQkdNa0ZNVEV5T0ZZUEVhV25RMDlYTmwvZ3FsSGZCa0lIOVpRbGJnT3JrdlNHREJtREMyTkhaN3ZuOGhUK2VQSDJtY3I1ais1ODFXZ2NBeDArZVZscFpMa094WWpaWU5QOFBqQnc5RHRObXpzYXE1VXNCWkc2enFLT3dmdUs0TVFyN0pIMStEYlMxdFJYbTFQWG8zazI1KzJmT25zT2txYi9qN28ycmNuRUVCUWZqNTQ3ZDVOYUtSQ0tsbFNHWExsK0JQZnNPNE02TnEzTEpYMVZxMWthUGJsMHdkZEtFWE1lYm9VZ1JhMWtWUUZXMmJ0dUo4eGN1NHQ2RDlBUVZCM3M3ZE8vYUdjTkgvWVllZlFhb1BLNVAvOEZLeHd2aSt2c1I4WHBXcE03MW5OK3NyYTBCcENmUFVzRjY5LzQ5L3BpL0NBS0JBUDliczFKaGZzdTJIUUNBdHU2dGNuMk9jK2ZUazl0cTFheWg4YkdyMXF6RGhZdmVLRm1pT0xadS9COGFORldkRVA4bE5XeFFEeiszYVkwVHA4NWc0K2F0V0xKb1BvRC8vdjJSMFpMWTNOd01uaWVQb0ZUSjlJVENyZHQzeXUzalZzc1ZiclZjNWNiR2pCcUJSVXVXNGRjeDQvSHlxWjlDWmNlc3h6QlprSWhJWG5SMHRDdzU4TzNidHpsK0FFRW9GTUxPemc3T3pzNXdkbmFHcGFYbEY0cVVxUERVcUZFRENRa0p1SHYzTGdEZzNyMTcwTmZYaDZ1cmF3NUhFaEVSRVJFUkVSRjlXNWd3U0VUMGpldmF1U01zek0xeDgvWnRwZk5aRTJ3QVlJdkhEbXp4MkpIdHZna0ppUkNLaERoNzdsK0Z1VmV2WHdPQTBybXNoZzBkQkVORFEyaHA1ZCtQbkF1WHZMRnF6WHFWOHhtSmdPcXVBNEJXTFpxaFQrK2Vjdk5aazlBYU4yeUFYajI2WWZmZS9kaTVleS82OU9vaHE1cVVrUVNSUVN3V0kvaFZDRXFXS0M0M0hoTVRBNUZRQ0FNRC9Xd2VZZlpxMTI4aWR6LzFjOUppdzZieWlTc1NxVVRwOGNvcVE4Ykd4c0xJeUVocGtxaFFLRlNybW1SKzJMVEZBem82T3FoWW9UejhIajdDdXRWL0F3QmFOR3VLOFdOSHlTcDVMVnl5RENhZks5VjE3dFFCSTM4Wkluc1RjL0swR1RBeU1nUlFNTmZmajRqWDg5ZmhSNi9rVThxbGNvR2ZReXdXdzJQN1RxeFl2UTZKaVltb1dhTzZ3cG9yVjYvajhwVnJBSUNRMTI5eWRaNm82R2djT253VUlwRVE3cTAxVC9iN3VhMDd2SzljeGJZdC84RGMzQ3hYTVJTVW1kT253c25SRWFOR0RwT05KU2NuUXlBUVFEZlQzOG1NWk1Hc1ZxMVpqMVZyVmYvc0JuSytGcFJWUlZSWGFGZzRKa3llcG5LK2RPbFNHRDVVZVpJNkVkSFhRaXFWSWlJaVFpNUJNRDQrUHR0anRMUzBZR05qQXpzN085aloyY0hHeHVhSC83Y0gvWmpxMTYrUGhJUUVQSHVXL3VIRDY5ZXZReUFRb0diTm1vVWNHUkVSRVJFUkVSRlIvdUc3NTBSRTM3Z3lwVXNwSFI4NmVBQ0dEaDZBMExBd0ZQbGNsZXE2encwTUhqWVNIcHMyb0picmZ4V042alZ1RGtNREE3bmpZMkppRUIwZGc3RVRwcWc4ZDNaekdWektsYzM1UWVSUzV0YWtBTEQrbjAxS0V3VFZXVmZFMmhyVnMxUXJVbWJDMk5HNGRQa0tEaDg5anA0OXVpRTVKYjFxa3A2dW52dzVuejFIOTk3OXNYRGViTG54MTIvZXd0cmFHZ0tCZWkxY2xibDUzVnZ1L21uUHM1Z3dlVHF1WER3bmx3aWxTY3ZYZ01BZzJOa1d5M1ZNQU9CU1dUR3hKclBRMExBY0sxditiKzFLVkNqdkFvL3R1K0QzOEpGc2ZPWHlKWExyNXMrWmljQ2dZTlJ2MGtMaDljMjh0aUN2dng4SnIyZEY2bHpQbEw5eXF1aG9hMnVicC8zdjNydVBXWC9NeDdQbkx3QUFQN2RwalJuVDVIL09SVVord3ZTWmN3Q2tWOWJjZi9Bd2pJeU1NSDNLeEt6YlpldVBlUXNSRXh1TFRoM2FvWmlOamNheHVwUXJpNE43ZDBKZlAvZkp1Z1hGd3NJY1k4ZjhLcnVma3BJQ2lVUUNQVDMxcWhiWHExdGJhUkt5MTc4WGNQZmVmZG45OXUzYXdxVnNtYndIbkVWY1hCeU9uVGlsY3I2T1d5MG1EQkxSVjBVcWxTSXFLZ3Fob2FGeVh6bTFxdGZWMVlXdHJTMXNiVzFoWjJlSG9rV0xRaVFTZmFHb2liNWVBb0VBelpzM1IxSlNFb0tEZ3dFQTE2NWRnMFFpUWExYXRRbzNPQ0lpSWlJaUlpS2lmTUtFUVNLaTc5aTBHYlBoNDNzVGgvYnZncVdGQlo0OGZRb0FLRjFhdnFyUDFZdm5GSTRORFF1RG0ydE5MUDlyc2NMY3l0WHJzTy9BSVZ5L2ZGN3BlZXMwYUpycm1EZHQ4Y0NtTFI1SzV5NmVPdzJib2tWenZYZCtNREF3d0Q5clY4SE8zZzRpb1ZEV0dsUTNTeVd6K3cvOElKRkk0T1RvaUJmK0x5RVNDZ0VBZCs4OWtDVjVDb1ZDMmJnbXhHS3gzSDJKUlByNVQ3SGNuRVFpdjA2VjZPZ1lQSC9oajNadDNkV09RU0tSUVBnNWRuMTlmVmhhV21EN2xvMnllUi9mRzdJVzJTS2hDR1ptcGxpK2NnMysvT3R2aGIzTXpFeWhyNStlY0ZtcFlnV0YrWDZEZnNHdDIzY1V4ak9vU3V6S21raW9qcS85K2lzc3ZKNXpkejFUL3ZJNmZUemY5MHhKU1FHUS92UHk0T0dqa0VxbHNMZXp4ZHpaTTlHZ2ZsMjV0Ykd4Y1JneS9GZTgvL0FCUDFXdWlMbXpaNkozLzhIWTRyRWRSb2FHR0ROcVJJN25FNHZGbUxmd1Q1dzRkUVpGckszejFCNzdhMHdXVkNZK1BnRUFvS2VuWHJ6VnFsWlJhRGU4ZGZ0TzNMdi9BRFkyUmZIaHcwY1VMVm9FRnk5Nm8wZTNMcWhadlZxK3hsdWl1SE9CWEd0RVJQbEJJcEVnTWpKU2xoUVlGaGFHc0xBdzJjK3o3QmdhR3NxU0ErM3M3R0JsWlpXbkQzMFFmYzlFSWhIYXRtMkxVNmRPSVNnb0NBRGc0K01EcVZRS056ZTNRbzZPaUlpSWlJaUlpQ2p2bURCSVJQUWQ2OWVuRnp6UG5zT3drV093ZWNNNmVQMTdBU1ZMbG9DRnVYbTJ4NldscGVIMW03ZW9WYk1Hek0wVVd4M3FmbTVOcFd3dXJ4bzFySS9XTFZzb25UTXpOYzMzOCtWR3laSWxaTGNURXhJQlFLRnkwbzFidDJGc1pJUktsU3FpeWsrVjBhMUxKengrOGhRdkF3S2dxNnVEaUloSWRPdlNDZDI2ZE5MNC9CV3J1aW9kcjFhcm5zWjdBY0RCdzBlUWxwYUdKbzBhcW4zTWthUEhjZVQ0U1N5Y053ZGRPM2RFMGFKRjhQVFpNN1JxMlFJaW9SQzJ0c1ZRcDNiNkd5blcxbGJ3dVh3QnIwSkNFQitmZ1BJdTVRQ2t0NDM5ZStVYURCN1VIM2JaVkFiN2M4RmNKSDVPekFTQTZPaG9UUDE5bHF3VmFNbVNKZkRuZ3JuNWtqenpMVngvaFlIWGMvNWR6NlM1dnhZdmtQc2VrRi84SGo1Q1FrSjZNdHVCUTBjZ0Vna3hvRjgvakIwOVV1SDd5WnUzN3pCczVHZzhmK0VQRzV1aVdMZHFCWW9XTFlJMUs1ZGg4Qzhqc1dydGVwaVltR0JBdjk1eXgrMC9lRmhXaWZKbFFBQStmWXJDdmdPSFlHWm1oazBiMXNMQ0l2dWZ4OStEbU5nWUFJQkJMcjVIeDhUR1lzYnN1VGg5NWl6R2pSbUZtTmhZYk42NkRUczlOcU5YMzRIbzAzOHdSdnd5QktOR0RtUHJlU0w2N29qRllrUkVSTWhWRFF3UEQwZGFXcHBheDV1WW1NRE96ZzcyOXZhd3M3T0RXUUg4N2tiMFBkUFMwa0xidG0xeDh1UkpXZEtncjY4dnBGSXBhdGV1WGNqUkVSRVJFUkVSRVJIbERkOVZJU0w2anJtVUs0dmxmeTNHYitNbm8wMzd6b2lJak1URWNXTnlQTTd2NFdPa3BxYWlYQ0cwY3kxVnNxUkdsY0VLVzB4c0hBRDVTazlpaVFRM2I5MkJxMnNOV2NVMXNWaU0rWXVXd01URUJJbUppZWpZclNmK1hyb1kxYXRWQlFDMGErdWU3ZU1XaThWd2NuVEFvM3MzRmViT25EMkhTVk4veDkwYlY2R2pvNlAwV0FCS1c0d0ZCZ1ZqL1QrYjRPaGdqNFlOMUUvUWlvcUp3WjI3OTVDWW1BaXBWSXBsZjYrQ1ZDcEZtOWF0QUFCVHA4OUNRR0FRVGh6Wkx6dm05MWx6RVJVZGpXT0g5a0VrRkVJc2x1RHN1ZlB3RHdqRXRzMGJaQlhlc2lwVzdMOTJuUThmUGNhMEdYTVFHaHFHMzBhUHhNclY2MUM3bGl0bS9URWZTeGN2eUxGbGFVNit0ZXZ2UytEMW5ML1hNMmt1YTdVNWRhV21wbWFiVkRGdjRaK3kyK1ZkeW1IaHZEbW9XS0c4d3JyakowOWp6dHdGaUltTmhXMnhZdGpoc1JGRml4WUJBTlNyVXh2ei81aUphVFBtWU1IaUpiQ3lza1JiOS9UcjVveW5GMmJNbmd0N08xdEVmb3JDNkxFVHNkTmpNemF1WHcxbkp5ZlkyOXRsRzMvUDdsMWhabFl3aWNxcHFhbHFyeTNsVWpsUDUzcjVNaEFBWUdwcW92WXhFb2tFaDQ0Y3hmSVZhL0FwS2dvTDU4MUJ0eTZkc0dqSk1nQkFjV2NuSE55M0U2UEhUc1NhOVJ0dy9OUnBqQncyRkIzYi84eDJta1QwelpGS3BZaUppVUZrWkNRK2Zmb2tTeEtNaUlpQVJDSlJhdzh6TXpOWVcxdWpTSkVpS0ZxMEtLeXRyYitaU3JSRVg3T01Tb09uVDU5R1FFQUFBT0RHalJ1UVNDU29XN2R1RGtjVEVSRVJFUkVSRVgyOW1EQklSUFNkYTl5d0FkcjkzQWFIRGg4RmtKNE0rRElnQUtWS2xsUjVqS2VYRndEQXJaYnl5bDlmaStSaytkWmJXVnViYW1MN3JqM1l2bXVQeHNjOWZwTGU1amx6VXNmOSt3OFFFeE9ET202MTB1T1NTREI5NWh6Y2YrQ0hoZlBtb0ZtVFJ2aHR3aFQwSHp3TWs4Yi9odjU5NVN0U1NhVlN1ZnNKQ1FtbzdsWS94MWh5cXNpV3RVWHZBNytIR0QxdUlwS1RVekJ2eml5bDFaa0VBb0hTNXpVME5Bd0FZRnZNQmhjdWV1T0YvMHNzV1RSZk50K3ZUeS8wN2o4SVY2LzdvRjZkOU9vTFkzNGRnZjZEZjhHeDR5ZlJxVU03bUptWllzcWs4Wmd5ZlNiMjdEdUEzajI3cTR3OUtpb2E2emRzeEs2OSsxSGMyUmw3ZG15RmpxNHVWcTVlaCtsVEptTEpzaFhvMUswbit2VHFpY0VEK3hWSTljc2ZGYS9uL0wrZUtmOUZSVWRESXBiQXlNZ1FPam82RUl2RjJMNXpOeVFTQ1l5TmpaUWVNNkJmYnp6d2U0aFJJNGJoMXhHL0tDU2FQWHYrQW92Ky9BdlhmSHdCQURXcVY4WHFGY3RnYldVbHQ2NXI1MDd3ZnhtSUxSN2JNV25xNytrL0Q2UlNqSjg4RGJxNnV0ajR2N1c0ZHQwWDh4ZjlpYllkdW1ENEw0UGg2T0NBMU5SVWFHdHJxM3hNOCtiTUJKRCtzeTBsTlJXcHFhbElTVW1CdVptWlJrbHhjWEZ4aUk2SmdabXBLWFIxZFNHVlNyRjdiM3J5cTc1ZXp1MnpsU1ZpdndwNXJmQjM2ZXAxSDBBcWhiT1RFMHhOVFdGZ1lJREFvQ0FzWDdrYUFGQ21UR21sKzRlR3BmLzlFNGxFU0VwS3hwRmp4K0d4ZlNjQ0FvUGc0R0NQM2F1MktFMGF0Yk8xeGI1ZDI3QnE3WHBzM3JvZFUzK2ZoYitXcjBUYk5xMHdzSDlmVnZva29xOU9Ta29LUG4zNkpQdUtqSXhFWkdRa29xS2lOUG85eHR6Y0hFV0tGSkZMRHRUVjFjMzVRQ0xLRlpGSWhEWnQydURNbVRQdzkvY0hBTnk2ZFFzU2lRVDE2K2Y4ZXcwUkVSRVJFUkVSMGRlSUNZTkVSTit4K3cvOHNHTDFXdHk0ZVJ2VnExWkI2YWlhSC9rQUFDQUFTVVJCVk5LbGNPRFFFWGo5ZXg2VktsWkFzeWFOVWEzcVQzQXBWdzZHaGdZQTBoT3pEaDg5anNxVktzTFJ3VDdIYzBpbFVraWxVbGsxclFkK0R3RWcyeVNJL0ZLbHBucHRnRndxVjg5eFRiV3FQNkZSZ3daeVl4bEpEaG0yZU96QWg0OGY0R0R2QUZNVFkzejRHSXBOV3p5Z3JhMk55aFVyeXRiOWUrRVNBS0MyV3kxRVJFUmkwclFaOFBHOWdZSDkrNkJqKzU4QkFCdlhyOGJzdVF1d2VPbHlCQVcvd3NEK2ZSQVZGUTFkSFIxNC9Yc2VBS0N2cHcveDU2b2lkM3l2cUl6ZDY5OExtRFpqTm53dVg0Q09qdXJuUFNFaEFRWUdCbmp6OWkwMmJkbUdnNGVPUUZ0Ykc4dVdMSVJyVGVYUGtaV1ZKYTVlODhGRjc4c3dOREFFa0o3Y2NlcTBKNG9WczRHQmdRSCtYcjBXSlVzVWgzdnJsbkxQWi9WcVZiRjMvMEZaZ3BWcnplcW9XdVVuYk5pMEJlM2J0WVZJS0VTN3R1N1lkK0FnVnE1ZWgyWk5Ha01xbGNMUXlCQnYzNzJEam80T3dzTEM4Yy9tclRoeTdEakVZZ21HL3pJWXZ3d2VDQjBkSFZtYlQ0RkFnQ2tUeDZGeXhRcVl2MmdKZHU3ZWc4WU5HMkR5aEhGeTFRa3BkM2c5NSs1NmJ0bThHYXlzTE5WOGxpbXZUcDAraTlsejA1TThSYUtNU3BqcDExdmRPc3AvVnJScDNRb2xTNVJBdWJKbDVNWlRVMU14WWNwMGVKNDlCNGxFQWowOVhZd2FPUnhEQncyVTdaM1YxRW5qRVJBWWlEdDM3ME5IV3hzN2R1OUZhbW9xRnMyZmc5S2xTcUowcVpLSWlZbkJtdlViTUcvaG43THFoZ0tCQUZwYVd0RFMwb0sybGhhMHROTi9QVXRKU1U4UVRFMU5sYXN1cGErbmg1cytsNkd2UWNMZ3k0QkFkT25SUittY09oOE04RHA5WEdHc1lkTldlUHZ1bmR5WWo4OE5iTmkwUmVrZUlwRUkvZnYwa3QyL2RlY3VSb3dhQ3hNVFk0U0hSd0FBU2hRdmpwallHQ3o3ZXhYaTR1TXhzSDlmalA5dFZMWVZzclMxdFRGaDdCaDA2ZFFCSzFhdHhXbFBMNXc0ZFFhalJnekw4WEVSRVJVRXFWU0t1TGc0V2JYQXpJbUI4Zkh4R3UwbEVBaGdZV0VobHhob2JXMnR0QUl6RVJVc29WQ0kxcTFiUXlBUTRNV0xGd0NBTzNmdVFDS1JvR0hEaG9VY0hSRVJFWDN0bGk1ZmdaMjc5K0hCYlovQ0RvV0lpSWhJaGdtRFJFVGZvU1BIVG1EUHZnTjQrT2d4akl3TU1YSGNHQXpvMXlmOURmdSt2YkJyejM0Y1Aza2FmNjlhQStEem0xSG01bkIxclFHYm9rVVJINStBL24xNzVYQ1dkRWxKU2FoWnV3RzB0YldocGEyRnVMajBOOEtxVmN0ZEMwbE5IRCs4WCs3Ky9vT0hzWFAzWG9WMXA0NGRrcnUvYi85QmhXcUNGY3VYeDlEQkErVEdzaVlNSmljblk4Y3UrZjMxZEhVeFk5cGtXRnBheU1ZZStEMUUwU0pGWUdwcWdqYnRPeU0ySmhZVHg0M0I0SUg5Wld0RUloSG0vekVMUmF5dFVhVktaZHk0ZVJ1ejV5NlF6ZGQycXdWVFV4TmM4cjZDRWFQSHFuNFNNcW5kb0VtT2E4NmRPWTQyN2JzZ0pTVUZOYXBYdzZ6ZnA2SjBLZFhWSm44Yk5SSUxGaS9GeU5IajVNYU5qQXd4ZWVJNHZQQi9pVStSbnpCMzlneFp1OW9NUXdiMng2TW5UK1RHeG8zNUZaR2ZQa0VvRU1qR3BrMmVDTCtIajJCcVpvcWF0UnZJV29nMmFsZ2YrdnI2OFBHOWdTNmRPbUxRZ0w0b1ltMnRNdGJXclZxZ1RtMDNiTjIyQTArZVBrT1J6eTFES1c5NFBhZlQ5SG8ydHpCWDUyRlNQaWxUcGhTRVFpR2tVcWtzVVZCZlh4OTE2N2poajVtL3F6d3VhN0lna0o2RVZxcEVDWWhFSW5UdTJBRmpSZzFITVp2c2s0K0ZRaUZXTGx1Q04yL2ZvVnpaTXREVjFZV090alk2dFB0WnRtYk1xQkZvM2FvRkRoMDVoa2VQbnlBNk9ob3BLU215Nm9GcHFXbElTMHVEUkNLQlNDaUVscDRlOVBYMUlSQ2svNXdXQ0FSbzBxaVJXbFVCTXl0VnNnVE16TXdnbFVqU2svd2hoWjZ1SHFwWHI0cFp2MC9WYUs4TWpvNzIwTldWVDFpcFZMRUNuQndka1ppWWlPVGtaS1NKeGREUjBVYjVjdVV3Y3ZoUVZLNzBYMks5azZNRG9xS2lFQlVWQlMwdExWU3Q4aE1tVFJpTEl0YldXTDUwTVp5ZEhPSG82S0IyUEU2T2p2ajdyejh4ZWVJNGZQd1lDak5XbVNXaUFwU1ltSWk0dURqRXhzWWlKaVpHOW1mRzl6Vk4ycjVuTURVMWhZV0ZCY3pOeldGdWJnNHJLeXRZV1ZsOWtROWhFWkY2aEVJaFdyVnFCYUZRaUdmUG5nRUE3dDI3QjRsRWdzYU5HeGR5ZEVSRVJQUTFTMHROUTBwS1NzNExzNGlJakVUWTU4NG9ta2ovZllJZlpDWWlJcUxzQ1ZKU1VxUTVMeU1pb3ErZHA5ZS9tREo5Sm55dlhNRHR1L2N3ZC81aWRPcllEcjE3ZElPSmlZbkNlckZZalB0K0QzSGp4aTA4ZS9FQ0h6K0c0dStsaXlHRkZILys5VGRXTGxzQ1FhWWttTXd1ZVYvQm5YdjNNV0hzYUFEQXFqWHJFUjRSQWJGWURKRkloRnF1TmRDbWRTdUY0NmJObUkyR0RlcWpWWXRtU3ZmTmFUN0R2K2N2NHZSWkx5eGZzaWpiY1hYWFhibDJIWGEydGdwdEYwTkNYc1BZeEZqVzNqWXVMaDRmUG41QVltSVMwdExTb0tXbGhSTEZpOHVxTTJZUWk4VjQ4dlFaS2xXc2dOMTc5Nk5TeFFxb1ZMRkN0bzhwSWlJU2QrL2RSMXBhR294TmpGR3JabzBDZTRQdzVHbFAyQlF0Z2hyVnE2bTFQalUxRlJFUmtSQkwwbHVsYVd0cnc5TFNVcFpRbFp5Y29wQTRrbHNuVHAxQlFrSUNyS3dzMGFCZVhXaHJhME1xbFNxOUZ0KzllNDl4azZaaTM2NXRhdTJkWDlmZmo0Ylg4OWRseFlvVnNMZTNSNWN1WFFyOFhPN3U3amgzN2x5Qm4rZHJKSkZJRUJFWnFkQitXQlBKeWNsZnJFWGtoVXZlRUl2RmFONDA1MFRicjBWS1NncWtVaW0wdGJWbFZZcHpFaFllamsrZm9sQ21kQ21OenZYMDJUUG82T2lpWkluaStiS082RnZVdkhsem5ENTl1ckREK09xbHBhWEprZ0d6ZnNYRXhDQXVMaTVYQ1lGQStyODVNaElDTFN3c1pBbUNabVptME5MaTUzbUp2aFZTcVJUbnpwM0RrMHdmSnFwWXNTS2FOR21pOXI5cGlJaUk2TXZ6OWZXRnI2OHZ4bzVWNzhQTW1sQ253NUU2aGd3YUlIdlBCUUEyYnZaUUtHcWdqdUZEQitPMzBTUHpKU1lpSWlMNmV1bm82Q2hQNWxBVEV3YUppSWlJaUw0UlRCZ2tJcUxjK05FVEJpVVNDUklURStXKzR1UGo1YW9FeHNYRmFkdzJXQmxEUTBOWVdsb3FKQWNhR2hxcS9FQVdFWDFicEZJcHpwOC9qMGVQSHNuR25KMmQ0ZTd1enJiaFJFUkVYNm1DVEJnOGN1eEV0dk1uVDUvQmRaOGJXRGh2VHJicnlwUXVoUXJsWFdUM014SUcvLzdyVDVpYUdLc1Z5NkJmUmpKaGtJaUk2QWVSMTRSQmZvU1ppSWlJaUlpSWlJaStHU2twS1VoS1NrSkNRb0pjRW1ER1dFSkNBcEtTa21UanljbkorWFp1ZlgxOUdCc2J3OWpZR0NZbUpuSzN6YzNObVN4RTlBTVFDQVJvMnJRcHRMUzBjUC8rZlFCQWNIQXdEaHc0Z0E0ZE9zRFEwTENRSXlRaUlxSXZxV1A3bjdPZGYvYnNPYTc3M01oeG5TbzFxbFZsaTJFaUlpTEtkMHdZSkNJaUlpSWlJaUtpQXBlYW1vcVVsQlNrcGFVaEpTVkY0WDdHV01aWHh2M2s1R1M1NUVDeFdGd2c4WWxFSWhnWkdja1NBVFArekJnek1qS0N0cloyZ1p5YmlMNHRBb0VBalJvMWdyR3hNYTVjdVFJQUNBc0x3NTQ5ZTlDeFkwZFlXdkpOZlNJaW9xL1p5NWN2OGZEaFE3eC8veDRwS1NseWMyNXVibkJ6YzlONHp6WHJOMkR0K245VXpxdHFYZnpVNzQ3RzV5SWlJaUxLS3lZTUVoRVJFUkVSRVJGOTUySmlZaEFWRlFXSlJBS0pSQUtwVkNyM1o5YmJ5c2FrVXFuQ21vejdZckZZYWJKZjV2dUZSU2dVUWw5Zkh3WUdCdERYMTRlZW5oNE1EUTFsMVFFenZnd01ETmcybUlnMFVyMTZkWmlZbU1EVDB4TmlzUmh4Y1hIWXQyOGYyclp0QzBkSHg4SU9qNGlJaUxKSVRFekVoUXNYNE8vdkR3c0xDNVFvVVFLbXBxWnl2d2ZZMjl2bjZSeW5qaDFTYTkydVBmdXdlKy8rUEoyTGlJaUlLTGVZTUVoRVJFUkVSRVJFOUoxNzh1UUpmSDE5Q3p1TWZLR3RyUTA5UFQxWkFtQkdNbURXc1l3dlhWM2R3ZzZaaUw1anBVdVhocUdoSVU2Y09JSEV4RVNrcEtUZzZOR2phTmFzR2NxWEwxL1k0UkVSRVZFbVI0NGNRV3hzTE5xMGFZUFNwVXNYeURsS0ZIZFdhNTI1dVpsYTZ3NGNPZ0pEUTRQY0IwUkVSRVNrQkJNR2lZaUlpSWkrSVcvZXZNR0tGU3NLL0R3dFdyVEEwcVZMTVduU3BBSS9GeEVSL1JoMGRIU2dyYTB0KzFMM3ZvNk9qbHhTSU5zQ0U5SFh4dGJXRnQyN2Q4ZlJvMGRsMVZ5OXZMd1FFeE9UcTVhR1JFUkVWRERDdzhQUnMyZFBXRnRiRjlnNUFvT0MxVnIzNlZOVXR2TVNxUVFBc0dydCtyeUdSRVJFUktTQUNZTkVSRVJFUktSQUtwWEN3c0tpc01NZ0lxSjhZbUppQWtkSFJ3aUZRZ2dFQWdnRUFnaUZRcmt2WldPWng3UE9aNzJmWGZLZnRyWTIyLzBTMFhmTnpNd00zYnQzeC9IangvSCsvWHNBZ0srdkwySmlZdEMwYVZPSVJLSkNqcENJaU9qSGxaYVdCZ0NvVWFOR2dTWUxBa0NiOXAzelpaL2s1R1FBd0cyZks3SUtnMktKQkhVYU5FVzd0dTc0ZmFyaWgzeTc5KzRQRzV1aStYSitJaUlpK3I0eFlaQ0lpSWlJNkJzaUVva3dldlRvQWorUHU3czd6cDA3VitEbklTS2lMNk44K2ZKc2pVbEVWTUQwOWZYUnVYTm5uRDE3RnY3Ky9nRFNXOExIeHNhaWJkdTJiSkZPUkVSVVNENTkrZ1FBY0haMkx2QnpQZlc3bzlhNk5lczNZTzM2ZjFUT1IwZkhRQ2dVd3NCQVh6WW1FZ3JScUVFOW5EcnRpUW5qeGtBdnk3OHQ5dTNhbHJ1Z2lZaUk2SWZEaEVFaUlpSWlJaUlpSWlJaW9ueWdwYVVGZDNkM1hMMTZGWGZ1cENjTXZINzlHbnYyN0VHYk5tMEt2S29SRVJFUktjcW8xbWRsWlZYZzU4cXZsc1NoWVdFb1ltMnRVS205UjdjdU9IN3lOSGJ1Mm9NaGd3YmtNa29pSWlMNjBURmhrSWlJaUlpSWlJaUlpSWdvbndnRUF0U3ZYeDhtSmlhNGRPa1NwRklwb3FLaXNHL2ZQalJwMG9RVlg0bUlpQXFKam81T2daOGp2MW9TQndRRXdzbkpRV0c4YXBXZlVOdXRGdFp0MklTbVRScWp1TE5UdnB5UGlJaUlmaXhNR0NRaUlpSWlJaUlpSWlJaXltYy8vZlFUek16TTRPbnBpY1RFUktTbHBjSEx5d3Z2M3IxRG8wYU5vS1hGLzU0bklpTDYzdVJIUytKUFVWRUlmaFdDUmczcks1MmZNMk1hMm5mdWp0RmpKMkNIeHlhWW01bmxPbDRpSWlMNk1mRi9KSWlJaUlpSWlJaUlpSWlJQ29DVGt4TjY5KzZOVTZkTzRmMzc5d0NBUjQ4ZTRlUEhqMmpidGkxTVRVMExPVUlpSWlMS1QvblJrdmp5bGF1UVNxVndjM1ZWT3UvbzZJQ0Y4Ly9BaE1uVE1HRHdNS3hmdlFLMnRzVnlFeTRSRVJIOW9KZ3dTRVJFUkVSRVJFUkVSRVJVUUl5TWpOQ2xTeGRjdVhJRjkrL2ZCd0NFaFlWaDkrN2RhTm15SlVxVUtGSElFUklSRVZGK3lZK1d4SWVPSEllSmlRbHF1ZFpVdWFaMXkrYUlpbzdHL0lWL29rdVBQcGcxWXhwYXRXaVc1M01URVJIUmo0RUpnMFJFUkVSRVJFUkVSRVJFQlVna0VxRlJvMGF3dGJYRnVYUG5rSnFhaXVUa1pCdy9maHcxYXRSQW5UcDFJQlFLQ3p0TUlpSWl5cU84dGlTK2Rmc09idDIrZzM1OWVrRlhWeWZiUFhwMjZ3SkxDM1BNbURVWDR5Wk93YjVhcmhnMTRoZFVyMVkxVjdFVEVSSFJqNE1KZzBSRVJFUkVSQUIrR3o4Wk5qWkZNVzdNS09qcDZlYkxudU1uVGNYYmQrK3hiOWUyZk5sUFUxdTM3Y0Nya05mNGRjUXZzTGF5S3BRWWN0S2hTdy9ZMjlsaXpjcmxCWGFPK3cvOGNPaklNVFJ2MmdRTjZ0ZVZqWWVHaHVHMzhaTlF2cndMWms2ZmttL25TMHhLZ282Mk5rUWlVYjdzOTZYanowL2Y0K3RMUkVTVUYyWEtsSUdWbFJWT25qeUp5TWhJQU1EdDI3Zng0Y01IdEc3ZEdvYUdob1VjSVJFUkVhbnJZMmdvYnR5OERRQjQvc0lmQUhEODVHbTFqbFcydmxtVFJwZzlkd0gwOVBRd2VHQS90ZlpwMGF3cEtwUjN3ZXk1QzNEdHVpOThiOXlFUzdteTZObTlLN3AyN3FqQm95RWlJcUlmQ1JNR2lZaUlpSWpvdS9EbXpWdUlKV0xZMjlsREpOS3NPc3ZEUjQ5eDZvd25YTXFWeGJUSkUvSXRwa2VQbnlBd0tGamx2RmdzUVVKQ0F1TGk0eEFYRjQvWTJGaEVSVWNqS2lvYVVWRlJpSWlJUkdoWUdNTEN3bEc3ZGkwTUd6SklvL01mUEh3VXoxLzRZK1R3b1hsOEpBWG4wZU1uU0VoSVVCZ3Y1VkpaN1QxZVB2WExkdjdJc2VQWXMrOEFBTWdsbEIwN2NRcTM3dHlGc2JHeDJ1Zks2dE9uS0FRRUJ1SDVpeGQ0K3V3NS9CNCt3dk1YL2xpemNobWFOMjJTNjMweks4ajRHelp0aGJmdjN1WDZlRHRiVzNpZjkxUTUvNjIvdnBsSkpCSzhmdk1HSXFFSTl2WjIrYkluRVJIOW1Dd3NMTkNqUncrY1AzOGV6NTgvQndDOGVmTUd1M2Z2UnV2V3JXRnZiMS9JRVJJUkVaRTZuajU5amluVFo4cU5aYjJmazh6ck4vMXZMWUtDWDJIeWhIRW9ZbTJ0OWg1MnRyYlk5TCsxdUh6MUd0YjlieU1lK0QyRVZDclZLQTRpSWlMNnNUQmhrSWlJaUlpSXZubjdEeDdHOUpsejBMNWRXeXo3YzZIR3gvK3plU3NBb0gvZjN2a2Rtb0svbHEvRXpqMzdrSlNVaExTME5MV1BTMDVPMWpoaE1DbzZHZ0JnWVc2dTBYRkFlaUpaZnRIUjBjYTVNeWMwUHM3SzBoSmpSbzFRT2I5cXpYcUVSMFJrdTRkWUxNRlpyL01BZ0k3dGY1YWJPM284UGFiMjdkcW9IZFBMZ0FDc1dMME83OTY5UjBqSWE5bHpuTUhVeEFTMWE3bENLTWlmbG9MNUhiOHE3WC9XZkk5akowN2w2WnhmNCt1YkhhRlFpUC85c3dVSERoM0d3bmx6MEsxTHAzelpsNGlJZmt3Nk9qcG8zYm8xYkcxdDRlM3REWWxFZ3ZqNGVCdzZkQWl1cnE1d2RYWE50MnJGUkVSRVZEQWFOYXl2ZGd0aWRhMysreTgwYmRJb1Y4YzJxRmNYRGVyVnhiTm56MUd1WE5sOGpZdUlpSWkrTDB3WUpDSWlJaUtpYjlyekYvNllQWGNCbkJ3ZE1mK1BXUm9mLy9UWmMzaWVQUWNBbVByN0xFejlYYk05aWxoYjQvcmw4MnF2dDdPemhVUWlnWm1wS2ZRTjlHR2dydzhEQXdNWUdoamc2blVmbUpxWW9Idlh6akF6TjRPNW1Ta3NMU3hoYVdrQm02SkZOWXBMTEpZZ1BEd2NWcGFXME5MUy9GZS92RlNkeTBwSFJ5ZFh4NW1ZR0tOWGoyNHE1ejIyNzh3eG9jekgxeGZoRVJFbzd1eUVhbFdyeU1hdlhydU81eS84WVc1dWhoYk5tcW9kVXpFYkc1eS9jQW02dXJwd2NuUkF2YnExY2ZLMEoyeUxGY1B1SFZ0aGIyY3J0MTdkQ242cUt2WGxkL3lxTEZ1eVNPTmo4cG93K0RXK3ZqbjVZOVowM0wxL0g3UG5Ma0RsU2hWUnJteVpmTnViaUloK1RELzk5Qk9LRmkyS2t5ZFBJaTR1RGxLcEZEZHUzRUJnWUNCYXRHZ0JhdzJxQ3hFUkVkRzNyMW5UeG5uZWc4bUNSRVJFbEJNbURCSVJFUkVSMFRkTEtwVmkyb3paU0UxTnhZSzVzNkN2cDZmeEh2TVhMWUZVS29XTlRWRVk2T3RyZEd4UThDdUZ5aS8zN2orUUpWS0ZoNmNuTzgyWjkxL1Z3emt6cDZObjk2NUs5eXZsVWhtV2xoYVlQSEdjUm5FbzgrN2RPNGpGa2x5M1RzMnBEV3hNYkN5cXVkWlZhMjFXTStmTWs3c2ZIaDRoRzVzMzU3OVdQTW5KS1hqNDZMSEtmWktUVTNJODE4NDkrd0JBSVRGdHc2WXRBTkpiQ3J0VXJxNWU0QUQrWERnUE42OTV3OWpZU0RaMjhyUW45UFIwRlpJRk15dFIzRm5sWEhadHF3c2kvczRkMjZ1OVBqZSs5ZGMzdStkSFIwY0hDK2ZPUnZmZS9URmwra3djUGJnWEFvRkE3ZjJKaUlpVXNiR3hRZS9ldlhIdTNEa0VCZ1lDQU1MQ3dyQm56eDdVcWxVTE5XdldoRkNZUDlXTGlZaUlpSWlJaUlpWU1FaEVSRVJFUk4rc1UyZk93dS9oSXpSc1VBOXV0VncxUHY3dzBlTzRjZk1XN0d4dDRYbnlDUFExVEJnc1Y2a2F0TFRsZjYzeWZ4bUFuYnYzeW8xbHZqOW41blNONDh5TmdLQWdBUGdxazVuMjdEc2dkejhtTmxZMmxqbWg3TzI3ZCtqWXRXZXV6L1B1L1h0Y3ZPUU5QVDFkZE1xVUJIYjEyblg0K042RXZyNCtXalJyQWlDOVdwNlJrUkdhTm02WTdaNk9qZzV5eVlMcThqcDlYT1ZjS1pmS1h6VCtndmF0djc0NXFWNnRLcG8xYll4L3oxL0U4Wk9uYzlYT21ZaUlLQ3Q5ZlgyMGE5Y096NTQ5dzhXTEY1R2NuQXlKUkFJZkh4OEVCQVNnWmN1V3NMUzBMT3d3aVlpSWlJaUlpT2c3d0lSQklpSWlJaUw2Wm0zYTRnRUFHREp3Z01iSHZuMzNEdk1YL2dtQlFJREZDK1pxbkN3SUFCS0pCTnBaMnYxMjY5SUozYnAwQWdDMGNHK0h3S0JnalN2dzVZZEhqNThBQVB3ZVBrSjhmRHdNRFEyL2VBeXFaSDQrU3JsVVJvbml6Z29KZGE0MWE4RFMwZ0svREI2b2NwOS9ObTlGUkVTa3l2bHRPM1pETEpiQXliRVlURTFNQUFCcGFXbVl1MkF4QUdERUwwTXdjdmhRQU9rSlpVV3NyWExWbXJlZ2ZLdngvd2l2NzVDQkEvRHYrWXZZdkhVYkV3YUppQ2hmbFN0WERnNE9EamgzN2h5Q2c0TUJBS0dob2RpOWV6ZmMzTnhRdlhwMVZoc2tJaUlpSWlJaW9qeGh3aUFSRVJFUkVYMlRYdmkveEtQSFQxRE14Z2ExM1RTckxwaVNrb0l4NHlZaEpqWVdSYXl0Y2RyekxFNTduczMybU15VjBRQkFMSlpBSXBGQVMwdXpYNnRhdUxmTGR2NzFtN2NxMTFTc1VCN0xseTVXNnp6MzdqLzRIS2NZbDY5Y1ErdFdMVFNLczdCRVJVY2pJaUpTNGZtMnRMU0FtYWtwd2lNaThQNzlCd0NRSlp0bHRMV3RWTEdDYkgxb1dCaDI3Wkd2OUFnQTZ6WnNSR0JRTU96dDdUQjRZRCtONDVzd2VacXM1WFJtZ1VIQkNwVUM4NUlvV2xEeEY3YXYvZlZWVjQzcVZlSGdZSThuVDUvQi8yVUFTcGNxV1dEbklpS2lINCtob1NFNmRPaUF4NDhmdzl2Ykd5a3BLUkNMeGJoMjdacXMycUM1dVhsaGgwbFVZS1JTS1R3OVBlSGw1WVdRa0JBa0ppWVdka2hFbEVmNit2cHdkSFJFaXhZdDBLcFZxNit5R3dJUkVSSFJqNFFKZzBSRVJFUkUzNENVbEpUQ0R1R3JjK0hpSlFCQTB5YU5ORDUyeHV5NWVPRDNFT1ZkeXVISjAyY0tMVlNWeVpyZ2xKcWFDZ0RRMGRIUjZOeUJRY0haenFlbXBxcGNvKzRidzZtcHFiaDU2dzZFUWlFRUFnRk9uL1g2WmhJR0R4NDZnc1ZMbHl1TVQ1MDBIa01HRGNEUll5ZVV6Z1B5Q1hyci9yY1JTVW5KY3ZPMzc5ekQydlViSUJBSU1IZldET2pxNm1vY1gyMjNXakF3TUpEZGYvTDBLUjc0UFlLSnNUSGF1TGZTZUQ5VkNpcCtWVlMxUmM1dlgvdnJxNG1talJ2Q1kvc3VYTGprellSQklpSXFFQlVxVklDam95UE9uVHVIa0pBUUFNQ0hEeCt3YTljdTFLbFRCMVdyVm1YQ0JYMTNJaUlpc0hUcFVnQkEzNzU5VWJwMGFWaFlXQlJ5VkVTVVY1R1JrZkQzOThmKy9mdmg3ZTJOU1pNbXdkTFNzckRESWlJaUl2cGhNV0dRaUlpSWlMSWxGb3NoRW9seWRXeEFRQ0NPbmppRllVTUd3Y2pvNjJtSG1sdGlzUmhIajUrRW1aa3Btalp1OUVYUEhSWVdCZ0I4UXpDVHUvZlNLK2hWcjFaVm8rTU9IVG1HdzBlUHc4TENIT3ZYckVERHBxMWdaMnNMNy9PZVN0ZG50QlhPS2lVMVBZbFQwNFRCN0tyT3FXcmZxcW1yMTMyUW1KaUlxbFYrZ3FHQkFTNWU4a1pNYkN4TWpJM3p0TytYZE9UQUh0bnRqbDE3S3N5ZlBYVk1kdnZRNGFQNFovTlcyZjNuTC95eFo5OEJXRnRaSVN3OFhEWisrKzVkaU1VU0RPelhCdzNxMTFYWU16UXNIQk1tVDFNWlU0ZDJQNk5McHc3bzBxbURiS3h6OTk0QUFDc3JTNFdrMHR3cXlQanIxNnVqZEM0M2JYV1ZWVnBVMTlmNitxcDZmcFNwVnFVS1BMYnZrbFh6SkNJaUtnakd4c2JvMUtrVC9QejhjT1hLRmFTbXBpSXRMUTJYTDE5R1FFQUFtamR2RGpNenM4SU9reWhmU0tWU0xGbXlCQlVyVnNTZ1FZTUtPeHdpeWtjV0ZoYW9WYXNXWEYxZHNYWHJWaXhkdWhTTEZpM2kvM01SRVJFUkZSSW1EQklSRVJHUlNzZE9uTVRHTGR2d3o5cFZzTFV0aGxjaElYamc5MGpsK25adDNlWHVCNzhLd2FZdEh1amRzNXRDd3FCTDVlb2F4ZUxvWUMrWFFBSUFsNjlldzl0Mzc5R3pXeGZaV0Z4Y1BFSS9KOWVwbzdpems5ci9PU21SU0xCcHl6YkV4Y2VoamxzdDZPdnJxMzJldkFvT0RnWUFDSVhDTDNiT3I1MS9RQUFBYUZ6Wnk3MVZDK3pldXc5L3pKb0JPMXZiWEo4L0tTa0pBS0NuWmhVenNWaUM1eTllb0x4THVWeWZVMTBuVDUwQmtGNTkwZHpNREZldisrRHdrZU1ZMEs5M2daODdOOFJpQ2M1NGVtSEg3cjJvVmJNR0FQbjJzOHFVTEZGY2R0dkM0ci9LaXhLSkJML1ArZ05pc1Jqang0N0N0Qmx6WkhQRGh3NkdrNE9EeXFxVWNYRngyU2JCVmF4WVFTNmg3SUhmSXp6d2V5aTcvK2xURk16TjgvYUcvWmVNSHdDV0xwNlBwS1JrcFFsMk9Xbi9jMXZvNmVWOC9YK3JyMjlPU3BZc0FRQUlEQXhTK3hnaUlxTGNxbHk1TXB5Y25PRGw1WVczYjk4Q0FONitmWXVkTzNlaVJvMGFxRkdqQnJTMCtOLzk5RzN6OVBTRVFDREF3SUVEQ3pzVUlpb2dHWC9ISjA2Y0NFOVBUN1J1M2Jxd1F5SWlJaUw2SWZGL0VJaUlpSWhJcGJLbFN5TThQQnk5K2czQzVuL1c0ZGJ0Ty9oai9pS1Y2OXUxZGNjWlR5LzhQbnN1YnZsY3puSC9FMGYybzdpemM0N3J2SzljeFo5S1dsU2VQdU9GWXlkTzR0YXQyNWoveHl3WUdCamd3aVZ2VEptdWZwV3ZPNzVYNU5xTFBuMzJITStldjFDNXZuS2xDamgrOGpUbUwxcUNHdFdyS1YzVHVHRURtSm1acWgxRFRzTEN3bkRuemgwQXJEQ1kyZnYzSHdBQXhZclphSFNjdnI0Kzl1L2VrZXZLbVJuaTR4UFM5ek5RbmppYWtwS0MxTFEwQUVEZmdVUHd3TzhSeEdJeEh0Ky9sYWZ6NWlRcUtncG56cDZEUUNCQTI5YXRZR3hpakhrTEY4TmordzcwN2Qwano0ODd2MGlsVXZnOVRFOUFmaFVTZ3RIakpnSUFxbFg1Q1FCdzhyVHlpbzhaamgwL0tidjkrTWxUMmUwYk4yL2ovZ00vVkNqdmdzNGRPOGdsbEFISXRqV3pwdFVkVjYxZEI2RlFDSWxFZ3NqSVQyamUrbWNNR3RBUEk0Y1BWWHVQckw1ay9BRGcram1CTHpleVN6TDhIbDdmbk5qWUZBVUFmUGdZbW05N0VoRVJaY2ZVMUJSZHVuVEIvZnYzY2UzYU5hU2xwU0V0TFEyK3ZyNTQvUGd4R2pac2lGS2xTaFYybUVTNTV1WGxoYjU5Ky9MM1hxTHZuRUFnUU5ldVhiRno1MDRtREJJUkVSRVZFaVlNRWhFUkVaRks1Y3FWeFpaLzFxUC80Rjh3WU1nd0RPalhCd0R3MU8rTzNMcTkrdy9LRWdsVDA5S1FtSmdJU0tVNTd0K2p6d0FJQlRsWHpFc1RpMkZ0WmFrd3ZuakJIeWhWc2ppV3IxeURGLzR2c1gzclJ0bmM5Y3ZuWVo1TmE2N01NV2ZtZGU0OC9yZHhjNDR4SFQ1NkhJZVBLazg4T2JCblI3NGxEUHI3KytQQ2hRdXdzckpDYUNpVFVqS2twS1FnN1hNeW5tR21oRTkxWlUyYSt4UVZoWmx6NWlsZEd4NGVvWFE4TGk0T0FHQmtLRjg5ODkvekY3Rm4vd0hjdkhrYmlaK3JFUHI0M29TTlRWRzR1YnBxSEt1bVBMYnZRa3BLQ3VyWHF3TjdlenNBd005dDNISGcwQkVjT25JTTNicDBLdkFZc2hNWitRbExsNitFOStVcnNtcWd1cnE2Nk5xNUk3cDE2WVRyUHI0QWdMRVRKbWU3ejRRcDA1V08xNmhlRmJiRmltSHhncmtGV3BIejFwMjc4TDU4RmU2dFcrTDBtYk13TkRTRWJURWJMRis1R2pHeHNaZzZhWHl1OXYxUzhXZlhtamZEc2lYL2ZZL01hWDJSSXRhWU1uSDhkL1A2cWlQamUwOWlZaUtrVWluZjJDWWlvaTlDSUJDZ2F0V3FjSFoyeG9VTEYvRDY5V3NBUUd4c0xFNmVQQWxIUjBjMGF0UUlGaFlXaFJ3cGtlWkNRa0pRdW5UcHdnNkRpTDZBTW1YS0lDUWtwTERESUNJaUl2cGhNV0dRaUlpSWlMSlYzcVVjMXEzNkd4OCtoaUkrUGw0Mi91SGpSengrL0RSWGJTd3o3Tis5QXlXS08rZTQ3cEwzRlN4YThwZlN1U0dEQnNESjBSRlBuajZEaGZsL2JTdERRbDdqMDZjb2xYdEdSRVJtZTg3TVNaRmUvNTdIcWRObnNYTDVFb1Yxbmw3LzR1U3BNMWl6Y2xsT0QwT2xOMi9lNE0yYk43TDdVcWtVMGRIUkNBME5SV1JrSk1xVUtZUEdqUnRqdzRZTmovUnZVd0FBSUFCSlJFRlV1VDdIOXl3L2tuUVNFaEt3Wjk4QmpZN0p1TDVNVEV6a3hpOWZ2UWJ2eTFkUnhOb2FBSkNZbElUTEY4N0N0bGd4MlpvVzd1MFFHQlNzZE4vQW9HQ1VjcW1zTVA3eXFWK09NVVZFUk1Kanh5NEF3SUMrZldUai9mdjJ4c0hEUjdGaTFWcTBhZDBTaGxtU0hMOGtnVUNBQTRjT3c5SFJBUVA3OWNIVzdUdGhaMXNNYzJhbUo0akZ4TVJnUUwvZW1EWjVvdXlZdGV2L2dZT0RQVjc0djBTMXFsVXc1dGNSR0ROcWhHemU5OFpOL0h2aElnQkFXMXNiT3p3MndzblJzY0FlZzFnc3hweTVDeUFRQ0RCODZHQ2NQbk1XdXJvNjJMUmhMZm9PSElwTld6d2drVWd3ZmNyRW5EZkw0a3ZFRHlEYjFyd1pNaWNNNXJTK1JIRm5USms0L3J0NGZkVWwvWndZTHhBSW1DeElSRVJmbkxtNU9UcDM3b3lYTDEvQzI5c2JzYkd4QU5JVHJuYnMySUVxVmFyQXpjME51cnE2aFJ3cGtmb1NFeE9aN0VyMGc3Q3dzRWovd0RFUkVSRVJGUW9tREJJUkVSRlJqbXJXcUE0Z3ZTcGZocHUzN21ESzlKbTRmdmw4cnZkdDA3NnoybXNkSGV3VnhwS1NrcUNucDRmbXpacWdlYk1tY25NOStneklkVnhaQlFRR3dldGY1WTh6S0RnWTV5OWV5dFArYjk2OGdhK3ZyOXlZam80T2loVXJoanAxNnJDdG1CSTZPam9RaVVRUWk4V0lUMGlBaWJGeG52YXpzN1dGOS9uc1c2Um05ZXJ6SitFekVnTXp1TGRxZ1U0ZDJ1R255cFhRc2sxN0JBWUZ5eVVMWnRiKzV6WTVudWY4Ulc5Wk5jT2NMRm4yTitMaTRsRGxwOHBvMktDZWJMeGMyVEpvMWJJNXpuaDY0YysvL3NiYzJUUFUycThnbUp1YndmUGtFWlFxV1JJQXNIWDdUcmw1dDFxdWNLc2xYNGx4ektnUldMUmtHWDRkTXg0dm4vcWhXdFVxMlI1VDBNbGsvMnphaXVjdi9OR3VyVHZLdTVTVGpSc2FHbUx6aG5YbzJyTVBJaUlqWlFsbG12cFN5WENxV3ZTcVNtaFZ0VDV6Z3V2MzhQcXFLeU9KM3RCUTh5cW5SRVJFK2FWVXFWSndkbmJHN2R1M2NmdjJiYVNscFVFcWxlTGV2WHQ0L3Z3NTZ0YXRpL0xseXpPNW5ZaUlpSWlJaUloa21EQklSRVJFUkVxOURBakFsT216c0dUaFBKUXNXU0xmOSsvVm94dUdEUjBFU3pXcUI3d01DTVMvNXkvS2pXVlVTL3RqMXU5bzJxU1J3akc1YlVtY29WcXRlZ3FmZEhhcFhGM2wrc3h6V1ZzMjU4VE56UTF1Ym00YUhVT0FUZEdpZVB2dUhkNi8vNURuaE1Ic2lNVVNpRVR5clUvZnZIa0xqKzNwbGZ3cVZhb0FBTmkweFFPdFdyWlFTSWJLVHVZS2JxcTBjRytuVnNMZ2hVdmVPSFRrR0FRQ0FhWW9hWWM3L3JmUk9IL2hFbmJ2M1k4RzllcWlXZFBHYXNlWjN6S1N5YkphdFdZOVZxMWRuLzJ4U3FvdlpxWk9KVVpWUXNQQ3MyMjlXN3AwS2RTdTVZb1ZxOWZDME5BUWt5YU1WVmhqYm02RzNkdTN3dExTOG91L01hOU8vTU9IRGk3d09MN2wxMWVUNStmZCt3OEEwcjhYRVJFUkZTWXRMUzI0dWJtaFFvVUt1SHo1TXZ6OS9RR2tWOUUrZCs0Yy9QejgwTGh4WTlqWTJCUnlwRVJFUkVSRVJFVDBOV0RDSUJFUkVSR3BGQjRlZ2U1OSttUEZzaVdvVjZkMm52WUtDWG1ObG0wN3lJM3QzcnRmb3ozV3JFOXZ5V3RtWm9xRGUzZGkyNDdkR0RWMkFycDI3b2pwVXlaQ1QwOHZUekZtZG5qL0xrZ2s2ZFhCOXUwL2lPMjc5dURVc1VNSzY3S2JvNEpWc21SeHZIMzNEdjR2QTFDMlRPa0NPOC9HTFZ1eGFzMTZtQmdiUTFkWEYxS3BGQjgrZm9SRUlrR2xpaFZReDYwVzR1TGlzSGpwY216ZnVRZVhMNXd0c0ZoVWVmMzZEU1pQVGE4YTJMMXJaOVNzWGsxaFRYRm5KNHdZTmdRclY2L0R4S20vWSs5T0Q1UXJXK1pMaDVxdGVuVnJ3OEJBWDJIYzY5OEx1SHZ2dnV4KyszWnQ0VklBc2NmRnhXWGJlcmVPV3kwRUJBUkNMQlpqMHZqZlVFekZtKzVGaWxnckhTOW82c1QvSlJJR1Zma1dYbDlObmg5Ly81Y0FnRktsbENkSUVoRVJmV25HeHNabzA2WU5YcjkralV1WExpRWlJZ0lBOFBIalIremR1eGZseTVkSDNicDFZV2hvV01pUkVoRVJFUkVSRVZGaFlzSWdFUkVSRVNsVnFtUko3TnErR1FNR0Q4ZndYMy9Ecm0yYjg3U2Z2YjBkYmw2N2xDK3hDUVJDR0JrWllzK09yUmc5YmlJT0hEcUNueXBWUk9kTy95VWsxbW5RTkUvbmNIWnlrdDAyTTArdlZGaWl1TFBDdXV6bXFHQlZxMW9GbDY5Y3c5MTc5OUhXdlZXQm5hZGloZktRU0NRSS8veUdLd0NZR0J1amViTW1tRHBwQW9SQ29heDlhMkZjQitFUkVSZzRkRGlpb3FOUm9yZ3pwazJlb0hMdDhLR0RjY243Q2g3NFBjU0F3Y093dzJNVFNuOUZ5VTdWcWxaUmFFZTdkZnRPM0x2L0FEWTJSZkhodzBjVUxWb0VGeTk2bzBlM0xrb1RJL05DVmN2ZHpCNzRQVUpVVkRSNjkreWVyK2ZPRCtyRVg1aStoZGRYRTNjK0p6bG1mVXhFUkVTRnpjSEJBYjE3OTRhZm54OThmSHlRbkp3TUFIank1QWxldm55Sm1qVnJva3FWS3REVzFpN2tTSW1JaUlpSWlJaW9NREJoa0lpSWlJaFVzcmV6dzQ2dEc3RnI3MzVVcmxRUlQ1ODkvMjlTbWw1OVR3RDFXbTRLaFVJWWYyNGJHeGdVakRidE8yc2NUOVpXdjBaR2h2aG4zU29jT25KTUxsa1FBUGJ1OUpDZFQ1a3pubDZ5aW9YcXlxNGxNWDE1VFJzM3hJcFZhM0grd2lYTStuMXFudmJLZUJOVm1YcDFhdVBadzd1UVNDUklTVWtGQU9qcDZjcXR1WGYvQVFEQXhhVnNudUxRMUx2Mzd6Rmc4REFFdndxQm9hRWgxcTlla1czRkdHMXRiYXhkdVJ6dHUzUkhlRVFFZXZUdWo1WExsNkJlM1RwZk1HcjF4TVRHWXNic3VUaDk1aXpHalJtRm1OaFliTjY2RFRzOU5xTlgzNEhvMDM4d1J2d3lCS05HRG9PVzFwZjcxZmFueWhXeDZ1K2xHcmNiYnVIZXJvQWkralo5cmErdnVxUlNLUzVjOGdZQU5HM1VzSkNqSVNJaVVpUVVDbEdsU2hXVUtWTUdQajQrZVBqd0lRQWdKU1VGMTY1ZHc3MTc5MUNqUmcxVXFsU0ppWU5FUkVSRVJFUkVQeGhoWVFkQVJFUkVSRiszWXNWc01ISGNHSVhrbUtUUENWWjVlWFBwMGIyYmNsOUxGeThBQU55OWNWVnUvTVFSMWEyTHRiVzEwYU5iRjluOUd0V3FZdG1TaFNqdlVnNkJnVUZZc3V4dmxDanVqQkxGbmZIaHcwY3Mrdk12RkxHMnhzOXQzYkZzeVVMbzZzb25mcVdrcHFoTVRqbDE3SkRDVjcvZVBYUDkrQ2x2WE1xVmcwdTVzbmo3N2gxOGI5ek05VDVtcHFZSWo0akFwY3RYc2wwbkZBcWhwNmVya0N6NE1pQUFXN2Z0QUFEVXFKYS9GZEd5Yyt2T1hYVHEyZ3VCUWNIUTE5Zkg1ZzNyVUxKa2lSeVBzN0VwQ285Ti80T3BpUW1pWTJJdzZKZVJXUGpuWDBoTVRQd0NVZWRNSXBIZ3dLSERhT25lSGw3bnptUGh2RG40ZGNRdnN2bml6azQ0dUc4bktwUjN3WnIxRzlDaVRYc2NQSHdVWXJINGk4V29yNi9ZVmpjbmdVSEJLcjhLaTFRcVJVSkNnc0tYOUhOQ2VFSDRGbDVmZFZ6ejhjV0hEeDlScldvVk9EbzZGSFk0UkVSRUtoa1lHS0JwMDZibzFhc1hiRzF0WmVNSkNRbTRmUGt5UER3OGNPL2VQYVNscFJWaWxFUkVSRVJFUkVUMEpYMTlIOU1uSWlJaW9xK0tXQ3hHOEtzUWxDeFJYRzQ4SmlZR0lxRVFCZ2FhSjg1a3FGMi9pZHo5MU05dlVqVnNLdDllVmlLVnFOd2orTlVybUppWXdNTGNIQS84SG1MYnp0MVl1bmdCUkVJaFFsNi9nZmZscTdLMUgwTkRjZlc2RDFMVFV1SG9ZQThBbURobE9xWk1HZytib2tVQkFBa0ppYktFc0l3RWxjRUQrcUYvbjE0S3lZVUFNSG5pT0V5ZU9BNWlzUmhDb1ZEanFtT1VOME1HOXNlRUtkT3hhY3MydU5WeXpkVWV6WnMxeFlGRGh6RmsySyt3c1NrS0F3MlN3ZUxpNHhFYUdnWWd2WTEzd3diMWtKQ1FBSkZJaE9qb0dIejRHQXFSU1BYbnRFcTVWTlk0M3FTa1pLeFp2d0ViTjIrQldDeUJtYWtwMXE5ZGlSclZxNnE5aDB1NWN0amhzUWxEaHYrSzBOQXdiUEhZanBPbnptRFpra1U0ZnZJMERodzZyRkZNNmo2T2wwLzk1TzZIaHFVL2R5S1JDRWxKeVRoeTdEZzh0dTlFUUdBUUhCenNzWHZWRnFYdFh1MXNiYkZ2MXphc1dyc2VtN2R1eDlUZlorR3Y1U3ZSdGswckRPemZGM2FaM2d6L1dtUjk3Sm5sNWpySUQwSEJyMUM1dXB2YTZ3T0RnaldLOVh0K2ZUZHQyUVlBR0R5d1h5RkhRa1JFcEo0aVJZcWdXN2R1Q0FvS3d2WHIxeEgyK2VkMGZIdzh2TDI5Y2Z2MmJiaTZ1cUppeFlvUWlVU0ZIQzBSRVJFUkVSRVJGU1FtREJJUkVSRlJ0cDQrZTQ3dXZmdGo0YnpaY3VPdjM3eUZ0YlYxbmhMa2JsNzNscnQvMnZNc0preWVqaXNYejBGWFYwYzJubDBMNHkwZU8zRDQ2SEZjdWVnRlhSMGRuUEgwUXIwNnRkR3BRODd0UC85ZXVScmVWNjVoNnVRSnNyR0l5RWlZbTVuaC8remRkMWlUVnhzRzhEdUpoTDJIZ0Fxb1RBY08zSHZYWGV1c28rNnF1T3VvRThWUmJXdnJwOVc2UmV1b1Zhdld2ZmNBY1NIaVJCQmxDQXJJSGdHUzd3OUtTa3pDUmtUdjMzVnh5WHZPODU3M0JMQXQ1ZVk1QUZDclh1RUNhSDlzM1lSR0RYbHM4WWZVbzN0WGVQMnhFNWV1WE1WTjMxdG8zS2hob2Rmd21Qczl4T0lLT0gzbVBLS2kzaFNxdTVwUUtJU0ZoVG5hdEdxSmFWTW5vVUtGQ2poODlEaG16ZldRMTlTcVdVUHQvVi8yNkpidk04NWZ2SXlrcENUNTlZT0FBR3p4Mm82c0xDa2NIZXl4WWUzcUluVTRxK0hpakgvMi80VXAwNy9IcmR0M1VMR2lCZXJXcVEwZlgxOVVxMnBYNlBVSzZ0YWR1M0NmT0JVR0J2cUlqbzRCQUZTcldoVUppUW40OVgrL0lTazVHU09HZllOcFV5Ym0yY2xQUTBNRDA2ZE9SdC9ldmJEcXQ5OXg0dFFaSEQxK0VoUGR4NWJhM2o4MVJvYUdTc2U1QThDQmcvOGdMajVlWmYyQWZzci9MTjY0eFV2Ky91ZncrYjN1N1lOcjEyK2dYdDA2K0tKamg3TGVEaEVSVWFGVXJWb1ZkbloyQ0E0T2hyZTNONktqb3dGa0J3Y3ZYcnlJVzdkdW9WR2pScWhac3lhRGcwUkVSRVJFUkVTZktBWUdpWWlJaUNoUGZ2ZjlJWlZLWVd0amcyZUJ6eUVTWm5kTHUzdnZQaHdkN0FGa2g2Wnl4Z3ZqL1NNbXBWTFp2MzltS2N4SnBlcVBvbndROEJCV2xwWXdOaktDc1pFUldyVnNqdDgzYk1vM2lIWG5uaDlPblRtSGFWTW1vYUtGaFh3OE5EUU1WbGFXQUlEVHgvNUJhbG9heGsyY0FsMGRIZnp5MHpLbDduTXZRME14WTlZOFdGbFdoSXV6WThGZU9KVVlvVkNJbjVZdHdWZjlCbUxlZ2tVNDlzOEJwU09EODZPam80TkZDK1pqMFlMNUpiS25hbFh0WUdGdURwRkloS3AydHBnMzUzdTF0Yi8rdkR6ZjlUcDE3YWtRR0d6WXdBMEw1ODlCYUdnWXBrNmVBTEZZbk1mZGViT3dNTWVmTzd5d2QvOEJ0R3ZUR3RyYTJ2aHU4a1I4TjNsaWtkZk1qNjFORmNURnhTRXVMZzRWS2xSQXZicDFNSFA2VkZpWW0yUGxpaDloWjJ0VHFBQ2tyWTBOL3ZmTFQvaCt4bmVJaW5vRG8zOER2eCtMRnMyYklpWTJOcythRHUzYnd0VEU1QVB0NkQ4bUpzYVlreXN3bmVQaXBjc3FBNE1tSnNhWU9YMnEwbmp1d09Dbi92bE5UVXVEaCtjU2lNVmkvTGgwVVpudWhZaUlxS2dFQWdHcVY2K09hdFdxNGZuejUvRDI5a2Jzdi8rOWtwU1VoQXNYTHNpRGd6VnExR0J3a0lpSWlJaUlpT2dUdzhBZ0VSRVJFZVhwNXEzYjBOZlRRKzNhdFZDM2ppdjY5KzJOaDQ4ZTQzbFFFRFExeFlpSmlVWC92cjNSdjIvdlFxK3Ryb05mL2NZdENuUi9ZbElTbmdVK1I0OXVYZVZqdzRZTXhxaXg0M0hrMkFtMTkyVmtaR0Rob3FXb1Z0VU93NGNPbG85TEpCSThEd3BHdno1ZkFZQTgxTEpoN1dvTUd6VUc4eFlzd20vL1d5RS9EdlAwMlhQdzhNeGVaOFBhMWREWDF5L1F2cWxrT1RzNVl2SEMrWmd6ZnlIbUwxeU1YMzc2b1V6M1U2OXVIZHk0Y2o3UG12Lzk4aE5TVTlNS3RON3FsU3VRbnA2dU1EWndRTDhpNys5OUFvRUFYL2Z2VzJMcjVjZkMzQnlQN3QrR1RDYURob1lHaExuQ3hxMWFObGQ3MytpUnc5RG5xeS9Wemx0WldzTEswbEpwL09paGZSQ0w4dytSRnJST2xka3pwNmtOc3Yyd2VLSEs4ZHcyckYxZDdIMFZkdjk1MWE5ZnV4b1NTWHFCNjNQUGZZcWYzOXptemwrSVY2OUM4ZlB5cGFoZXZWcXgxeU1pSWlwTEFvRUFEZzRPc0xlM3g3Tm56K0R0N1kyNHVEZ0FRR0ppSXM2ZlA0OWJ0MjZoY2VQR2NIRnhVZmozT2hFUkVSRVJFUkdWWHd3TUVoRVJFWkZhV1ZJcGZHL2RRYU5HRGVRZEJMT3lzckIwK2M4d01EQkFhbW9xdnVvL0VQOWI4U1BjNnRjREFQVHMzaFU5dTNkVnYyWldGbXh0cWlEZ25xL1MzTW5UWnpGejlqemN2WGxOWmRlMG5LNkRPUjB1N3ZuZGgxUXFSUU8zZXZLYXBrMGF3ZG5KRVcvZlJxTkNCZFgvdWZ2NDhWTzhlZk1XNjliOER4b2FHdkx4VzdmdklqTXpFL1hxMWxHb2QzSjB3Sjg3dG1IOHBPL1FxKy9YR0ROcUpQenUrK1BDcGN2bzM3YzM1czJlV2F3dWIxUjgvZnA4aFJiTm15SXJTd3FwVlByUi96Q3paZzJYQXRlNk9EdVY0azdLUmxIK3ZwaWJtY0hjekt6UTk3azRPNWRvblNxalJ3NHY4cjM1S2EzOTUxVmZ2VnJWUXRXL1AvZXBmWDV6WkdWSk1mMjdLZmgreG5jcXc0dEVSRVRsbFVBZ2dKT1RFeHdjSFBEMDZWUDQrUGdnL3Q5dXd3a0pDVGg3OWl4OGZYM1JzR0ZET0RzN3EvMCtpNGlJaUlpSWlJaktCMzVuVDBSRVJFUnErZm5kUjBKQ0FwbzFhUXdnTzBBNDE4TVRmdmY5c1d5Skp6cTBhNE1wMDJkaDJLaXhtRGx0Q29aOU0xamhmcGxNcG5DZGtwSUN0eVl0ODMxdWZoMEdIL3ZmQVFCNCsyU0hEblBDaWtEMkQ3c083TjBOb1ZBSXIrMDdWZDd2NmxvTDU4OGNoNzZlbnNMNDRhUEhJQktKMExKNU02VjdiS3BVeGdUM01aaS9jREZXcmw0REFHalNxQ0hHamg3SnNPQkhnZ0VlSWlwTklwRVFsU3RabC9VMmlJaUlTbzFRS0lTTGl3dWNuSnp3K1BGajNMeDVFd2tKQ1FDQStQaDRuRHQzRGpkdTNJQ3JxeXRjWFYyaG82TlR4anNtb3J6SVpESUlCSUt5M2dZUkVSRVJFWDJFR0Jna0lpSWlJclhPWGJnRUFHamFwREZpWW1JeGM4NThlUHZjeEloaFEvRFZsejBBQUp2WHI4SEN4VC9neHhVcjhTTGtKVVlNRzRLNHVIaG9pc1U0Y3k3N1dGWnRMVzFrU2FVQWdEcytWOVUrNzh5NUM1Z3pmeUc4cjF5QVdLeWh0aTRsSlFVNk9qcTRmc01iSnNiR3FHcG5Dd0E0ZFBpb1FsM0FvMGNLNDNmdStRRUFUcHc4cmZERExRZjc2dERXMXNhSlUyZlFvVjFiR0JrWklrc3FSVkJRTU83ZTg0UFB6VnU0N3UyTnBLUmt1RGc3b1YrZnIzRG5yaDlPblQ2RDlwMjd3OW5aQ1kwYk5rQ3RtalZnWjJzRCsrclZvS1dsVmVDUE14RVJFUkVSMGNkQ0tCU2laczJhY0haMnh1UEhqK0hqNDRPa3BDUUEyZCtMK2ZqNDRQYnQyM0J4Y1VIOSt2VmhiR3hjeGpzbUtqK1NrcElnbGNsZ29LK3ZNSDcrd2lYczNMMEg2OWI4VDIwWVZ5YVRZZitCUTlEUzBzcnpaSWNjSTc1MUIyUXkvUHpqVWxpWW02dXMrYkxQQUFTL0NNR0R1emNMLzJKSzBhM2JkN0JweXpiMDdkTUxYM1Rzb0xMbWRXUWtwazZmaFRhdFdzSjk3T2dQdkVPaWd0dTR4UXZIanAvQzBVUDdTbVM5UTRlUHd0SEJ2bENuVnhBUkVSRzlqNEZCSWlJaUlsTHJ2djhEVkxTd2dLR2hBYnA5MlFlSkNZbVk4ZDFrakJveFRGNGpFb213ZE5FQ1dKaWJvMjVkVjl6MHZZMkZpMytRenpkdDBoaUdoZ2E0ZFBrcTNDZE5MZEJ6bTdacWwyL04rVlBIRVBnOENCMDcvRmM3MThOVFplMzc0MHVYLzZ4d1BXTFlFSmdZR3dNeUdkekhqc2JPM1gvaDExV3JrWjR1QVpCOVBPZUFmbjNScmNzWDh1TmhCdzdvaCs5blRNWHhFNmR4OGZJVi9QblhQbVJrWkVCRFF3Tm5UeDVoWUpDSWlJaUlpTW8xa1VpRVdyVnF3Y1hGQmMrZVBjT2RPM2NRSFIwTkFNak16TVNEQncvdzRNRURWSzFhRlc1dWJxaGN1WElaNzVqbzQ5ZW1ZMWZFeGNYaCtXTi9oZkYvamg3RHRSdmUrTjl2djJQZTdKa3E3NVgrZStxRG1hbHB2b0hCdUxnNGVQdjR3TmpJR0tZbXBtcnJVbE5Ua1pxYVdxalg4UFdRWVlpTmZWZW9lOVE1YytLSXl2R2p4MC9pNHVVcmFOYXNpZHA3VDU4NWp6dDM3OEhhNnVNNmJhQlQxNTRJZmhGU3JEWGUvL3FnOHUzTm03ZDRIaFJVWXV2TjlmREU2SkhER1Jna0lpS2lZbUZna0lpSWlJalUycmx0TXg0OWZnSVRZMk5NR2o4T3RXdlZSTzFhTlZYV1RwN29EZ0NJaVltRnNaRVJNak16b1crZ2o4WU5Hd0FBMnJSdUtUOUt1Q1RFeGNWajVyU3BzS255M3crbGlyTytWQ3BGVlRzN09EazZ3TXpVRkZGUlVhaFpzd2JxMTZ1RGloWVdLdSt4TURmSGlHRkRNR0xZRUtTbHArTlo0SE1rSkNTb3JTY2lJaUlpSWlwdlJDSVJYRnhjNE9MaWdwY3ZYK0xldlhzSUNRbVJ6Nzk0OFFJdlhyeUFpWWtKNnRTcEF4Y1hGNGpGNHJMYk1GRVJCQVcvd0JmZHZpeTE5Zk1MZ00zNWZqb3VYTHlNSGJ2K1JOL2V2ZURrNkZDczU1Mi9lQmxaV1ZKMDZkd0pJcEd3V0d1OUx5VGtGYUpqWWtwMHpkd3lNakp3NHVScGFHdHBvWGV2bm1yclRwODVDd0RvVVlCdWl6bGF0KzljN1AzbEVJczFjUGJrVWJYejFhcmFGWHJOMExCd1pHUmtGSDFUVk80OWV2d0VJUzlmNWxzWEhQd0NKMDZkenJPbWErY3ZTbXBiUkVSRTlBbGlZSkNJaUlpSTFCS0pSUEtBNEtDdit4Zm9IbE5URTRXdWY2WEZ5TWdRSTRkL1UyTHJDWVZDdEcvWEJrRDJhNWd4YlVxaDd0ZlMxSVNybWpBbEVSRVJFUkhScDhEVzFoYTJ0cmFJam83RzNidDM4ZVRKRTBpbFVnQkFiR3dzTGw2OGlHdlhyc0hGeFFXdXJxNHdNek1yNHgwVEZZeW1XRnlrZ05mN1hvUzhoRXdtSy9SYTFsWldHREhzRzJ6WXRBV0xmL2dSdS8vWVdxeDlIRDk1Q2dEUW8xc1hlSGd1VVZzWEhaMGQvTXVyeHNqSUVOT25UbFlZRTR2RmVIVC90c3I2MXUwN0l6d2lJcytRWkU2Tkt1Y3ZYRUpjZkR3RzlPc0RRd01EbFRXdlhvWGk5dDE3TURJMFJPMWFOZkh1WFp6S09qMDlYV2hvYU1pdjFUMnpLUElMUnF2cm5waVhrdWhPU0Irdm1OaFltSnFZS0l6RnZudUhzK2N1WUVDL1BnQ0FBNGNPNDgrLzhqKzYrTUtseTdodzZYS2VOUXdNRWhFUlVWNFlHQ1FpSWlJaUlpSWlJaUlpb2dJek16TkRwMDZkMEx4NWMvajcreU1nSUFESnlja0FzcnVEK2Z2N3c5L2ZINVVxVllLcnF5dnM3ZTBoRW9uS2VOZEU2bFd1WEtsSUFhLzMxYWpUQUJLSnBFaHJqUjA5RW4vdDNZK2J2cmR3NnN3NWRPN1VRV1dkUUNESWM1MkkxNjl4N2JvMzdLdFhSLzE2ZGRGLzBOQjhuNzFuNzM2MWM1V3NyWlVDZzZYaC9SRGgzdjBIc0hmL0FZV2FuQkRpL29PSElKUEpFQmNmajZZdDFmL1M2cWIxYTlDdVRXdWwrOVZKU0V4RS9VYk5DMVJMVkZnSER4M0J0Nk9HeTY5VFVsSXdic0lVUEFoNGlFcVZyTkdpV1ZONHpKMEZqN216OGx6SHhkVU5vMGNPeC9TcGswcDN3MFJFUlBSSlkyQ1FpSWlJaUlpSWlJaUlpSWdLVFZkWEYwMmJOa1dqUm8wUUhCeU0rL2Z2SXl3c1RENGZIaDZPOFBCd2FHbHB3ZG5aR1RWcTFJQ0ZoVVVaN3BqbzQ2V3ZyNGR4WTBiaHh4VXI4ZE12SzlHK2JXdUY3bmhaV1ZrQUFHRStSd3p2MjM4UVVxa1VBd2YwQlpCMzhDMm5vOTNIRkk0ek16VlZHb3Q5OTA3ZXpUUTFMUTE3OXY0TmdVQ0FxbmEyS3RjSWozaU45UFIwaUhOOS9ENDBleGZYTW5zMjVVOG1rK0gxNjlkNC9mcTEwakhRbFN0WFJ1WEtsUXU4bG91cm04cnhoZzNjc01OcmsveDY3LzRER0RsaUtFUkNJZExTMGpCdTRsUThDSGdJOTdHajBhSlpVNFY3OHp0dU9LOGppYXZaMmNIWjJhbkEreWNpSXFMUEV3T0RSRVJFUkVSRVJFUkVSRVJVWkNLUkNBNE9EbkJ3Y0VCTVRBd2VQSGlBUjQ4ZVFTS1JBQURTMHRMZzUrY0hQejgvbUptWm9VYU5HbkIyZG9hT2prNFo3NXpvNHpKazBFQWNQbm9DZ3dmMmgxQ28ySlV6SnpDb2tVY0lMaTB0WGQ2VnI5ZVhQVXB2bzZYSTU5cEZwYkhjM1FmMzdUK0F1TGc0ZE83VUFXdFhyMVM1eGxmOUJ1SkJ3TU44ancwdVRVTUdmVjNvZTQ0Y1BZNkV4TVJTMkEzbDl2YnRXNXcrZlJyUjBkRXE1NXMwYVZLb3dPRGtpZTVLWTE3YmQwQlhWL0hmY2VFUkVUaDIvQVRhdFcwRDl3bFRjT2VlSHlaUGRJZjdtTkZLOTAvL2ZtNmV6OHpyU09JUnc0WXdNRWhFUkVUNVltQ1FpSWlJaUlpSWlJaUlpSWhLaEttcEtkcTBhWU5telpyaDZkT25DQWdJUUZSVWxIdytPam9hVjY1Y3diVnIxMkJuWjRkYXRXckIxdGFXUnhiVFIyUDQ2SEdJeUhVMHJqclcxdGJZdm1WRGlUNWJTMHNUUncvdFV6bVhtSlFFQU5ETkkyaTdaOTkrdlAwM0JHVm9ZQ0FmOTF5eVRHVjlkSFJNbnZPZUhxcERTeGtaR2VqVXRhZkt1Y2gvLzc2cm04OWRVMWhKU1VsWXYzRUxSQ0lodnBzOFVXMWRRY0tWcFUzZHh5NHZON3g5R0Jnc1pROGVQTURGaXhkaGFtcUtidDI2d2NMQ0FnWUdCdmtlOVoyWDl3Ti9rWkZSK0czdGVqUnIwa1JoM0xWMkxhemJzQmxidkhiZ1JVZ0lsbmg2b0cvdlhpclhmT3gvcDhqN0lTSWlJaW9JQmdhSmlJaUlpRWlKdHJZMlltTmpZV0ppVXRaYklTS2lZb2lOallXMnRuWlpiNE9JaUQ1RFlyRVl0V3ZYUnUzYXRSRVRFNE9IRHgvaXlaTW5TRWxKQVFCSXBWSUVCd2NqT0RnWVdscGFzTGUzaDZPakk2cFVxVktzNEFaUmNiMEtEY1dyVjZINTFtWCtHMHI3VU42OWl3TUFHQnNicTV4UFMwdkg1aTNiVk03dCt2T3ZQTmRXTjY4dTlDYVR5UkQ4SWlUUE5mT2JMNHAvamh4RGRFd01oZzhkak9yVnE2bXR5em0rdUN3N0RDNWQvbE9oNzRtSmlTMkZuVkJ1Rnk5ZVJPM2F0ZEdxVmF0U0M2b2ZPM0VTUXFFUUhUdTBWUmdmKysxSVRKZzhEVG82T3RqNCsyOW8zcXlKeXZ2ek80NjRJS3JhMmNHRlhRYUppSWdvRHd3TUVoRVJFUkdSRWhzYkd3UUdCcUp4NDhabHZSVWlJaXFHWjgrZXdjYkdwcXkzUVVSRW56bFRVMU8wYXRVS0xWcTBRRWhJQ0FJQ0FoQVNFaUlQOWFTbHBTRWdJQUFCQVFIUTFkV0ZnNE1ESEIwZFlXVmx4ZkFnbFpubmovM1Z6dG03dUg3QW5XU0xlUDBhQUZDeG9vWEsrUTJidHVETjI3ZHE3NjlXMVE1blRoeFJHT3ZZcFFkZXZnckZzNGQrQ3VPZHV2Yk1NL0FuRm92eDZQNXRsWE01eHdmbjlmSExmY1J3WVF3WjlEV3FWcldEbzRNOWZ2cGxKWVlPR1FRclMwdWx1b3pNVEFCbDIyRncrNDdkWmZac1VpL24zMGVsRlJiTWtrcngxNzREYU55b0lTd3JWbFNZYTllbU5lclhxNE5IajUraVVpVXJ0V3ZrZHh4eFFRd2RQSkNCUVNJaUlzb1RBNE5FUkVSRVJLU2tVNmRPMkxkdkh4bzFhc1FmMEJFUmxWTXltUXo3OXUxRHAwNmR5bm9yUkVSRUFBQ2hVSWhxMWFxaFdyVnFTRTVPeHRPblQvSGt5Uk84ZWZOR1hwT2NuQXcvUHovNCtmbEJYMThmVGs1T3NMZTNSOFdLRmZtOUNYM1dnb0tDQVFDMlZhb296YjBJZVlsTlc3ZkIyY2tSS2FtcEJlcVFDR1NIbXlwVUtOeVBDcVV5YWFIcVMxcnpwazF3K01neGJONjZIVGU4YjJMdjdoM1EwdEpVcU1uTXlBNE1sbVdId2J3Q2srcmtGOVNrb2t0UFR3Y0FOR3JVcU5UQ2dnQnc5TmdKaEVkRVlPN3NHU3JuUGViTVF0K0IzMkRtN1BuWXMzT2IycjkvUXdjUHhKeFovNjN4K01sVG5EbDdIcU5HRElPZW5pNEFZUFdhZFdqV3RERWFObkJUdU5mRlZmR2FpSWlJU0JWaFdXK0FpSWlJaUlnK1BwMDdkd1lBYk51MkRUS1pySXgzUTBSRWhTV1R5YkJ0MnpZSUJBTDVQOU9KaUlnK0pycTZ1cWhmdno0R0RScUU0Y09IbzJuVHBqQXhNVkdvU1V4TXhPM2J0L0hYWDM5aHk1WXR1SERoQWtKQ1FwRDFnWStDSmZvWTNIOFFBQUJ3Y25KUW10dXpkejh5TXpPeHhOTURGUW9SaHBKSUpORFVMRnlvTGlzenE5QWh3OExvMUxXbjBsdGtWSlJDelpjOXU2TlRoL1pUL085N0FBQWdBRWxFUVZSNCtPZ3hQRHdYSzYyUm1aa1RHQ3k3RG9QMGNaRklKQUFBQ3d2VkhUcExRbXBxS2xhdlhRZEhCM3UwYmQxS1pZMnpzeFBHakJxQmdJZVA0TGxrV1lIWGZ2TDBHVFpzM29xazVDVDUySWJOVzNINzdqMzVkVVpHUnRFM1QwUkVSSjhkZGhna0lpSWlJaUlsQW9FQU0yZk94SW9WS3pCanhnejA2OWNQam82T1NqL0FJeUtpajB0c2JDeWVQWHVHL2Z2M0F3Qm16cHpKYmt4RVJQVFJNekl5UXVQR2pkRzRjV05FUjBmajJiTm5lUExrQ1JJU0V1UTF5Y25KOFBmM2g3Ky9QOFJpTVd4dGJXRnZidzg3T3p0b2Ftcm1zVHBSK1plVkpZWFBUVjhBUVAxNmRaWG1PM1pvQjdGWWpIcDE2NmhkSS9oRmlOcWpsQXR6eEhLNkpCMEdCZ1lGcmkrc2duYllXN2JVRS9jZlBNQ2h3MGZoVnI4ZXZ1N2ZWejZYa1prZG5DckxEb09GQ1lQbGlJNk9LWVdkRUFENUw4T1c1dGZ1cWpYckVCa1pCYy81Yy9QOEhteUMreGo0M3I2REE0Y093OHJTRWhQY3h5ak1uenQxRkNrcHFaZ3dlUnBtelp3R215cVY4MzIyVENiREdQZEpzTEt5eExsVFI2R25xMWZzMTBORVJFU2ZOZ1lHaVlpSWlJaElKVk5UVXl4ZnZoeW5UcDNDcmwyNzhPclZLNlNtcHBiMXRvaUlLQS9hMnRxd3NiRkJwMDZkMExselo0WUZpWWlvM0RFek00T1ptUm1hTld1R3lNaElCQVlHSWlnb0NIRnhjZklhaVVTQ3dNQkFCQVlHUWlnVW9uTGx5ckMxdFlXZG5SMU1UVTNMY1BkRXhSTWFHb1lxS3NKQjNqNCtlUGN1RHM1T2pqQTNNMU9hYitoV0gvWHpDQXNPR2ZTMTBsaDZ1Z1Q3RHh5RWhiazVPblZzcnpCMzVPaHhKQ1FtS3QyVGxaV0Z0TFIwWkdhK1E2ZXVQVlUrSzZjYm9McjUzRFdxcURyS3QzWDd6Z2lQaUZBWU16STB4TExGbmhnMWRqeVdMUHNKYnZYcndjRytPZ0JBSXNrT0RHcUt5eTVNdk92UHY4cnMyYVJlYVgxL2RNUDdKbmJ1M29OMmJWcWpkYXNXZWRhS1JDTDg5cjhWNkQ5d0tOYXUzNGpNekV4TW1UUmVQbC9KMmhvU2lRU3ZRc013WTlaYzdObTVMZC9uYi90akYzeDhiMkhwb2dXb1pHMWQ3TmREUkVSRW56NEdCb21JaUlpSVNDMkJRSUF1WGJxZ1M1Y3VaYjBWSWlJaUlpTDZ6RmhhV3NMUzBoSXRXN1pFYkd3c25qOS9qcUNnSUVUbENodEpwVks4ZXZVS3IxNjl3dFdyVjZHbnB5Y1BEOXJZMkxEN0lKVUxFYTlmWTlIUzVSQUlCTml3ZHJYU3ZOY2ZPd0VBM2J0MlZydUdLSStqaUQwOTVpSTVPUmxSYjk2aVdsVTdBTURUWjRIWWYrQWczTnpxd2ROanJrSjlVSEF3WHIwS1Uxcm4zYi9CM2N6TXpIdzdBUmEwVTJCeHRHN1ZBajI2ZGNIUjR5ZXhlZXMyL0x4OEtRQWdQVDBkUU5rZVNhd3ErSmlmVGwxN2ZwQ1BHNVdzOElnSXpKZzFGNGFHQmxpMFlGNkI3akV4Tm9iWHBuVVlQSHdVTm16ZWl0ZVJVZkQwbUFNdExTMEEyZDB4bHkvMXhJREJ3N0JsMngrd01EZFh1OVpOMzl0WXVYb04rdlR1aFQ1ZmZWa1NMNG1JaUlnK0F3d01FaEVSRVJFUkVSRVJFUkhSUjgzRXhBU05HalZDbzBhTmtKU1VoS0NnSUFRSEJ5TTBOQlJTcVZSZWw1U1VoSWNQSCtMaHc0Y1FDQVN3c3JLQ3JhMHRiRzF0WVdGaEFhRlFXSWF2Z3NxVHdoelRXMVJaV1ZuWXZtTVhWcTFaaDlUVVZEUnM0S1pVYy9YYURWeTVlaDBBOENwVU9jUlhFTkV4TWVqNVZYOW9hMnZqMk9HL29hMmxoU2RQbmdLQXZDdGZianUzYlZHNVRsVFVHd0JBcHc3dHNXN04vMVRXNUhRRHpDc3dwNnBqWUZGNXpKME5XeHNiVEJ3L1ZqNlducDRPZ1VEQXdEQ1Z1dmo0Qkl5ZE1BWHhDUW5ZOFB0cW1Ka1Z2TXV0alUwVjdOcStCU08rZGNmaG84Y1E5ZVlOdG0xZUw1K3ZWYk1HK3ZidWhaQ1FsM2tHQnE5N2U2TjJyWnBZTUhkV3NWNExFUkVSZlY0WUdDUWlJaUlpSWlJaUlpSWlvbkpEVDA4UGRlclVRWjA2ZFpDZW5vN1EwRkNFaElRZ0pDUUVTVWxKOGpxWlRJYUlpQWhFUkVUQTI5c2JZckVZMXRiV3FGU3BFcXBVcWNJQUllVXBweE9mT3RiRlBQYno3ajAvTEZpMEZFK2VQZ01BOU9qV0JmUG5LQVorWW1QZllhNkhKd0JBUTBNRCsvNCtDRDA5UGN5ZE5hTlF6ekl6TlVYclZpMngvOEJCZUN4Y2doVS9Mb1gzVFY4QVFBTzMrZ1ZlSitUbFN3QkE1Y3FWQ3ZYODBtUmlZb3lwa3lmSXJ5VVNDYVJTS2JTMFBseFlNUGZ4eTZGaDRVcGpCYVhxM3RVclY4REYyYW1ZTzZUU0Voa1ZoWmlZR015YThSMWFObSttc2lZc0xCeGlzVmpsbksyTkRmYnUrZ096NXkvQXJCblRsT1lYekpzTmtVaUVRNGVQcXQzRHRDbVRrSldWbFdlWFVTSWlJcUwzTVRCSVJFUkVSRVJFUkVSRVJFVGxrcWFtSnV6dDdXRnZidzhBaUkyTlJVaElDRjYrZkltd3NEQmtaV1hKYXlVU2lUeFlDSUFCUXNyVG1STkhTbnhOaVVRQ0FKZ3pmeUgrUHZnUFpESVpLbGV5eHVLRkhtalZzcmxDYldKaUVrYVBtNERYa1pHbzQxb0xpeGQ2WVBDd1VmRGF2Z042dXJxWVBORzlVTS8ybVBzOUFoNCt4RDlIamtJb0ZPRDAyZk13TVRGRzQ0WU5DcnlHbjE5MjEwQkhCL3RDUGZ0RFNrNU9BUUJvYVdsL3NHZXFPa2E0T0VjTDU3NDM1M2hsK2pnNU9Ucmd5SUY5TURjM2s0OXQ4ZHFPaDQ4ZVEwZEhCeEd2SStGejAxZGw5OUFjNXVabTJMcHhIUURBeFZWOUhRQzA3ZGhWNGZxM3RldngyOXIxS210Ly9Ya1p1bmIrb3FBdmhZaUlpRDR6REF3U0VSRVJFUkVSRVJFUkVkRW53Y1RFQkNZbUpxaGZ2ejR5TWpJUUhoNHVEdysrZmZ0V29mYjlBS0dHaGdZc0xDeGdaV1VGS3lzcldGcGFRbGRYdHd4ZUJaV2xYMzc4QWFscGFTVytyditEQUtTa1pJZlo5aDg0QkpGSWlPRkRoMkxxcFBIUTFsWU10NFdGUjJEcytFbDQraXdRbHBZVnNlNjNWYWhZMFFKclYvK0tVV1BHNDdmZjE4UEF3QUREaHc0dThQTjFkSFN3dzJzemhnd2ZoWVAvWkljaCsvWHBWYWl1WkZldVpSK05YTDllM1FMZjg2RWxKQ1lBQUhTMFAxeGdNSy9qbDRPQ1h5QStQbDdseCt6eGt5ZXdzclNFa1pGUmFXNlBTbG51c0NBQVpHUm00dFNaY3dBQWtWQ0llblhyWVBIQ2VRVmFxN0JCNEx3NE9UaVUyRnBFUkVUMDZXRmdrSWlJaUlpSWlJaUlpSWlJUGprYUdocXdzN09EblowZEFDQTFOUlVSRVJFSUN3dFRHU0RNQ1JpR2g0Zkx4L1QwOUJRQ2hCWVdGcWhRZ1Q5YStaUVZOUXlYa1pHQnpNeE10Zk5MbHYwa2Y3K0dpek9XTGZGRXJabzFsT3FPSERzQno4VS9JQ0V4RWRaV1Z0aTVmVE1xVnJRQUFMUm8xaFJMRjNsZ3pueFAvUERqenpBek0wWDNycDBMdk1mVXRGVG82ZW5KcjdmdjJJMVhvV0VZTTJvazNPclhoVUFnVUh2dmZmOEhDQXArQVJ1Ykt2a2UxNXlmTEdtVzJqbDdGOWRpcmYzOGVUQUF3TkRRb0ZqckZOY05uNXZZdm1NWExsNjZBa05EUXh6LzUyLzU1eEVBM3J4NWkwRkRSeUlsSlJXTkdycmhpNDRkMExGOU80VWFLcC9jeDR6RzJORWpJUU1nRkFqeS9IdWw2bDRpSWlLaUQ0SGYxUklSRVJFUkVSRVJFUkVSMFNkUFcxc2IxYXRYUi9YcTFRRW9CZ2hEUTBNUkhSMnRkRTlTVWhJQ0F3TVJHQmdJQUJBS2hUQTFOWVc1dVRuTXpjMWhZV0VCTXpNemFHcHFmdERYUW1VckxqNGUwaXdwOVBSMElSYUxrWldWaFIyNy9vUlVLb1crdnA3S2U0WVBIWXo3L2c4dzBYMHNKcmlQVWVyczkrVHBNeXovNlJkYzkvWUJBRFJ3cTRjMXEzNkZ1WmxpOTdKK2ZYb2o4SGt3dkxidndNelo4MkJrWklnV3pacm11ZC9ZMkhmNFk5ZHVlRzNiZ2RTME5MUnAxUkp0V3JmRW1uVWJjT0hpWlZ5NGVCbVdsaFhScVVON3VOV3ZDOWRhdFZDbFNtV0ZOZFp2MmdJQTZOV2plNkUrVmhLSkJHS3hXSDc5OE5GanZIMzdWbUVzTjFWaHhKZXZRaFdPRndlQWF6ZThBWmtNZHJhMk1EUTBoSTZPRG9KZnZNREsxV3NBQUk2Ty8zVlhtelBmRS9zUEhDelV2Z3NhWE16ZFhmRE4yN2M0Zk9RNDloODRLRDlXMk1hbUNvWU9IZ1E5UGNWdXBUS1pEQ09HZllQakowL0QyOGNYM2o2K1dMUjBPUnE0MVVmUDdsM1JwWE1uR0JrYUZtclA5UEhnOGZaRVJFVDBzV05na0lpSWlJaUlpSWlJaUlpSVBqdnZCd2dsRWdraUl5TVJHUm1KMTY5Zkl6SXlFcW1wcVFyM1NLVlN2SDM3VnFrN29hR2hvVHhFbUJNa3pOM0pqVDR0eDArY3hzTEZTd0VBSWxGMk1DZ3JTd29BYUs0bXZOZXRTMmRVcjFZTnprNk9DdU1aR1JtWVBtc3VUcDArQzZsVUNpMHRUVXdjUHc3Zmpod2hYL3Q5czJkT1ExQndNTzdjOVlOWVEwUHRQbS80M01TQlE0ZHg2dlJacEtlblEwOVBEd3ZtemNhUVFWOURLQlNpVjgvdTJMUDNiK3pkL3pkQ1hyN0NqbDEvWXNldVB3RUFXbHFhc0xDd1FMczJyZENoWFZ1Y08zOFJXbHFhR0RTd2Y2RStWbE9tZlk4TGx5NUJXMXNISXFFUThRblpSd1kzY0t1anN2N01pU05LWTYzYmQwWjRSSVRDbUxmM1RXemM0cVZ5RFpGSWhHRkRCc212TFN6TWl0MFZNUzhYTGw3R3RoMDc0WHZyTnJLeXBCQUlCR2pXcERHR2ZUTVliZHUwVWhrZXExalJBcE1udUdQeUJIYzhlZm9NaDQ4ZXc1RmpKM0RyOWgzY3VuMEhpNVl1eHplRHZzYThPZCtYMnI2SmlJaUk2UFBGd0NBUkVSRVJFUkVSRVJFUkVYMzJ4R0l4Ykd4c1lHTmpJeCtMaTR2RDY5ZXY1Vy9SMGRHUXlXUks5OGJIeHlNK1BoN1BuejlYV00vVTFCUW1KaVl3TVRHQnFha3BURTFOb2FlblY2Z2pLdW5qNCtob0Q2RlFDSmxNSmc4S2FtdHJvM216Smxqa01VL3RmZStIQllIc283UHRxMVdEU0NSQ242OTZZZkxFY2JDeXRNenorVUtoRUt0Ly9SbGg0UkVxMTh3UkhoNk93MGVPd2REQUFDT0hmNE5SdzRmQ3lNaElQcStucDRkdlJ3M0g2SkhEY04vL0FhNWN2WTdyM2o1NC9PUXBVbEpTVUVFa3dvUnhZeUVVQ1ZHdHFoMjZkTzRFTTFQVFBQZFd0YW9kZEhTMDVkY04zT3JCNzc0L0pCSUpNck95WUtDdmo1bzFYYkIwMFlJODE4bk54cVl5TkRVVk94TFdybFVUdGpZMlNFMU5SWHA2T2pLenNpQVdhNkNHc3pQR2ovc1dyclZyeVd1L216d1IzMDJlV09EbkZZVzNqeThxV1Z2anF5OTdvTTlYWHlwMWFNeUxzNU1qbkoybVljWjNVM0h0K2czOHRlOXZYTGgwU2VXUjFVUkVSRVJFSlVFZ2tVaVV2N01sSWlJaUlxS1B6cXBWcTZDcHFRbDNkL2V5M2dvUkVSRVJFZEZuS1RNekV6RXhNWGp6NWczZXZuMkxOMi9lSURvNkdwbVptUVZlUTBOREE4Ykd4akExTllXeHNUR01qWTFoYUdnSVEwUER6L3BvNDY1ZHUrTHMyYk5sdlkweUlaVktFUk1icTNUOGNGRmN1SGdaaVltSitMSm45dEhCMTY3ZlFBTTNOMmhwRmZ4clN5YVRJVHppTlhTMHRXRmlZZ3dBQ0FzTGg0V0Z1ZHFqaEQ5bk1wa010Ky9jUlFPMytpVVdCbzZNaklLNXVibmFMcE9mZ280ZE8rTEVpUk1mNUZsZVhsNUlTRWpBMUtsVFA4anppSWlJaUVxYldDd3Uxbjk0c3NNZ0VSRVJFUkVSRVJFUkVSRlJBVlNvVUFFVksxWkV4WW9WNVdNeW1RenYzcjJUQndqZnZuMkxtSmdZSkNjbnExd2pJeU1EYjk2OHdaczNiNVRtdExTMFlHQmdBRU5EUXhnWkdjSFEwQkFHQmdZd01qS0NucDZleXFOTnFmd1RDb1VsRWhZRWdIWnRXeXRjdDJqZXJOQnJDQVFDVks1a3JUQld1WEtsWXUzclV5WVFDTkN3Z1Z1SnJtbHBXVEgvSWlJaUlpS2lJbUpna0lpSWlJaW9IRkIxNUJVUkVSRVJFUkdWUFlGQUlEOTIyTW5KU1Q2ZW1wcUsyTmhZaGJlWW1CZ2tKU1dwWFNzdExRMXBhV2txdzRRQ2dRQTZPanJRMTllSG5wNmUvQzNuV2w5Zkg3cTZ1aENKUktYeU9vbUlpSWlJaU9qVHdNQWdFUkVSRVZFNUVCOGZYOVpiSUNJaUlpSWlva0xRMXRaR3BVcVZVS21TWW1lMjlQUjB2SHYzRGpFeE1ZaUxpME5jWEJ6aTQrTVJIeCtQOVBSMHRldkpaRElrSnllcjdWeVlRMGRIQjlyYTJncC9hbWxwUVVkSFIybE1TMHVyeEk1UUpTSWlJaUlpb3ZLQmdVRWlJaUlpS3ZmdTNydVA0QmN2MExkM3J4SmJjK01XTHh3N2ZncEhEKzByc1RXTDQrM2J0d0RBVGhGRVJFUkVSRVRsbkthbUppd3RMV0ZwYWFrMGw1cWFpdmo0ZUNRa0pNaURoRGwvSmljbkY2ajdmRXBLQ2xKU1VoQVRFNU52clVBZ2dLYW1Kc1JpTVRRMU5WVytMeGFMb2FXbEJVMU5UVlNvVUVIaFRVTkRBeFVxVklCUUtKUmZNNEJJUkVSRVJFVDBjV05na0lpSWlJaktoVjlXcmtacVdocm16cHFoRkpvN2YvRWlkdS9aaTU3ZHUwSXNGcXU4UHkwOUhWcWFtZ1YrM3BzM2IvRThLS2hZZXk0cFdWbFo4UFgxQmNEQUlCRVJFUkVSMGFkTVcxc2IydHJhS3NPRVVxa1VLU2twU0V4TVJGSlNrdnd0NXpveE1SSEp5Y21RU3FVRmZwNU1KcE1mZzF4UzNnOFBDZ1FDQ0lYQ1BOOFhDb1VsOW53aUlpSWlJaUxLR3dPRFJFUkVSRlF1YUdob1lPdjJIUWdLRHNhYS8vMENmWDE5K1Z5ckZpM2d0WDBuYnQ2NmphYU5HeUhrNVVzRUJnWWg4SGtRbmoxL2pzRG5RUWdMQzhlVkM2ZGhhbUpTaHEraThMS3lzbkQ1OG1WNVp3aDJhaUFpSWlJaUl2bzhDWVZDNk9ucFFVOVBUMjJOVENaRFNrb0tVbE5Ua1pLU2dyUzBOSVhyM08rbnBxYm1lUVJ5VVVtbFVrZ2tFa2dra2hKZm00ZytIYzJiTjhmcTFhcy95TE1LMHAyVmlJaUk2SFBDd0NBUkVSRVJsUXRUSm8ySFJVVUxMUG5oUnd3Y09oSTd0MjJHUkNMQjA2ZUJlUGo0TVFCZ3hxeDVTRWxKUVdabUpnQ2dvb1VGbkJ3ZDBLbERlemc1T2tCTFU2dlF6NDJKalZVS0djYStlNGV6NXk1Z1FMOCt4WDloS3Noa01zVEh4K1B0MjdmdzlmVkZURXdNMnJWcmgzUG56cFhLODRpSWlJaUlpT2pUSUJBSW9LdXJDMTFkM1FMVlM2VlNwS2VuUXlLUklEMDlIZW5wNmNqSXlKQy8vLzVjWm1hbXdsdEdSZ1l5TXpPUmxaVWx2eVlpS2dodGJXMEcrWWlJaUlqS0NBT0RSRVJFUkZSdURPemZGenJhV3ZCLzhCQkhqaDdIanl0V0FnQTBOY1d3ckZnUmtWRlJHRG44RzdSdTJSSk9qZzR3TkRSQVlsSVNkdS9aaXc3dDJ4YnFTT0ljQnc4ZHdiZWpoc3V2VTFKU01HN0NGRHdJZUloS2xhelJvbG5URW5sdHExYXRVamx1Ym02T1FZTUd3Y3pNaklGQklpSWlJaUlpS2xGQ29WQitESEpKeVFrUFptWm1RaXFWUWlhVHlmOVU5NzVVS3NXWk0yZEtiQTlFOVBFN2QrNGNUcHc0OFVHZTVlWGxoWVNFaEEveUxDSWlJcUx5Z0lGQklpSWlJaXBYdnV6UkhWLzI2STZRbHk5aGJtNEdKMGRIMk5uWklqRWhFWjI2OXNTcjBEQTBhdWdHQUxoK3d3Y2VpNVlnTVRFUmJ2WHFvbUVETi9rNkxxNXVLdGR2Mk1BTk83dzJ5YS8zN2orQWtTT0dRaVFVSWkwdERlTW1Uc1dEZ0lkd0h6dTZ4TUtDQU5Da1NST0ZhdzBORFZoYlc4UFMwcExIRUJNUkVSRVJFVkc1SVJLSklCS0pvRm1FWDlvaklpSWlJaUtpMHNmQUlCRVJFUkY5OUh4dSttTGpsbTM0OFlkRnFHaGhBUUN3czdXRm5hMnR2TWJJeUJCVEowL0FrbVUvWWYzR0xYajQrREhPWDdnRXQzcDE4YVBYSmxTeXRzYlpjeGZRcW1VTGFHcUtNWG1pdTlKenZMYnZnSzZ1anNKWWVFUUVqaDAvZ1hadDI4Qjl3aFRjdWVlSHlSUGQ0VDVtZEltK3h2Y0RnMFJFUkVSRVJFUkVSRVJFUkVSRUpZMkJRU0lpSWlMNjZMMkxpOGM5UHovMDZ2czFWdjY4SEUyYk5GWlpWN3RXVGVqcjYrTzMzOWREVjFjSHk1WjRvbGZQN2hBSUJBaVBpTURrYVRQeDgvS2w2Tkd0aTFMZ0x6SXlDcit0WFk5bTd3WDNYR3ZYd3JvTm03SEZhd2RlaElSZ2lhY0grdmJ1VldxdmxZaUlpSWlJaUlpSWlJaUlpSWlvdEFqTGVnTkVSRVJFUlBucDhrVkg3TnErRlNLUkNOK09tNGp6RnkvSjU1S1RVM0Q0NkRFTUdEd00vUWNOUlFXUkNLNjFheUU1T1FVQkR4OGhJU0VSQUhEZi93RUFvRmJOR2lxZmNlekVTUWlGUW5UczBGWmhmT3kzSS9FcU5Bd1JyMTlqNCsrL01TeElSRVJFUkVSRVJFUkVSRVJFUk9VV093d1NFUkVSVWJsUXEyWU43TjM5eDc5ZEFCdmo5cDI3MkxwOUIyNTQzNFJFSW9HTHN4TVdMWmlIbmoyNlFVTkRBNyt2MzRoTlc3Ymg4TkZqYU5hMENmejlBMkJyWTRPcWRyWkthMmRKcGZocjN3RTBidFFRbGhVcktzeTFhOU1hOWV2VndhUEhUMUdwa3RXSGVybEVSRVJFUkVSRVJFUkVSRVJFUkNXT0hRYUppSWlJcU55b1pHMk5uNVl0Z2JhMk5nd01EQkFXRm9IaFF3Zmo4SUc5T0xqdlQvVHYyeHRhbXBvUUNZV1lQTUVkUncvdFI4L3UzUkFXRm82cVZlMndjc1Z5bGVzZVBYWUM0UkVSR0RKb2dNcDVqem16a0pHUmdabXo1eU16TTdQMFhpQVJFUkVSRVJFUkVSRVJFUkVSVVNsaVlKQ0lpSWlJeW8zd2lBaDVZQzh4TVJIdVkwZkJ5ZEVCejRPQ2NPTFVhYVczeDArZW9JRmJQWXdlT1F6OSt2UkN5TXVYU211bXBxWmk5ZHAxY0hTd1I5dldyVlErMTluWkNXTkdqVURBdzBmd1hMS3NWRjhqRVJFUkVSRVJFVkZ4M2ZDNWlabXo1K0c2dDArK3RaMjY5c1EzSTBZWCs1bUhqeHpENFNQSGtKS1NVcXgxYnQyK2cyL0hUY1RwcytmVTFyeU9qTVNBd2NPd2Z1T1dZajNyUTJ2ZHZqT2F0R2dydjM3MUtoU2p4bzdIZmYrQU10d1ZFUkVSRVgxdWVDUXhFUkVSRVpVYksxZXR4YzFidDNEKzFIRnM5dHFPeTFldUZYcU5ycDIvVUxoZXRXWWRJaU9qNERsL0xnUUNnZHI3SnJpUGdlL3RPemh3NkRDc0xDMHh3WDFNb1o5TlJFUkVSRVJFUkorT3NMQndaRW16VUxsU1pZaEV4ZXZSNGVHNXBFajNMVm93RDBLaDhyT1BIRDJPUTRlUHdzblJBYzJiTnBHUFAzN3lGRTZPRGdyM0JMOElRWHE2cEVqUHoyMzZyTGtBZ1BPbmo4SFd4cWJJNnh3OWZoSVhMMTlCczJaTjFOYWNQbk1lZCs3ZWc3V1ZaWUhYdFhkeExmS2VjdFBYMThNOTN4dEZ1dmR0ZERRa2t2OCsxdGR1ZU9QYWRXOWN2WFlEbzBZTXhiUXBrNkNob1ZIZzlhUlNLVUxEd2lBU2lsQzVjcVVpN1ltSWlJaUlQajhNREJJUkVSRlJ1WEhmL3dGTWpJMmhxU25HaHJXcjVlT1ptWmx3ZFdzQ1Q0KzU2TiszTjdLeXNsQ3JYaU5NbXpJSjM0NGFybmE5Rzk0M3NYUDNIclJyMHhxdFc3WEk4OWtpa1FpLy9XOEYrZzhjaXJYck55SXpNeE5USm8wdm9WZEdSRVJFUkVSRVJPWEp2cjhQWXE2SEo3N3MyUjIvL3BUM2FRUnhjWEg0ZGRXYVBHdjI3TjFmcEgxNGVzeFZHc3ZLeXNLNUM1Y2dGQXJSczNzMytYaG9hQmg2Zk5VUDFhdFZ4ZW5qaDR2MHZOS1drWkdCRXlkUFExdExDNzE3OVZSYmQvck1XUUJBais1ZEM3ejI3Sm5UOHEzNWNjVkttSmdZWTh5b0VXcHJORFUxQy96TS9BejZ1ajljbkowd2Rmb3NiTjY2SFM5Q1hpcjhQNi84Q0lWQ2JOamtoZjBIRG1MWkVrLzA3OXU3eFBaR1JFUkVSSjh1QmdhSmlJaUlxRnlJaklwQ2VFUUVCbjNkWDJrdTVPVkx5R1F5MkZTcG5PY2FmdmY5VWJkTzltK1RoMGRFWU1hc3VUQTBOTUNpQmZNS3RBY1RZMk40YlZxSHdjTkhZY1BtclhnZEdRVlBqem5RMHRJcS9Bc2lJaUlpSWlJaW9uTHA2Yk5BTEZ6OEEyeHRiTEIwMFlKODY1T1NVL0lOQlByZjhZR09qbzdTZUtldVBSSDhJZ1RQSC9zWGVIL2VOMzBSRnhlSEZzMmF3c0xDWEQ1K3crY21BS0NPYSswQ3IvV2huYjl3Q1hIeDhSalFydzhNRFF4VTFyeDZGWXJiZCsvQnlOQVF0V3ZWeEx0M2NTcnI5UFIwRmJyMWpSNDVQTi9uLzdoaUpZd01EUXRVVzFMcTFhMkR3d2YzWXRHU1paZzB3YjNROXk5YU1CZDMvZnl3Y1BFUGNLMWRDODVPanFXd1N5SWlJaUw2bERBd1NFUkVSRVRsd3UwNzl3QUFEUnU0S2MwZE9YWUN1cm82cUZlM2JwNXJmRFBpVzB3YVB3NEQrdlhCMkFsVEVKK1FnQTIvcjRhWm1XbUI5MkZqVXdXN3RtL0JpRy9kY2Zqb01VUzllWU50bTljWDdzVVFFUkVSRVJFUlVia2trOGt3Wi81Q1pHUms0SWZGQzZCZGdGOGlyRnpKV2g3NE8zN3lGS1pNK3g1TFBEMHdjRUMvVXRuajN2MEhBQUNEQmlyKzB1V2x5MWNCQUowN2RTeVY1eFpINi9hZEVSNFJJYi9ldS8rQS9IWGt5UGtZN2o5NENES1pESEh4OFdqYXNwM2FOVGV0WDROMmJWb0RLTnh4eE1FdlFncFVuenZFMmFtcittNkl1V1ZrWk9SWlAyN0NaSVhyYndZUHhEZURCK2E1cGxnc3hyTEZDekZnOERETW11dUJmLzcrQ3dLQm9FRDdJU0lpSXFMUEV3T0RSRVJFUkZRdWVQLzdXL0FOM2VvcmpGKzRkQm5iL3RpRjhXTy9oYWFtV08zOUNRa0p5TXpNaEttSk1TS2pvaEFURTROWk03NUR5K2JOVk5hSGhZVkRMRmE5bnEyTkRmYnUrZ096NXkvQXJCbjVIMmREUkVSRVJFUkVSSitHNHlkUHcvOUJBRnEzYW9FbWpSc1YrbjdmVzdjQkFFMmJORmFheXl1a3BtcXVXbFU3bkRseFJHRXNKaVlXWjg5ZGdKR1JFZHEzYlNNZlQwcEt3dVdyMXdBQWg0NGN4ZkdUcHhUdWkzMzNEdE8vbjZQMGpORWpoOEhGMlZudHZrcWFtYW55TDNYR3Zuc0hxVlFLQUVoTlM4T2V2WDlESUJDZ3FwMnR5alhDSTE0alBUMGQ0bHpkQlFIa2U5UXdVTEFqaVRkdDNZYlkySGNLWThFdlF2SmM5MzBGclZmWFBmRjlidlhyb1VQN3RqaDMvaUtPSER1QkwzdDB5LyttejVCTUptT1lrb2lJaUFnTURCSVJFUkZST1hIOWhnL3NiRzFoYW1vQ0FIano5aTNXcnR1SXZ3LytnM1p0V21QTXR5UGx0U0tSQ0ZxYW1nZ0tmb0cwdERRSUJFSmN2SHdGQUdCdlh4MU9qZzQ0Y21BZnpNM041UGRzOGRxT2g0OGVRMGRIQnhHdkkrRnowMWRsTjhNYzV1Wm0yTHB4WFNtOVdpSWlJaUlpSWlMNkdHM3gyZzRBR0QxaWVKSHU5L0c5RFdzcks5aloycWljTnpJMHhJQitmZVRYZS9jZlFGeDhQTWFPSHFsUXQzR0xsOHI3OXg4NGlNek1UQmdZNkVNa0VzbkhUNTQrQzRsRWt2MytxVE5LOTZXbXB1THcwZU5LNDkyNmR2NmdnVUdmYXhlVnhuSjNIOXkzL3dEaTR1TFF1Vk1IckYyOVV1VWFYL1ViaUFjQkQ1VitFVFRucU9HdzhBaWxld3dNOUdHZ3J5OC9rcmgvdno1SVNFaFVxcXRjeVJyNy9qNm9GQmdzNkpIUk5lbzBnRVFpS2RRUjB3VTFlc1J3bkR0L0VWdTMvY0hBNEh0eVFvSUpDUWt3TkRRczQ5MFVUR0pTRXQ3RnZvT05UWlVDMWI5NkZRcERRME1ZR3FvK3lwdUlpSWdvTndZR2lZaUlpT2lqOStqeEUwUzllWU8rdlhzQkFMYjlzUXVyMXZ3T2tVaUVhVk1tWXNUd29SQUpoUXIzREI0NEFGdTM3OERobzhma1kyMWF0NFJyN1ZvQW9CQVdCSUNNekV5Y09uTU9BQ0FTQ2xHdmJoMHNYaml2TkY4V0VSRVJFUkVSRVpVanp3S2ZJK0RoSTFoWldxSnBrOEozRnd4NStRcEJRY0VZTVhTSTJob1RFMlBNbkQ1VmZuMzIvQVhFeGNjcmpBR3FBNE9wYVdudyttT255blYzN3Q0REFOaS9aeWZxMWEyak1HZnY0b3BLMXRhNGZQNlVxbHNMYmREUWthZ2d5dnRIa0xWcjE4VGFWYjhXYXQya3BDU3MzN2dGSXBFUTMwMmVxTFl1S3lzTEFLRHhYb2ZCSEcwNmRGWWFHei91VzB5Yk1rbCt2Y1ZyTzladDJLeFVsMS9RTHlVbEJWZXYzOEFYSFR2a1dSY1hGd2NqSXlPVmMzNzMvVkczVHNHUFVNN1J3SzBlcWxTcGpFZVBueUR3ZVJBYzdLc1hlbzFQVlU1NDlNMmJOeVVlR0l5UFQ4Qyt2dzhxalEvNnVqOFNreEp4N2JwM3ZtdlVyMWNYMWFyYUtZd2QrdWNJbHYvOEt4NzczeW5RUHI3bzNnc1QzTWRnb3Z2WUF0VVRFUkhSNTQyQlFTSWlJaUw2NkRrNU9XTFB6bTNRMXRZR0FIVHIrZ1VTRWhJd1pORFg4bzZENzVzeGJRcEdqUnlHbEpRVUFJQ09qZzZNMWZ5UFdBQndIek1hWTBlUGhBeUFVQ0RnOFNSRVJFUkVSRVJFcE9EQ3hVc0FnUGJ0MmhUcC9sT25zenY3ZGVuY3FXUTI5SjdkZi82bDFQa09BRzc2M3NLangwL2c2R0N2RkJZc0RWRlJiL0t0c2JTc1dPaDEvemx5RE5FeE1SZytkRENxVjYrbXRnQmJoS1VBQUNBQVNVUkJWQzduK09MY0hRWi8vV2taOVBYMUFRQVAvVzRwM1ZPaGd1S1BUS2RNSEk4SjQ4YW9YSC8yek9sSVRGVHVQZ2dBWThaUHhrM2ZXMWkyeEJQOStueWxkbytidDI1WENvRUMyUjBpNTh6M1JLK2VQYkI4cWFmYTBLTTY3ZHUyeHZZZHUzSGgwbVVHQm5QSitWcnc5ZlZGdFdyVkZMcHZGbGRNYkN4V3JsNkRxbmEyRUlrcUlEa2xHYTlmUjZKSDl5NElmQjRFRDg4bCthNnhjUDRjVkt0cUI0bEVncVRrWkpnWUd5dk1wNlduUTVxVkJSMGRIUURBaTVDWGFvL2tKaUlpSWlvSUJnYUppSWlJNktNbkVnb1ZmclBhd3R3Y1V5YU56L2MrWXlPalBFT0M3eE8rMTZXUWlJaUlpSWlJaUNqSDNYdjNBUUJ1OWVzVjZmNGp4MDRBQVBvUEdxb3ducnRyWFhqRWEvVHErN1hDTlFDRk1WVVNFNU93MldzN3hHS3gvT2poSEwrdVdnTWd1K1BaaDNEKzlESFkycWcrY3JrNGhnejZHbFdyMnNIUndSNC8vYklTUTRjTWdwV2xwVkpkUm1ZbUFNVU9nMS8yN0M1L1g5V1J4Q2JHeGpBMi91Ly9JU1VrSkNMMm5YTDRzbnExcW1qWHRyWGFQVTZaNkk2aEkrOWgvc0pGTURJeVJNZjI3VlRXN2RpOUI2TkdESU9KeVgvQnNOTm56Mkgrd3NVQUFFMU5jWkZDYmZYcjFzWDJIYnR4eis5K29lLzlsT1g4WW5CTVRBd3VYNzZNMXExYmwyaG9FQUIyZUcyR21aa3BMbDIrQ3ZkSmltSFFjNmVPb3BLMU5WNjlDc1VYM1h2aGo2MmIwS2loR3dEQXhkVk5YamQrOG5mUTB0SlM2cjU1N1BoSkxQLzVWMXk5Y0JxM2J0K0YrNlNwR0Rwa0VLWk5tYWgwOURZUkVSRlJRZkFub2tSRVJFUkVSRVJFUkVSRVJFVDVDQXdLQW9BaWRXNjc2WHNMendLZkF3QkdqUmlHVVNPR3djWFpTYWxPSkJMQjByS2kvQzBuMUpSN1RGVjN2cFdyMXlBbUpoYmZEQjZvTVA0Nk1oSlBuajZEbWFrcCt2WlczL0d1dkdqZXRBbHUzUERCNXEzYk1XN0NGS1NscFN2VlpHWmtCd2JWQmFtKzZQYWwwdHUySGRsSE9WZXJhb2NxVlNwajI0NmRLdXZ5MDdDQkczNVl2QkJaV1ZKTW16RWJEd0llcXF4TFRVM0ZqeXYrQzRXZE9Ia2FVNmZQUWxhV0ZDT0hEOFVQaXhjVzZSZGJjem92QmdlL0tQUzluNE4yN2RvaElDQUFmLzMxRndJREF4RVhGd2VaVEZiVzI1THIydmtMWEx4MEJTRXZYeXFNSHo5eENpMmFOWVdPamc1YXQycUIrWE8reDU5LzdjUGdZYU1ROFcrb21JaUlpS2d3MkdHUWlJaUlpSWlJaUlpSWlJaUlLQit2WDBjQ0FLeXNsTHZhNWVlUG5YL0szNS96L1hRQWdJZm5FangrOGxTaHpyS2lCVGFzWFMyLzd0QzVPMTZGaGltTUFZQzl5MzhuTVR4NStneC8vclVYaGdZR0dEL3VXMnpkOW9kOHpzclNFZ2YyN3NhRGdJZlEwdElzOUw0L3RFNWRleXFOUlVaRktWeC8yYk03VHA4OWp6UG56c1BEY3pGVy9QaUR3bnhtWms1Z1VQVnh2cms3T3I3dnpJa2o4dmVuVFpsVTRIM24xcnRYVHp3SWVJaWR1L2RnOXJ3Rk9QYlAzL0lPZHptcTJ0bmk0RDlIMEsxTFo0U0ZSMkRSMG1XUVNxV1lNVzBLeG4wN3FralBCZjQ3NmpteUFNZENmNDVxMWFxRmloVXI0c3laTXpoKy9MakttaVpObXFCSmt5WWZlR2ZadW56UkVULzh1QUk3ZHUyQm5XMTJsODd3aUFqY3ZIVWJXemI4THE4YjlIVi8xS3poZ29sVHArUGFEVy8wNzl1N1RQWkxSRVJFNVJjRGcwUkVSRVJFUkVSRVJFUkVSRVI1a0VnazhpQ2FybzVPb2U0TmVQZ0laODlmZ0VBZ0tIUTNzOHpNVElXamRWWFIwOU9EVEFiTW5ENFZoZ1lHU3ZNTzl0V0wxQld4TEFTL0NDbFEzYktsbnJqLzRBRU9IVDRLdC9yMThIWC92dks1ak13TUFQOTFHTXdkcml4cGQzMnZ3MEJmWDJsODN1eVpTRXRMdzRSeFkzSWRoeHNMcVZRS0FKZy9aeFpHalIyUHlkTm1Jams1R1JvYUd2aDUrUkwwNnRtaldQdkorZHBNVFUyRlRDWlRDaW9TWUc1dWprR0RCaUV5TWhJUkVSSEl5TWhRbUs5Y3VYS1IxbjBaR29xRXhFU2xnR3RoYUd0cm8wZTNMcERrMnRNOVAzOVVyMVlOVFpzMFVxaXQ0MW9iSjQ4Y2dwNmVicEdmUjBSRVJKOHZCZ2FKaUlpSWlJaUlpSWlJaUlpSUNxaXdJYXcxNnphZ1FvVUthTm04R1M1Y3VweG5iV3pzTzZ6NGRaWDhPaWRrbG52c2ZaVXJXV1BxcEFrWTBLK1AwcHpmZlgvczNMMG4zejNHdm51SDZkL1BVVG0zZk9raXRjZjdsalJWM2Y5YXQrK004SWdJaFRFalEwTXNXK3lKVVdQSFk4bXluK0JXdjU0OEZDbVJaSWV0Tk1YWkhSVm56NXhXb0dkZnZId1ZOMzF2b1VQN3RtaFF2MTZCN3RIU1ZOMjFzVUtGQ2xpK2RCRUFJRFV0RGR1Mjc4VEdMVjd5MEduclZpM1E1NnN2Y2VEUVlRREFocldyMGJwVml3STlNeTg1Z1ZTQlFNQ3dZQjRFQWdHc3JLeGdaV1ZWWW1zT0dWYjB6cEM1ZVhyTUJRRHMySlhkbGJSNzE4N28xS0dkL1BQcDdYTVQydHJhcUZ2SGxXRkJJaUlpS2pJR0JvbUlpSWlJaUlpSWlJaUlpSWp5SUJhTElSS0prSldWaGVTVUZKVmQ1ZFFaT2V3YlZMV3pRM0p5Y3I2MWNmSHgyTGpGUzJsYzFWaHU0OGQ5cTNJOExEd0NoNCtxUG5vMXQ5VFVWTFYxU3p3OVBsaGdzREJhdDJxQkh0MjY0T2p4azlpOGRSdCtYcjRVQUpDZW5nN2d2eU9KUjQ4Y1hxRDFmRy9mQVFDTUdqRU1EZDNxRjN0L1dWbForUHZnUC9qdDkvV0lpbm9Ea1VpazBHVnl3YnpaOFBOL2dLQ2dZSGh0MzRHbVRSb1YrK09jOHpXbXExdTRMcGhVZkZjdm5JR1ptU2t1WGI0SzkwbFRGZVlra2d5a3AwdmszUXd6TXJLdjM5ZW1ReGRFdlZFOFR0ckYxVTMrL21QL085aC84QitjT24wV0EvcjF3WXp2cHZCelRVUkVSRVhDd0NBUkVSRVJFUkVSRVJFUkVSRlJQaXdyVmtSNFJBUmV2NDRzVkdDd2NhT0dhTnlvSVR3OGwrUlpkOXY3Q3ZiK2ZSQzFhOVZFc3lhTjhmUlpJTHA5MlFjZDI3ZkQrcldLSFFhNzlQZ0tWYXJrZjNScTk2NmQwYjFyNXp4cjdGMWNVY25hR3BmUG44ci94WHhrUE9iT2hxMk5EU2FPSHlzZlMwOVBoMEFnZ09aNzNmLytQdmdQNHVMaTFLNTF6KzgrQU9EV3JUdTRmMSs1MDJGdWVZVVFaVElaVHAwK2k1V3IxK0JGeUVzSUJBSjA3ZklGcGsyWmhLNDllME1peVE2SzZlcnFZdVB2djZIZndDRzQ3dTJEYjhkTnhOclZLNkd2cjVmZnkxWXI0blVrZ095dlZmcDRkTzNaVytGNjlMZ0pLdXQyYk5zczcwSTVhdXg0UkVaRzRmamhBd28xSzM5ZWpucDE2bURGeWxXNGV1MEd2RGF0ZzQxTmxkTFpPQkVSRVgyeUdCZ2tJaUlpSWlJaUlpSWlJaUlpeWtmMTZsVVJIaEdCd09kQmNISjBLUEgxVTlQU3NIN2pGdWpvYU9QZzNqOXgvWVkzQUtDQm0vTHh1Q2VQSGlyeDU1ZEhKaWJHbURyNXYvQ1ZSQ0tCVkNxRmxwYnlVY0didG5naCtFVkl2bXV1WEwwbTN4cDFnY0h6Rnk1aDFacmY4ZmpKVXdCQXN5YU5NV3ZtTk5TczRhS3kzczdXQnRzMmI4QTNJMGJqdXJjUCtnMzhCdXZYcmtKVk85dDg5NkJLWU9CekFJRDl2OGN6MDhkaDN1eVpNREV4VmprMy9mdTU4dmR0L2cwQit6OElRR1JrRkFBZ05qWVdOVnljb2FQelh5ZkJid1ovamRxMWF1RFB2L2FoVXVWS3BiaHpJaUlpK2xReE1FaEVSRVJFUkVSRVJFUkVSRVNVai9yMTZ1TEsxZXU0ZTg4djM2NTllVm4rODY4QUFMLzN1dGhaV1ZyaTUrVkxNSEhLZEF3YU5oSXltUXdpa1JCZE9uY3ExcjQvSjhuSktRQUFMUzF0dFRYUEh5dCszTzFkWEZHdHFoM09uRGdpSCt2VXRTZUNYNFFvMWVhTTV5YVR5WEQyL0FXc1hiY1JqeDQvQVFBNE96bmkrK25mb1ZYTDV2bnV1VmJOR3Zoemh4ZEdqSGJIODZBZzlQeXFIMmJObkliQkF3ZEFJQkRrZTM5dWQrNzVBY2orV3FVUHEyVTc5WDlQMjdacGhVclcxbXJuYTlXc3FYQzlmZWR1K1JIbzh4WXVoa1AxNmxpejZoZUZyNGU2ZFZ4UnQ0NnJ3bjNSMFRHNGN1MDZ3c0xDWVYrOU9obzFkQU1SRVJHUktzS3kzZ0FSRVJFUkVSRVJFUkVSRVJIUng2NTkyOVlBc3J2SUZjZldiWDlnNjdZLzVGM29jdXZVb1QxV0xGK0swTkF3aElhR29WSERCckN5dEN6Vzh6NG5DWWtKQUFBZGJmV0J3WklXR2hxR1NWT240OUhqSjdBd044ZnlwWjQ0Y25CZmdjS0NPVnljblhIbzd6Mm9XY01GcVdscDhGeXlETDM2Zm8yYnZyY0t2SVpNSnNPRlM1Y0JBTzNidEM3c3k2QWl5amxDZVArZW5UaCsrQUFXenA5VHFQdTdkdjRDcGlZbTh1dWc0QmM0ZmVZYzJ2Mzd6NXRmZnZ3QlY2NWR4NFpOV3hINzdoMnVYTHVPUGZ2K3hxK3IxbURhOTNNd1lQQXd0R2piRVFDd2QvOEJqQjAvR1V1Vy9ZUXJWNitWMENza0lpS2lUeEU3REJJUkVSRVJFUkVSRVJFUkVSSGx3OFhaR1M3T1Ruajg1Q2w4YnZxaVNlTkdSVnJuL2E1MXViMTdGNGZMVjY5QkpwTUJBTHg5Zk5GbndHQk1takFPclZ1MmdGRDRhZmNDc1hkeHpiOG9EOCtmQndNQURBME5TbUk3QldKajgzLzI3anVzNnZMLzQvanJISmFzMkFxbzRNUzlGKzVWaWlzenpjeE1UUzJicGpsU2M2YTVaMXArcmRSTWM0L0trVnBxVm01eGx5c1hPQkFVRlZEZ3dJSGZIMzQ5di9nZVVGQVRrZWZqdXJvdVB2Zm5mZC8zKzNPcUs0S1g5NmVnMnJkckt6YzNONzNUczBlYVY4ZitrOWxzbHRtY25PRTZmcjYrV3I1NGdTWk4vVXpmZkx0UWYvNTFUR0hoRjFTamVyVk05YkY5NXk1RlJGeFI1VW9WRlJCUThJR2VCVmtYRjNkTFJxTlJwVXVWbE5Gb1ZGaFllSmJYR0Roa21FeUpKczMrNGpPTm5UQkpKWUtLcTJybFN2cjVseTBxVjdhTWVyMzdsclp1KzAwRkN4WlEvNEVmUzVJY0hPemw1K3VuL1BuOTlHeWpobHE2ZktXYWhUUlIxOWRlVllFQytlWHBrZjRya0FFQUFDUUNnd0FBQUFBQUFBQUFBRUNtOUhpOWkvcCtORmhmejUzL3dJSEI5RnlPaU5DaUpjdTBjTkVTeGNiR3FXREJBdXJYcDVlK1c3eE1lL2J1MHh0dnZTYy9YMTgxZWE2eGF0Y01Wb1h5NWVUbDVYbi9oUitSckFUNUdqZHRtZW5hVWlWTGFNM3E1WmJySW9VTFdkV2NEd3VYMld4T00vYkhqcDFTYXFvS0JRYkt6YzFOVGs1T09uUDJyS1pNbnlGSkNnb3FudWtlTWlzNU9WbXhzWEhwdmlaNDFJaWhWbU5SVjY4cXhad2lEdzkzR1F3R0xWcXlUR1p6aWx4Y1hETGN3OTdlWG9NLzZxY1d6VUswZmNkT3ZkUzJUYWI3KzNydWZFbFM5OWM3WjNvT0hsN1UxU2g1ZUxnL1ZKZzNJdUtLa3MxbS9iaG1uYmJ2MktXWjB5ZnI0c1ZMbHZ2ZHVuWldwNDRkbEpDUXFNVUw1aW0vdjcrOHZiM1MvTE80ZFBsS0ZTbGNTT1hMbFgyWXh3RUFBTGtFZ1VFQUFBQUFBQUFBQUFBZ0UxcTFiSzY1OHhmbzE5OSsxKzQ5ZXpOOStwc2tmZkQrTytyYXVaUGwrdHExYVAyNGJyMSsvbVdMOW9YdVYwcEtpaHdkSGZYV216MHNKOVcxYUJhaVhidjM2THNseS9UTDVxMmF2K0E3elYvd25TVEozZDFkaXhmTVUvRmlSUi81Yy82di9QNysvOHE2ZWZQNnBMbmV0UDVIcTVyNmpVTjA4ZEtsTkdNN2QrN1c3Sy9ucHJ1bWpZMk51blRxK0VqNk8vWDNhYjNXdFllY25aMFZFeHVqNjlkdktEQWdJRk56TjIvNVZVT0dmMkkxM3FCZW5mdk9yVkMrckNxVXozendhL3ZPWGZwait3NVZxbGhCVFo5N050UHo4UERPbkQybmdJSVBkNkpqV1BnRjFhMWRVMk1tVEZMdFdzRnEzTENCdmwyNHlITGZhRFFxVDU0OHlwTW5qeXE2UDl3cG5BQUFBQktCUVFBQUFBQUFBQUFBQUNCVGpFYWp4bzhacFRZdnZhS1BoNDNVMnU5WEtrOGVoMHpOOWZieWtyZVhsK1hhM3Q1ZVg4MlpwOGpJS0pVc0VhUTJyVnVwWGRzMmNuc203ZXQwZzJ0VVYzQ042b3FMaTlNZjIzZnE5KzA3ZFBqSW56b2ZGcWJBeC9UcTJXMmJOenlXZmRJVEVGQkFEZzcyYWNiS2xTMmp3SUFBeGNmSEt6RXhVY2xtcyt6dDdWUzZaRW05ODlZYldUcGxyVlBIRHZMeDlrNHoxcnBWUzBWZHZhb2loUXZKMWRWRmlZa201WEhJb3lxVksybEEzOTZaV3JkVXlaTEttOWRIWnJOWktTa3Bjblp5VXEyYXdSbzRvRyttZTh1TStJUUVEUjB4U3ZiMjlobzNldVFqWFJ2M2QrREFJWlhNNEVSTG8rSE9xWU94c1hFWnpqOSs0cVJpWW1KVXBuUnBPVGs1NmUwM2Uvd3JmUUlBQVB3VGdVRUFBQUFBQUFBQUFBQWdrMHFXQ05Jbnc0ZG8wSkRoR2pMOEUwMGEvK2tEcmVQcTZxSTVzNytRazVOanBrNnRjM0Z4VVVqVDV4VFM5RGxKa3Rsc2xvMk5qVlhkbndmM1p1bjFxSDhmTzV6NXB2OGw5d29rTHBqM3RkWFlQeitIekVydjlFSkpHakYwc05YWXUyKy9hZm42NTUvV1pHbWZ1eXFVTDZzZDJ6WS8wTnlzR0R4a3VNTEN3alZoN0dnVkxWcmtYOThQL3k4bUprYTc5KzVUbTlZakZSVjFWVWFqVVljT0g1RjBKeERzNStjclNSbzlacnlhTjJ0cTllOWxURXlzbHExWUpWdGJXelZ1V0Y4RkNuUjhxRmNiQXdBQVpCYUJRUUFBQUFBQUFBQUFBQ0FMWG1yYlJuVnExNVRabktLVWxKUUhEdm1VS2xuaWdYdElMeXdvU1E0T21UdnhFRG1mMlp5aXZuMCswSUIrZmVUbjY1dmQ3ZVE2YTliOUpJTkJxbE9ubHNaUG5LS1ZxMytRSkpVdVZWS2VIaDd5OVBCUTUwNGR0WFQ1Q29VZU9HZzEzMmcwcWxCZ2dLWk9IS2VBeDNSYUtBQUFnRVJnRUFBQUFBQUFBQUFBQU1neUFscklialkyUmhYSTc1L2RiZVJhN2R1OUtBOFBkN202dUtoSHR5NXExTEMrN096c1ZMVnlKVXZOb0FGOU5lZ1J2NFlhQUFEZ1lSRVlCQUFBQUFBQUFBQUFBQUFnQyt6czdOUThwS2trcVZCZ29Bb0ZCajZ5dFR0MzZxak9uVHBtdXY3WTRkQkh0amNBQUhqNlBkajU2QUFBQUFBQUFBQUFBQUFBQUFBQUlFY2hNQWdBQUFBQUFBQUFBQUFBQUFBQVFDNUFZQkFBQUFBQUFBQUFBQUFBQUFBQWdGeUF3Q0FBQUFBQUFBQUFBQUFBQUFBQUFMa0FnVUVBQUFBZ0J6Q1pUTm5kQWdBQUFBQUFBQUFBQUlBY2pzQWdBQUFBY3BTVHAvN1d5bFhmVzQyYlUxSTBjY28wSFQ1eU5CdTYrdmRGUlVWSmtteHRiYk81RXdBQUFBQUFBQUFBQUFBNUZiOXRCQUFBUUk3eTY3YmY5ZG5NTDFTMGFCRlZyRkRlTXI1Mzd6N04vV2FCQWdNQ1ZMNWMyZnV1Yy9ObWpKYXRXR1UxM3JGRGU4WEd4ZXFQN1R2dnUwYmxTaFZWcEhDaHJMVC93TTZkT3lkSmNuQndlQ3o3QVFBQUFBQUFBQUFBQUhqNkVCZ0VBQUJBanRMOTljNzZhZFBQR2pkeGlwWXMvTVl5dnZySHRYSnplMGJCTmFvcjRzcVZET2M3T3puSjFkVlYxNktqTldYNkRCVXVGQ2diRzF2ZHVuMUxseTlIcUZYTFpqcjE5MmtOSFRIcXZyME1Iekxvc1FRR282S2lGQm9hS2tteXNiSDUxL2NEQUFBQUFPQnhjM1IwVkhSMHREdzlQYk83RlFEL3N1am9hRGs2T21aM0d3QUFBTGtXZ1VFQUFBQTg4YTdmdUtIOSt3OWFyaHMzckMvSFBIbTBlY3V2a3FUS2xTdHE0NmFmbFpob1V0TVdyZSs1VnNjTzdUVjA4RWVXNjIvbmZpVnZieS85dXUxM3ZmMSs3elMxdjJ4WW8veisvZ29MQzFmVGxpOW8vcHd2VmIxYUZVbFNxZkpWSHRIVDNkdXBVNmUwWmNzV2VYdDdLekl5OHJIc0NRQUFBQURBNHhZUUVLQlRwMDZwUm8wYTJkMEtnSC9aeVpNbkZSQVFrTjF0QUFBQTVGb0VCZ0VBQVBERU8zWHF0TjdyM1RmRCt6MTdkSk9ycTZ2bXpCNHZHUXlTcExDd2NIbDVlY3JaMlRsTmJWNGZuMysxMXdlMWE5Y3V5OWVwcWFtNmVmT21JaU1qRlIwZHJhQ2dJRFZzMkZDelo4L094ZzRCQUFBQUFQajNOR25TUk11V0xWUDE2dFZsK08vLzJ3TjQrcVNtcG1yWnNtVnEwcVJKZHJjQ0FBQ1FheEVZQkFBQXdCT3ZhcFZLT3JoM3A5YXNXNitoSTBacHovWmZaVy92SUVtS3VocWwxbTA3Nk4yMzNsU1Z5cFVzY3pwMTZhNHhvMGFvWHAzYTJkVjJsdnd6TUNoSjl2YjI4dlB6VTYxYXRWU3NXTEZzNmdvQUFBQUFnTWNqSkNSRTI3WnQwN3g1OC9UNjY2OFRHZ1NlUXFtcHFabzNiNTRNQm9OQ1FrS3l1eDBBQUlCY2k4QWdBQUFBbm5oR28xRU9EdlpLVFUyVkpEazdPOHRvTkVxU3pwNDdMOTk4ZVdWdmI2ZXo1ODZyY0tIQUxLMTlQanhjTWJHeGlyaHk1WkgzblJXOWUvZStmeEVBQUFBQUFFOHBnOEdnL3YzN2ErTEVpZXJYcjU5ZWV1a2xCUVVGeWRQVE03dGJBL0NRb3FPamRmTGtTUzFmdmx5UzFMOS9mMExCQUFBQTJZakFJQUFBQUhLTXBLUWsyZGpZS0NFaHdUSldLN2lHZmx5MVRHVXJWZGVvRVVPdEFvTVhMMTNTbjM4ZDAxOS9IVmRnWUlEYXRHNlY1bjZuTHQwZlMrOEFBQUFBQU9EZXZMeThOSGJzV0czWXNFRUxGeTVVV0ZpWTR1UGpzN3N0QUEvSjBkRlJBUUVCYXRLa2lVSkNRZ2dMQWdBQVpETUNnd0FBQU1neEVoTk5NcHZOcWhKYzF6STJmY29FTlhtMnNTVHA0c1ZMV3JQdUo1MDRlVXFTTkd6a2FDVW5KOHRvTkNvMU5WVnZkbi9kYXMzZnQyeVN0N2VYZnQzMnU5NStQKzBwZnlaVGtoSVRUVXBLU3BKMEo3Q1ltR2o2dHg0UEFBQUFBSUJjejJBd3FGbXpabXJXckZsMnR3SUFBQUFBVHlVQ2d3QUFBTWd4RWhJVDVPenNwRW5qeGlqNituVjlQR3lrSWlLdXFITzNOeVZKLy9scWpteHRiUlVZR0NCSmFoN1NSRzNidktBeXBVdXBVZE1XY25SeXpOSit6WjkvTWMxMWo3ZmVmVFFQQWdBQUFBQUFBQUFBQUFEWmdNQWdBQUFBY296RWhFVGx5Wk5IRGVyWDFmbXdNRW1TcDZlbmdvb1gwOTU5b2VyVDZ6MTE2L3FhYkcxdFZhcDhGUVhYcUs3cTFhcElrdUxqNCtYczVKU2wvVDRlMkYrZW5oN3AzdXM3WVBERFBRd0FBQUFBQUFBQUFBQUFQR1lFQmdFQUFKQmp4TjI2SldkblowbDNYaGNzU2I3NThtcklvQUg2YnZGU2VYcDZ5TmJXK2x2Y3U2OFZkbkZ4c2JwWHQxR1REUGRyMktDZTh2djdaM2kvYkpreVdYMEVBQUFBQUFBQUFBQUFBTWcyQkFZQkFBQ1FZMXk3ZGswZTd1NlNKSlBKSkVteWQzRElzTjVrTWlrNU9WbTc5K3lWZENkY2VGZHljcklrYWZuaUJYSnljdEtldmZzMGN2VFlUUGZTUEtTcGJ0MjZuZVZuQUFBQUFBQUFBQUFBQUlEc1FtQVFBQUFBT2NiNXNIQVZLVnhZa3BTUWtDQkpjc3lUSjhQNjM3ZnYwSWhSWXlSSitmMzlWYmxTUmN1OXVMaGJNaHFOS2wycXBJeEdvOExDd3JQY3o4QWh3MlJLTkduMkY1OWxlUzRBQUFBQUFBQUFBQUFBUEc0RUJnRUFBSkFqbUV3bW5UNXpWaUZObnBNa3hmODNNT2h3anhNR3ExV3ByUHAxNjhqVzFsYjE2dGJXbE9rejVlM2xxUjdkdWlycWFwUThQTnhsTkJvZnVLZUlpQ3RLTnBzZmVENEFBQUFBQUFBQUFBQUFQRTRFQmdFQUFKQWpoTzQvSUpQSnBNcVZLa2lTNG0vSFM1S2NIQjB6blBQTU04K29UZXRXbHV1alIvK1VuWjJkZW5UcnFqTm56eW1nWU1HSDZpa3MvSUxxMWFuMVVHc0FBQUFBQUFBQUFBQUF3T05DWUJBQUFBQTV3dmMvcnBXSHU3c3FWYndUR0x4Njdab2t5ZG5aU1pKa1l6VHErdlVibHZwamgwUFR6RTlNTk9uazM2ZjE0Z3ZQUzVJT0hEaWtra0hGMDkzTGFMaHo2bUJzYkZ5Ry9Sdy9jVkl4TVRFcVhhclVBejRSQUFBQUFBQUFBQUFBQUR4ZUJBWUJBQUR3eFB2NzlHbXQrMm1qT25kNlJiTy9taXNIQjNzdFdycGNoUUlENWZqZkV3WkxsQWpTVjNPL1VkeXRPTGs5NDVabWZsSnlrcmI5OW9kaVkyTlZ2MjV0eGNURWFQZmVmV3JUZXFTaW9xN0thRFRxME9FamtpUjdlM3Y1K2ZsS2trYVBHYS9telpwYXZiWTRKaVpXeTFhc2txMnRyUm8zclA4WVBnRUFBQUFBQUFBQUQ4TmtNc25lM3Y2UnIyczJtMlZqWTNQUG10VFVWTzNldTA5NUhCeFVzVUw1Qjk3cng3WHJ0Zi9BUVkwWU9qaEw4eElUVGJLenM3WDZPU2NBQU1pZENBd0NBQURnaWJjMzlJQmNYVjMwWnZkdTZ0UzF1eTVIWEZGZUg1ODBQeGdiTldLb2hnei9SSFBtenBjNUpTWE5mSVBCb0x3K1B1ci9ZVy9WREs2aDd4WXZsY0VnMWFsVFMrTW5UdEhLMVQ5SWtrcVhLaWxQRHc5NWVuaW9jNmVPV3JwOGhVSVBITFRxeDJnMHFsQmdnS1pPSEtlQWdJZDdyVEVBQUFBQUFBQ0FmNCtEZzRNazZlclZxL0wzOTMra2F4ODhkRmdmZkRoQWt5ZU1VZFVxbFRPc1MwaEkwT0NoSTJSanRORzZIMWJjTjdpWWtwS1Nicmh2ejc1UXJWejFmWWFCd2ZUbW1jMW1WYXhXVTVNbmpGSHprS2FTN2dRWXpXYXpVbE5UbFpTVXBQaUVCTVhIeHlzdU5rNDNZMklWRXhPamE5SFJ1bll0V2o0KzNtcmY3c1g3ZlJRQUFDQUhJVEFJQUFDQUo5NHI3ZHVwWm8xcWNuZDMwOXJ2VjZSYlU3cFVTYTFhdGloVDY3VnY5Nkk4UE56bDZ1S2lIdDI2cUZIRCtyS3pzMVBWeXBVc05ZTUc5TldnQVgwZlNmOEFBQUFBQUFBQXNvZTd1N3NrNmR5NWM0ODhNRmkwYUJIRng4ZHIzTVFwV3I1NGdRd0dnODZlTzYrRGh3NWIxVmFxVUVIck4yelVwK01tV3AweW1DOXZYdFdxV1VPU3RHUG5ibzJaTUVsenYveENlWDE4TXQzTHJqMTdOWHJNZUkwZk0wcGxTcGU2WisyMjMvN1EyKy8zVHZkZW5qeDU1TzdtSm5kM04zbDRlTWpmMzAvdFhueUIwd2tCQUhpS0VCZ0VBQUJBamxBb01QQ1JyV1ZuWjJmNTA3U0ZBZ01mNmRvQUFBQUFBQUFBbmh4MmRuYVNwSDM3OXFsNDhlTHl5VUlJNzM1Y1hWelVzVU43emY1NnJuN2F1RW5OUTVwcTk1NjlHamw2YklaemxxMVlwV1VyVnFVWnExT3JwaVV3Nk9YbHFZc1hMK210ZHovUWQvUG55TkhSOGI1OWhJVmYwSWY5QnNxVVpNcFNzRy9lVjdQazQrTWp4eng1NU9Ua0pCY1haOW5hRWlFQUFPQnB4My90QVFBQUFBQUFBQUFBQUFCUE5XOXZiNjFhdFVxTkdqVlM4ZUxGSDltNnIzVjZSZDhzV0tnWm44OVdTSlBuTE9QSERvZEtrbGFzK2w3VnFsWldZRUNBNWQ3NXNERHQzYmRmN1Y1OHdXcTlFa0hGTlhya1VQWDc2R1AxSFRCWU02ZFB2bWNJTVByNmRmVjhwNWRpNCtJMCsvUFBWS3BrQ1VuUzJYUG5sWnFhcXBRVXN5UXBNakpLWjg2ZVN6TzNXTkdpOHZiMmV1Qm5Cd0FBT1JPQlFRQUFBQUFBQUFBQUFBREFVNjFObXpiYXVuV3IxcTFiSjA5UFQrWE5tMWR1Ym00eUdBeVdtZ0lGQ3FoQWdRSlpXdGZMMDFNZjl1Nmxra0ZCNlFiN2hvNFlwVEdqUnFRSkRPNC9jRWhEUjR4S056QW9TUzJhaFNnMDlJQVdMMXVoS2RObnFsK2ZYdW5XeGNURXFFZlBkeFVlSHE0SjQwWmJUaW1VcEZZdnRKTTVKY1Z5UFg3U1ZJMmZORldTTkd2R3RDdzlJd0FBZUxvUUdBUUFBQUFBQUFBQUFBQUFQTlVjSFIzVnZIbHpCUVVGNmNpUkl6cHo1b3hNSmxPYW11RGc0Q3dIQmlXcDg2dXZXSTM5OHpTL3FLaXJWdGYvckhGMWNaR1BqM2VhK1FQNmY2aDkrdy9vd01HRE1wbE1zcmUzdDlwanliS1ZPbkh5bE1hT0dxSG1JVTNUM0R0NmNLOGs2YmZmdDZ2bnU3MDBlY0lZUzgydjIzNlhKSjBQRDFkTWJPdzlueTIvdjc4Y0hLejNCZ0FBT1JlQlFRQUFBQUFBQUFBQUFBQkFybENzV0RFVksxYnNvZGNKM1g5QXAvNCtiYmwrN3RsRzh2TDB0RnkzYU4zVzh2WFV6MlpxNm1jenJkYTRXL1BDOHkwMWR2VElOUGZ5T0Rqb3kxa3o1TzNsSlZ2YjlIK3QvMmFQMTFXN1ZyREtsQzZWWVovYmQrN0s4RjZuTHQwenZIZlhpaVVMNzdrK0FBREllUWdNQWdBQUFBQUFBQUFBQUFDUUJXdlcvYVNseTFkYXJrdVZMSkVtTUhqc2NPaWQ4ZkpWTkdiVUNMVnAzY3B5Yi9VUGF6UjQ2QWhMalNTbHBxYW1XUzg5WjgrZWxTUXRXYllpemZpUm8zOWExWFpvMzA0cEtTbmE5UE5tU2RMbUxkdDA0OFpOZGV6UTNsTHorNVpObWpscnRxS2lydXJ6ejZha21UL25tMjgxWmRvTUJSVE0rb21MQUFEZ3lVWmdFQUFBQUFBQUFBQUFBQUNBTEJneGRMQkdEQjJzbmJ0MnE5dWI3MWpHYjkyK0xUczd1elMxdDIvZjF2VWJOOUpjLzYrVWxCU05IRDAyVTN0bnBxNUQrM2JhdVd1UGtwS1RKRW1uejV6UitnMGJsWnljclBiM3JnQUFJQUJKUkVGVXJJQ0NCUzExSlVvRWFkdHZmMWpOUDNEd2tJS0Npc3ZWMVRWVFBRRUFnSnlEd0NBQUFBQUFBQUFBQUFBQUFJL0E5ZXMzNU83dWxtWnM5TmdKR2oxMndqM24yZGpZNk9EZW5WYmpFNmRNMCtLbHl4VzYrdzhaWkxDTVY2eFdVeDNhdDlQQS9uMHpYUE9ydWZQVXBIRWpMVjYyUW0vMmVGMjdkdS9WK0VsVDFiZDNMMHROMWNxVjlNbVZLL3I3OUdrVksxcFVrcFNRbUtpZHUvYW95MnNkTS9YTUFBQWdaekZtZHdNQUFBQUFBQUFBQUFBQUFEd05qaDAvbnVZRVAwa2FNbWlBZHZ5MjJmTFhrRUVEMHAzcjRHQnY5VmRzYkt4Y1hGeVV4OEVoemJna0dZM0dkT2M0T05ocjk1NTkycjFubjE1NDRYbkwrc09IRHRhc0dkTVVHSENuUDZPTlVjV0xGVlZBd1FKYXQzNmpwVzd6bHEyNmZmdTJubS9aL0ZGL1BBQUE0QWxBWUJBQUFBQUFBQUFBQUFBQWdJY1VIeCt2UTRlUHFIeTVNb3ErZmwwUkVWZDA3SENvWG4zbFpYbTR1OHZEM1YzSlNjbDY5WldYdFdmSE52MzIrL2I3cm5uNnpGbmw5L2ZMVWg5bXMxbWp4bzVYeFFybFZhWlVTY3U0amRHb2VuVnJLell1VHBMazVPZ29TWHF4VFdzdFdycGN0MjdkVm1wcXFyNmVPMS8xNnRSV29jREFMTzBMQUFCeUJnS0RBQUFBQUFBQUFBQUFBQUE4cEIvWHJ0ZXRXN2ZWcUVGOS9mRGpPZzBmOWFuKy9PdVlxdFdxcDdEd0MvcGw4MWJWYTl4VXAwK2YwYTVkZTlUejNWNzY2OWp4RE5lN2VUTkdKMDZlVXFtU0pUTGRRMHBLaW1RdzZGYmNMZlY2OTYxMGF5NWV2Q1FYRjJmbHlaTkhrdFR4NVplVWttTFdsT2t6dEhUNVNwMDRlVXJ2WnpBWEFBRGtmQVFHQVFBQUFBQUFBQUFBQUFCNENOZXYzOUQwR1Yrb2FORWlxbHFsc2padjJhbzZ0V3FwUVA3OGlvdTdwUU1IRDZwdW5kcHljWEhXdXA4MnFuR2pCaXFRUDc5bWZ6VTN3elZYckZxdDVPUmtOV3BRUDlOOXJQNytSM1hwOXFiNjkrMnRtc0UxMHEwNWZQU29paFV0YXJsMmRYVlZ2ejRmYVBIUzVSby9jWXE2dlBhcXlwWXBuZWs5QVFCQXprSmdFQUFBQUFBQUFBQUFBQUNBQjdEL3dDSEwxeVdDaXV2REQ5N1QyWFBudGYvZ0lUVnFXRTl1YnMvSTA4TkRSLzg4SmdjSGU5V3RYVXViZnRrc285R29EaSszMCtZdFczWHgwaVdyZGMrY1BhZFpYMzZ0Z0lJRlZMOWVuVXozY3lNbVJxSDdENmhva2NMcDNyOTE2N2IyN0ExVjFTcVYwNHhYckZCZU5qWTJTa2hNVk9XS0ZUSzlId0FBeUhsc3M3c0JBQUFBQUFBQUFBQUFBQUJ5bXM5bmZhbVpzMmJMemUwWmpaMHdTVk1ualZmcFVpVjE1dXc1ZGVyNHN2TDcrMHVTM251bnB3SUtGcFFrZGV2YVdiR3hzWktrdGkrMFZseHNuT3pzN05Lc2UrandFYjNmcDU4U0UwMGFOV0tZYkcydGY2MXZNQmhrTnB1dHhpTWpveVJKL242KzZmYTg4dnNmbEpDUW9DYlBOcktNYmZ6NUZ3MGRQa3FGQ3dYS3c4TmRmZm9QMUlCK2ZkVDUxVmNlNEZNQkFBQlBPZ0tEQUFBQUFBQUFBQUFBQUFCa3dleXY1MnJtck5scTNhcWxldmQ2UjYvM2VGc3Z2OXBGOWV2V1VjVUs1VlNxWkVtdCsybURiRzF0bFRldmo4d3BabTM3N1E4bEpTWEpsR1RTRDJ2V0tpa3BXWG56K21qbnJ0MXEzYXFsTGx5OHFLL256dGVLbGF0bFoyZW55UlBHcUhxMUt1bnU3KzN0cFQrMjc5VFdiYi9KMmNsWmtoUVpGYVYxNnpmSXo4OVhycTZ1Vm5PdTM3aWgyVi9PVWFXS0ZWU3ViQmxkaVl6VWhFblR0SDdEUnRXcVdVTlRKNDZUdllPRFB2aXd2OGFPbjZUZmZ2OUR3d1lQVkVCQXdYLzFzd1FBQUk4WGdVRUFBQUFBQUFBQUFBQUFBTExBMjh0TE5ZTnJhUFRJb2JLMXRkWEtwUXUxWU5FU2JmcDVzM2JzMnEzNCtQaE1yL1hxS3krclN1VkthdEc2blV3bWs2cFdxYXhoSHc5VThXSkZNNXp6d1h2djZOTnhFL1hPKzMzU2pMdTRPR3RBdno3cHp1ay84R1BkdUhsVG4vZnRyVWxUcG12aDRpVXltMVBVNjcyMzFiTkhOeG1OUmtuU0Y1OU4xYWZqSm1yeDB1VjZ2bTE3L2JocXVRSUtGc2owOHdBQWdDY2JnVUVBQUFBQUFBQUFBQUFBQUxLZ2Rhc1dhdkpjWTh2cmdwMmNuTlN6UnpmMTdORk5rcFNTa2lKVFVwS1NUQ2FaVEVsS05pZExrb3dHb3d3R2d3d0dnMlM0ODJwaEYyZG4yZHZiNjlOUGhzczNYMTVWclZMNXZ2dTNiZE5hejdkc3JtdlhvbVZPdWZOcVlqczdPM2w1ZWNubXY4Ry8vMVd0YWhWVnJsaFJGU3VVMTU5L0hWT0Y4dVUwWk5CSFZzRkVHeHNiRGZ0NG9DcFZyS0RZMkZqQ2dnQUFQR1VJREFJQUFBQUFBQUFBQUFBQWtBVzJ0clp5ZFhISjhMN1JhRlFlQndmbGNYREk5Sm90bTRka3FRYzdPenY1K3VhN1o0Mk5qWTJPSFE2VkpLV21wdDRKS3VyT3FZYXZ2dkx5UGVlMmF0RXNTLzBBQUlDY0lmMC9XZ0FBQUFBQUFBQUFBQUFBQUo0YWQ4T0NBQUFnZHlNd0NBQUFBQUFBQUFBQUFBQUFBQUJBTGtCZ0VBQUFBQUFBQUFBQUFBQUFBQUNBWElEQUlBQUFBQUFBQUFBQUFBQUFBQUFBdVFDQlFRQUFBQ0FIU0UxTnplNFdBQUFBQUFBQUFBQUFBT1J3QkFZQkFBQ0FIT0Rtelp1U0pLT1JiK0VCQUFBQUFBQUFBQUFBUEJoKzJ3Z0FBUENVU2twSzBwbXo1eks4SHhWMVZRa0pDWSt2b2Y4NmZ2eUVPbmQ3VTJGaDRSbldoTzQvb0RZdnZhTERSNDQrMUY0L3JsMnZFYVBHWkhsZVpGU1VoZ3ovSk4zUDc5anhFeG93YUlpT0hUOGhTZHExWjY4dVhMejRVSDFtUmxSVWxDVEoxZFgxWDk4TEFBQUFBQUFBQUFBQXdOUEpOcnNiQUFBQXlNMXUzNzZ0Z1VPR3EzNmQybXI3NGd1UzdnVDl3aTlrTFlCV3BIQWhoWVdGSzlsc3RveGR1SGhSUGQvcHBYVS9yTFNxbGFTK0h3MlduWjJ0NXN6KzRvRjYzNzVqbDY1RlIyZXE5dm1XelMxZng4VEdhZSsrVU4yK2ZUdkQrbUpGaXlyaXloVk5uREpkQytaOWRkLzFVMUpTMGoxNWI4KytVSzFjOWIxR0RCMmNwWGtMRnkzUjZoL1dxR3ZuVjYzdVhiOStRMnZXL2FRbXp6WldxWklsTlB2TE9UcDg5RThOSHREWDh2ZndVVE9iemRxelo0OGt5Y1hGNVYvWkF3QUFBQUFBQUFBQUFNRFRqOEFnQUFCQU5ySzF0WlZCQmcwWk1Vcm53c0wxNFFmdjZkejVNRDMvWXZzc3JYUHNjS2hlN3RSRk4yN2N0THJYb25WYnE5cS9qaDNYM24yaEd0ai93M1JQMFFzb1dFQUpDWWxhdS82bmRQZkxtOWRIYytiTjEvNERoekxWM3o4RGcra3BWYjVLdXVQN1F2ZGIzV3ZWb3BrbWpCMXR1ZDZ4YzdmR1RKaWt1Vjkrb2J3K1BwbnFSN3B6TXVEb01lTTFmc3dvbFNsZHlqSWVHeGVuSlV0WHFFV3pwaXBXdEtqVnZEeDU4a2k2RSt5VXBLLytNMU5qSjB6V2tCR2pkRE1tVnQyNnZwYnBIakxEYkRacjI3WnR1bmJ0bWlUSllEQTgwdlVCQUFBQUFBQUFBQUFBNUI0RUJnRUFBTEtSdmIyOXBrd2FwNDhHRGRYWGM3K1J1N3ViNnRXcExVbWFQK2RMVmEvMi8yRzVPZzJmVS84UFAxRHJWaTB0WTk4dFhxclJZeWRJa25iK3RpWE4ybWZPbmxPTDFtMTE3SENvMWI2VHAzMG1TUm8zY1lyR1RaeGlkWC9qMnU4bFNTTkhqMDIzNzJwVnEyakd0TWt5bVV5V3NhL21mS05GUzVacDFiSkY4dkJ3ejlUejMzWDNGTVFseTVhclR1MWFLcEEvZjVyNzMzeTdVQysxYlNObloyZTUvczhKZTE1ZW5ycDQ4WkxlZXZjRGZUZC9qaHdkSGUrN1gxajRCWDNZYjZCTVNTYXJFd1lYTEZ5c2hNUkV2Zi91MituT2RYSzZzMzdpZjUvZDF0WldRd2QvcEFybHlxcCt2YnFaZStEN1NFMU4xYzJiTnhVVkZhVTllL2JvMnJWcmF0U29rWDc1NVpkSHNqNEFBQUFBQUFBQUFBQ0EzSW5BSUFBQVFEYXpNUm8xZnN3bktsKytyRjVwMzA3bnpvZWxXM2Z0V3JUaTR4UHV1Vlo2Si9YOWMyemREeXQxOU9pZjJyRnp0M3g5ODJucnB2V1dlejNlZWxjMWcydW9lOWZPbHJHN1ljTUprNmRxM3Z5RjZZWVA3OXAvNEtCS0JCVlhxWklsN3RsamVvb1VMcVNMbHk1cHhhb2ZkUFRQWTFyNHpkZVdJTitodzBlMGZPVnFGU3RhUkowN2RiU2FXeUtvdUVhUEhLcCtIMzJzdmdNR2ErYjB5ZW0rWnZpdTZPdlgxZk9kWG9xTmk5UHN6ejlMMDIvMDlldWE5KzBDZFdqZlZnVUw1TmVodzBjVUdSbWxaeHMzdEp6czUrVGtKRWtLQ3d2WDloMjdGQkVSb2N0WHJpamlTcVIrWExkZVY2NUU2ZnNWaTJWalk1T2x6MkRhdEducGp2djQrS2hqeDQ3eTl2WW1NQWdBQUFBQUFBQUFBQURnb1JBWUJBQUFlQUxZMk5pbzg2dXZXSTIzYXROZWY1OCtiYmtlT1hxczVkUy9qTUo3QytmUFVXREJnam9mSHE1T1hicnI5eTJiSkVsMUd6WFI2ZE5uTkdyc2VGVW9YMDdIVDV6UXJqMTdGVnk5bXE1RlIydlAzbEFOR3REdmdmby9lKzY4anA4NHFUZTZkODJ3NXNUSlV6cHk5RStkUFhkT2t2VHpscTA2K3RjeFBkZTRrZHpjbmxGK2YzOE5HVFJBdzBhTTBoL2JkNnBlM1RzbkxVNmFlaWZVMTdGRHhxOXBidEVzUktHaEI3UjQyUXBObVQ1VC9mcjBTcmN1SmlaR1BYcStxL0R3Y0UwWU4xcTFhdFpJYzMvYVo1L0xhTFRSdTIvMWxDU05uVEJaWjgrZDE4SERoM1g2ekZsZHVSS3B5eEVSa3FSWlgzNXRtZWZoN2k1ZjMzenk5L05UamVwVmxaaVlhQWtXWmxad2NIQ2FhenM3Ty9uNys4dlgxNWZYRUFNQUFBQUFBQUFBQUFCNEpBZ01BZ0FBWkpNLy96cW0wMmZPV3E2ZmI5bmNxbWJXektreW1aSWtTUzFhdDlWN2IvZFVzNUFtRDd4bjlQWHI4dlR3ME1EK0grcUhOZXMwZGZwTUxWNHdUM1BtelZmNXNtVlV0RWpoQjFwM3pkbzdKeFdHTkhrdXc1cmZmdCt1S2RObldLNi8rTTlYa3FReDR5Y3BQajQrVFczUGQ2MERmK1VxLzMrNEw3Mnc1SUQrSDJyZi9nTTZjUENnVENhVDdPM3RyV3FXTEZ1cEV5ZFBhZXlvRVdvZTBqVE52YjM3UXJWaTFmY2E5dkZBdWJxNjZLY05tM1RvOEJFTkh6SklFUkZYbEp5Y3JMSmxTcXR4b3diNmZOYVhhdnZpQytyeGVtZjUrZnJKd2NGNnI2ejYzOEFnQUFBQUFBQUFBQUFBQUR4cUJBWUJBQUN5eVk5cjF1bmI3eFpicnRNTERCYkluei9OdFplWHA0b1VMblRQZFR0MTZaN211bTZqL3c4WVZxdGFSZTFlZkVFMk5qWUtDQ2lvNTl1MDE0ZjlCMm56MWw4MTc2dFpWbXN0V2JaQ2tuVDh4S2swMTc3NThxbEIvYnFTSkxQWnJKV3JmNUN2Yno3bDlmSEpzSzgzdW5mVkc5Mjdhcy9lVUhYcC9xWldMMXVra2lWTDZQTGxDTVVuM1B0Vnk1bVJ4OEZCWDg2YUlXOHZMOW5hcHY5dDdwczlYbGZ0V3NFcVU3cVUxYjFmTm05VmFtcXF4b3lmWkRuRnNYeTVzbXJmN2tXclZ4elBtZmV0WEYxY1ZDZ3c4S0g3QmdBQUFBQUFBQUFBQUlESGhjQWdBQUJBTmhuMFVUOE4rcWlmdmwyNFNHTW5URTYzcGxUNUttbXUvL2xLWW50N2V3M28yenZOL1NVTHYxSEpFaVcwWmV1dm1qQmxtaUlpcnVqREQ5NVhxNWJOZE9WS3BQTDcrOHZHeGtiU25kZm8xcTFUUzkvL3VGYnU3bTV5ZEhTMDJ2L3VYdjk3SFZ5anVpVXd1T25uellxTWlwSzd1NXZxTm1xaU5hdVg2WS90TzlXMWM2ZE1mUTUrZnI2NmVPbFNwbW9sS2IrL3Z5UXBOVFZWUzVldnZHZnQyYk4zVG5DOEczUzg2OGpSUDYxcVgrL3ltaG8ycUNkM056Zk4vbnF1ZnRueXEwYU5HR29WRnBRa0wwOVBSVVpHS2VMS0ZZV0hYMUJZV0xqT2g0Y3JQUHlDem9lRnExV0w1bnE5UythZUh3QUFBQUFBQUFBQUFBQWVGd0tEQUFBQVQ3QjFQMlFjaURNYURkcStZMWVhc1NKRkN1dlRjUk4wNnUvVG1qVHVVM1hxMmtOcjEvK2svM3cxUjMxN3Y2L3k1Y3BLa3M2Y1BhZFBQaDJyM1h2MnFXcVZ5anAwK0lqYWQreXNsaTJhcWZPcnIxaE80THY3NnQ4Sms2ZHEzdnlGNmI0SytNdTUzOGpUdzBOTm16eXJ4VXVYNjlqeGt4by9hYW9LNU0rdlp4czN6TlJ6UGh2U0tsTjEvK3dwSlNYRkt0Q1lrY3pVZFRqY1RyNisrWFRvOEJGdCttV0wzdW41aG9LS0Y1TWs3ZHkxVzJIaEZ4Uis0YUl1WExpbzZ6ZHVhUDJHalZxL1lhTmxmbDRmSHdVRUZGVHBVaVVmK05YT0FBQUFBQUFBQUFBQUFQQnZJakFJQUFEd2hESVlkTi9YRDk4TkRDWWtKR2paeXRYNjh1dTVhdEVzUk4vTy9WTGhGeTVLa2xZdFg2ekZTNVpwMHRUUDVPTHNyQjI3OW1qdCtwOGtTZSsvODViZTd0bERoNDhjMVlEQlEvWGptblg2ZGR2dld2ZjlDbmw3ZTkyM3gwMi9iTmJ4NHlmVTY3MjNGUnNiSzBscTFhS1oxcTcvU1VOSGpsS0Y4dVhrNCtPZHFlZWRQR0dNbW9jMHpmRCsrZzBiMVhmQVlNdTFqWTJORHU3ZGFWVTNjY28wTFY2NlhLRzcvNUJCQnN0NHhXbzExYUY5T3czczN6ZkRQVzdmdnEyUEJnOVRpYURpNnZsR044djQ0R0VqZGVWS3BDVVVtQyt2ank1ZHZxeUpZejlWUUVCQkJRWVVsSjJkbmZZZk9LaHFWYXRrdUQ0QUFBQUFBQUFBQUFBQVpDY0Nnd0FBQUU4WXM5a3NTYksxdGRXZXZhSHEwdjNOZE92K2VkcGZUR3lzZnRxd1NkTW5UMUNWeXBYUzFOa1lqZXJVc1lNYTFLOHJEM2NQblFzTFUzQ05haHJRdDQvbEJMMEs1Y3RwemFwbCttN3hNdVhONjUycHNHQlNVcEttVHY5Y1hsNmU2dEtwbzJiT21tMjVOM0xZeDJyVjVpVU5HZjZKWm4veFdhYWV1KytBd1drQ2dabmg0R0J2TlJZYkd5c1hGeGZsY1hDd3VtYzBHdE9kSTkxNXhmR1E0Wi9vMHVYTG1qRjFrbmJzM0sxVHAwOHJKaVpHaStiUGxhZW5wMlh1Z3UrV2FNejRpYXBVc1lMbHN4bzVlcXlXTGwrcGhkL01VZVZLRmJMMEhBQUFBQUFBQUFBQUFBRHdPQkFZQkFBQWVJTDgrZGN4L1hYc3VDVEoyZGxaTjI3Y2xDVE4rMnFXOHViTkswbjZaZk5XVGYxc1pwcDVlWDE4dEhqQlBKVXFiMzI2WFhwamt0UjZ4OHRXWThPSERGS0xaaUgzN1BIeTVRaEZYNyt1N1R0MjZkejU4eG8rWkpDY25KelMxUGpteTZjUFAzaGZuM3c2VGl0WC82QzJiVnJmYzAxSkdqRjBzQm8zYkpEaC9jMWJmOVdJVVdQdXU4N3BNMmVWMzkvdnZuWC82OURoSS9wcDQ4K1NwTGZlKzBEU25ZRGhjNDBieWMvUE4wMXRoUXJsSkVsN1EvY3JwTW16bWpCNW1wWXNXNkhPcjc1Q1dCQUFBQUFBQUFBQUFBREFFNHZBSUFBQXdCTmkyMjkvNk1NQmcxU3ZUaTFKa20rK3ZKYkFZTUdDQlpUZjMxK1M3dm1LMzNVL3JMem5IaTFhdDlWN2IvZFVzNUFtNmQ3M1NlZGt3ZGk0T0VWY2laUWtoYlJzby9OaFlhcFJ2YW9PSGpxczh1WEtxbjI3RjlOZHEvMUxiYlZzeFNxTm56aEY5ZXJVVHJmdlk4ZFA2UGJ0MjVMdW5GaVlhRXJNc1Bla3BLUjdQcHNrM2J3Wm94TW5UK241bHMzdlczdFhTa3FLakVhamloVXRxdVloVFZXMFNHRVZLVkpZUlFvWFVxSEFBTm5iVzU5SVdLWjBLVDN6ekRQYXVPa1gvYko1cTladjJLak9uVHBxMElDK2lvK1BsNk9qWTZiM0J3QUFBQUFBQUFBQUFJREhoY0FnQUFCQU5yc1dIUzFKZXJkWEg3M1dxYU5pWTJQbDUrZXJaNTU1eGxKejllbzEyZGpZU0pKaVltSXlYS3RJNFVLU3BCMDdkMnZwOHBXYVBtV0NWWTJOclUyNnIrVzFzN09UcTZ1cjVmcXZZOGMxWnR4RUhUeDhSR2F6V2E2dXJxcFFvWncrZVA4ZGZmNmZMNVdTa3FyUkk0ZkphRFNtMjR1TjBhaVBCL2JYYTYrL29lbWZ6OUxvRVVOMTdWcTBRdmNma0NSMTZmR1dZbUppMUxGRGUwblNwK01tNnROeEUrL3hTZDNmaWxXcmxaeWNyRVlONm1kNnp1cnZmOVRxSDlkcXpLZ1JtanpCK2dURGxKUVVKU2NucHdrTzJoaU5xbGVubHRhdTN5QWJHeHNOR3RCWG5UdDF2UE5jM1h1cVF2bHkrbmhnLzRkNkZnQUFBQUFBQUFBQUFBQjQxQWdNQWdBQVpLUFUxRlN0Vzc5UmpvNk9HanQ2aEJvMXFLK0dUWnFyZnQwNmFlbzZkT3FhcFhYRHdzTzE2WmZONmQ2YlB1TUxUWi94aGRWNHlSSkJXcjE4c2VYYVpETHA3ek5uMUxwVkN6VnQ4cXhxQmRlUXJhMnRGaTlkcnRPbnoyandSLzFWdkZqUmUvWlJ0VXBsOWUzOXZwNXYxVUpUcHMvUVYzTytrU1Q1Ky91cFRxMmFxbDByV0RXRGE4akp5VWt0bTRmSXljbEpUWm8vcjE3dnZhMjMzK3loRmF1KzE5QVJvM1RzY0toT25EeWx0ZXMzYUYvb2ZsVW9YMDUyZG5acDlqcHo5cHhtZmZtMUFnb1dVUDE2ZGRMcEpuMDNZbUlVdXYrQTR1UGpKVW1KaVNZZC9lc3Y3ZDkvVVB0Qzkydi93WU9hTldPYXFsYXBMRW02ZnVPR1pueitINjNmc0VtUzFMSjVNMHRZVUpMT25UdXYwcVZLWm5wL0FBQUFBQUFBQUFBQUFIaGNDQXdDQUFCa0k0UEJvUDU5UDFCZ1FJQktsZ2pTa21VcmRPMWF0RnEzYWlsSmNuRnhWdmx5WlRWeDNLZnk5dko4SkhzT0dUUkE3VjVzWXpWdU5CclNYSmNyVzBaL2JQMVp0clpwdjJWODVlV1g1TzNscGVlZWJaU3AvWHAwNnlwSnFsaWh2UHIwZWs4TjZ0ZFZVUEZpYVdyNjluNWY1cFFVOVJzd1NEWkdvMEthUEdlMVRvbWc0aW9SVkZ6dE9uVFMyejE3cUhIREJwWjdodzRmMGZ0OStpa3gwYVJSSTRaWjlTemQrYXpOWnJQVmVHUmtsQ1RwNE1GREdqWnl0STRkUDZHa3BDVFoyOXVyWEpuU2VyWER5eXBhdElpdVhyMm1oWXVXYU1HaUpVcE1TTkNycjdSWFpPUlZyVm0zWHMyYVBxZjY5ZXJvMHFYTGlvMkxVOWt5cFRQMTJRQUFBQUFBQUFCNFBGSlRVMlV3R081ZkNBQUE4SlFqTUFnQUFKRE5tajczckNRcExDeGNVNmJOVU9WS0ZWUzlXaFZKVXVsU0piWDB1L21XMnNpb0tKbVR6WEp5Y2xKc2JLd09IemxxT1dudnpObHpscnByMTZLdHh1NjZjZU9tTGw2NmRNK2VBZ01LV2w2Qm5KN01oZ1gvcVZHRCt1bStLamcrUGw1YnQvMm1yK2ZPMTRtVHAvVHh3UDRxWENoUWt1VGc0Q0JKT25MMFR3VVZMNjZJS3hFNmZlYXNTcFlJa2lSZHVIaFJYOCtkcnhVclY4dk96azZUSjR5eGZIYi95OXZiUzM5czM2bXQyMzZUczVPenBEdWY1N3IxRytUbjV5dUhQSGxrTkJyVnZXdG5CZGVvcm9vVnlzdkJ3Vjc3UXZkcnpMaUoydmp6WmlVbEphbGgvWHI2c1BkN0tsYTBxRzdlak5HSms2ZjBYdSsrNnRxNWs4NmVPeWVEd2FDYXdkV3ovUGtBQUFBQUFBQUFlUFR1L3Z3MEppWkdibTV1MmR3TkFBQkE5aU13Q0FBQThJVDR6MWR6bEd3MjY1UGhRek9zV2YvVFJvMmZORFhOV09OR0RTUkpMVnEzdGFwUGIyem1yTm1hT1d2MlBYdlordk42K2ViTGQvK21IMEp5Y3JMZTc5TlBPM2J1Vm5KeXN1cldxYVVSUXdlcmZMbXlscHFhTmFyTHo4OVg3VHQydG95OThIeEw1ZmYzMTRXTEY5V2lkVHVaVENaVnJWSlp3ejRlZU05WEpIL3czanY2ZE54RXZmTituelRqTGk3T0d0Q3ZqNTV2MlZ3dlBOL1NhdDc1ODJINmVmTVdOUXRwb3RjN2Q3S0VGU1hKemUwWnpaODdXeDhOSHFhdjUzNGpTWHIxbFplVjM5Ly9RVDhXQUFBQUFBQUFBSStRbjUrZkpDa3lNcExBSUFBQWdDU0R5V1JLemU0bUFBQUFJTjI4R2FQakowNnFSdldxR2RaY3V4YXR2YUg3bFpTVUpMUFpyR2VlY1ZYZDJyVXNmMG8yTzAyWVBGWHo1aS9Vc2NPaG1aNno3YmMvRkhIbGlobzFxQzhmSCs5MGE4d3BLWXFLaXBMWmJKYXprN1BjM2YvL2gzcHIxMitRYjc2OHFscWxjcWIyUzBwSzByVnIwVEtuM0hrMXNaMmRuYnk4dkdSak5ONXpYbXhzckZ4ZFhlOVpjK25TWlNVa0pxcEk0VUtaNnVWQlRKczJUY0hCd1FvT0R2N1g5Z0FBQUFBQUFBQ2VKcW1wcVZxMGFKRWtxVU9IRHZkOHN3b0FBRUJPWUc5dmIzaVkrUVFHQVFBQWdCeUN3Q0FBQUFBQUFBQ1FkVkZSVVZxOGVMSEtsaTJyK3ZYckV4b0VBQUE1MnNNR0Jua2xNUUFBQUFBQUFBQUFBQURncWVYajQ2TkdqUnBweTVZdHVuejVzcXBYcnk0Zkh4KzV1Ym5KWUhpbzM3Y0RBQURrT0FRR0FRQUFBQUFBQUFBQUFBQlB0YkpseXlwZnZuemF0R21UMXExYmwyNE5iL2NBQUFDNUFZRkJBQUFBQUFBQUFBQUFBTUJUejhmSFJ4MDdkbFJFUklRdVhicWtwS1NrTlBjTEZDaVFUWjBCQUFBOFBnUUdBUUFBQUFBQUFBQUFBQUM1Z3NGZ2tKK2ZuL3o4L0xLN0ZRQUFnR3hoek80R0FBQUFBQUFBQUFBQUFBQUFBQURBdjQvQUlBQUFBQUFBQUFBQUFBQUFBQUFBdVFDQlFRQUFBQUFBQUFBQUFBQUFBQUFBY2dFQ2d3QUFBQUFBQUFBQUFBQUFBQUFBNUFJRUJnRUFBQUFBQUFBQUFBQUFBQUFBeUFVSURBSUFBQUFBQUFBQUFBQUFBQUFBa0FzUUdBUUFBQUFBQUFBQUFBQUFJSXR1M2JxdGhJUUVxL0g0K0hqZHZuM2JhandoTVZGeGNiY2UrUm9BQUFCWlFXQVFBQUFBQUFBQUFBQUFBSUFzZXFGZEI3MzIraHRXNHgwN2QxUGJsenRaalhkLzgyMjFhdk9TVWxKU0h1a2FBQUFBV1dHYjNRMEFBQUFBQUFBQUFBQUFBSkRUZUhsNXl0M2R6V3JjeDl0YnQrUGowNm4zVWtKQ29veEc0ei9HSG40TkFBQ0FyRENZVEtiVTdHNENBQUFBd1AxTm16Wk53Y0hCQ2c0T3p1NVdBQUFBQUFBQUFBQUFBR1FEZTN0N3c4UE01NDhkQUFBQUFBQUFBQUFBQUFBQUFBQ1FDeEFZQkFBQUFBQUFBQUFBQUFBQUFBQWdGeUF3Q0FBQUFBQUFBQUFBQUFBQUFBQkFMa0JnRUFBQUFBQUFBQUFBQUFBQUFBQ0FYSURBSUFBQUFBQUFBQUFBQUFBQUFBQUF1UUNCUVFBQUFBQUFBQUFBQUFBQUFBQUFjZ0VDZ3dBQUFBQUFBQUFBQUFBQUFBQUE1QUlFQmdFQUFJQWN3R1F5WlhjTEFBQUFBQUFBQUFBQUFISTRBb01BQUFCQURoQVZGU1ZKY25kM3orWk9BQUFBQUFBQUFBQUFBT1JVQkFZQkFBQ0FIT0RjdVhNeUdvMEtEQXpNN2xZQUFBQUFBQUFBQUFBQTVGQUVCZ0VBQUlBblhGUlVsRUpEUTFXOWVuVTVPanBtZHpzQUFBQUFBQUFBQUFBQWNpamI3RzRBQUFBQVFNWk9uVHFsTFZ1MnlOdmJXOVdyVjgvdWRnQUFBQUFBQUFBQUFBRGtZQVFHQVFBQWdDZkFybDI3TEYrbnBxYnE1czJiaW95TVZIUjB0SUtDZ3RTd1lVTVpqUndRRGdBQUFBQUFBQUFBQU9EQkVSZ0VBQUFBbmdEL0RBeEtrcjI5dmZ6OC9GU3JWaTBWSzFZc203b0NBQUFBQUFBQUFBQUE4RFF4bUV5bTFPeHVBZ0FBQUFBQUFBQUFBQUFBQUFBQTNKdTl2YjNoWWVielRqTUFBQUFBQUFBQUFBQUFBQUFBQUhJQkFvTUFBQUFBQUFBQUFBQUFBQUFBQU9RQ0JBWUJBQUFBQUFBQUFBQUFBQUFBQU1nRkNBd0NBQUFBQUFBQUFBQUFBQUFBQUpBTEVCZ0VBQUFBQUFBQUFBQUFBQUFBQUNBWElEQUlBQUFBQUFBQUFBQUFBQUFBQUVBdVFHQVFBQUFBQUFBQUFBQUFBQUFBQUlCY2dNQWdBQUFBY29SYnQyNHJJU0hCYWp3K1BsNjNiOSsyR2s5SVRGUmMzSzFIdmdZQUFBQUFBQUFBQUFBQTVGUUVCZ0VBQUpBanZOQ3VnMTU3L1EycjhZNmR1Nm50eTUyc3hydS8rYlphdFhsSktTa3BqM1FOQUFBQUFBQUFBQUFBQU1pcGJMTzdBUUFBQUNBenZMdzg1ZTd1WmpYdTQrMnQyL0h4NmRSN0tTRWhVVWFqOFI5akQ3OEdBQUFBQUFBQUFBQUFBT1JVQnBQSmxKcmRUUUFBQUFBQUFBQUFBQUFBQUFBQWdIdXp0N2MzUE14OGprb0JBQUFBQUFBQUFBQUFBQUFBQUNBWElEQUlBQUFBQUFBQUFBQUFBQUFBQUVBdVFHQVFBQUFBQUFBQUFBQUFBQUFBQUlCY2dNQWdBQUFBQUFBQUFBQUFBQUFBQUFDNUFJRkJBQUFBQUFBQUFBQUFBQUFBQUFCeUFRS0RBQUFBQUFBQUFBQUFBQUFBQUFEa0FnUUdBUUFBQUFBQUFBQUFBQUFBQUFESUJRZ01BZ0FBQUFBQUFBQUFBQUFBQUFDUUN4QVlCQUFBQUFBQUFBQUFBQUFBQUFBZ0Z5QXdDQUFBQUFBQUFBQUFBQUFBQUFCQUxrQmdFQUFBQUFBQUFBQUFBQUFBQUFDQVhJREFJQUFBQUFBQUFBQUFBQUFBQUFBQXVRQ0JRUUFBQUFBQUFBQUFBQUFBQUFBQWNnRUNnd0FBQUFBQUFBQUFBQUFBQUFBQTVBSUVCZ0VBQUFBQUFBQUFBQUFBQUFBQXlBVUlEQUlBQUFBQUFBQjBRU25GQUFBQ2owbEVRVlFBQUFBQUFBQUFrQXNRR0FRQUFBQUFBQUFBQUFBQUFBQUFJQmNnTUFnQUFBQUFBQUFBQUFBQUFBQUFRQzVBWUJBQUFBQUFBQUFBQUFBQUFBQUFnRnlBd0NBQUFBQUFBQUFBQUFBQUFBQUFBTGtBZ1VFQUFBQUFBQUFBQUFBQUFBQUFBSElCQW9NQUFBQUFBQUFBQUFBQUFBQUFBT1FDQkFZQkFBQUFBQUFBQUFBQUFBQUFBTWdGQ0F3Q0FBQUFBQUFBQUFBQUFBQUFBSkFMRUJnRUFBQUFBQUFBQUFBQUFBQUFBQ0FYSURBSUFBQUFBQUFBQUFBQUFBQUFBRUF1UUdBUUFBQUFBQUFBQUFBQUFBQUFBSUJjZ01BZ0FBQUFBQUFBQUFBQUFBQUFBQUM1QUlGQkFBQUFBQUFBQUFBQUFBQUFBQUJ5QVFLREFBQUFBQUFBQUFBQUFBQUFBQURrQWdRR0FRQUFBQUFBQUFBQUFBQUFBQURJQlFnTUFnQUFBQUFBQUFBQUFBQUFBQUNRQ3hBWUJBQUFBQURnLzlxMVl3SUFBQUNFUWYxYlc4SnZrQU1BQUFBQUFJQUFZUkFBQUFBQUFBQUFBQUFDaEVFQUFBQUFBQUFBQUFBSUVBWUJBQUFBQUFBQUFBQWdRQmdFQUFBQUFBQUFBQUNBQUdFUUFBQUFBQUFBQUFBQUFvUkJBQUFBQUFBQUFBQUFDQkFHQVFBQUFBQUFBQUFBSUVBWUJBQUFBQUFBQUFBQWdBQmhFQUFBQUFBQUFBQUFBQUtFUVFBQUFBQUFBQUFBQUFnUUJnRUFBQUFBQUFBQUFDQkFHQVFBQUFBQUFBQUFBSUFBWVJBQUFBQUFBQUFBQUFBQ2hFRUFBQUFBQUFBQUFBQUlFQVlCQUFBQUFBQUFBQUFnUUJnRUFBQUFBQUFBQUFDQUFHRVFBQUFBQUFBQUFBQUFBb1JCQUFBQUFBQUFBQUFBQ0JBR0FRQUFBQUFBQUFBQUlFQVlCQUFBQUFBQUFBQUFnQUJoRUFBQUFBQUFBQUFBQUFLRVFRQUFBQUFBQUFBQUFBQUFBQUFBQUFBQUFBQUFBQUFBQUFBQUFBQUFBQUFBQUFBQUFBQUFBQUFBQUFBQUFBQUFBQUFBQUFBQUFBQUFBQUFBZUJuR3dlQzNwRzQ3QUFBQUFBQkpSVTVFcmtKZ2dnPT0iLAoJIlRoZW1lIiA6ICIiLAoJIlR5cGUiIDogIm1pbmQiLAoJIlZlcnNpb24iIDogIjU2Igp9Cg=="/>
    </extobj>
    <extobj name="C9F754DE-2CAD-44b6-B708-469DEB6407EB-2">
      <extobjdata type="C9F754DE-2CAD-44b6-B708-469DEB6407EB" data="ewoJIkZpbGVJZCIgOiAiMTg0MzQxMzExNDcxIiwKCSJHcm91cElkIiA6ICI5NDgzNzMyNjAiLAoJIkltYWdlIiA6ICJpVkJPUncwS0dnb0FBQUFOU1VoRVVnQUFCZVlBQUFHdkNBWUFBQUErSFFYcEFBQUFDWEJJV1hNQUFBc1RBQUFMRXdFQW1wd1lBQUFnQUVsRVFWUjRuT3pkZTF5TzkvOEg4TmRkZHlkRmtxS1VIRUp5K0RyTmhCbGZ4K1UwY3piTTJEQkdtOE1jbTRnd1FzN2JLbUlPR1RsRWFpMFNJOGJFY2l4THNud2RTc2U3MDMzNC9kSGp2bjdkN2tOMzRXYnI5WHc4OXRoOVhkZm51cTdQZmF2Yjl2cDhydmRIcEZBb0ZDQWlJaUlpSWlJaUlpSWlvcGNtRW9sRTViVXhNa1JIaUlpSWlJaUlpSWlJaUlpb0ZJTjVJaUlpSWlJaUlpSWlJaUlEWWpCUFJFUkVSRVJFUkVSRVJHUkFET2FKaUlpSWlJaUlpSWlJaUF5SXdUd1JFUkVSRVJFUkVSRVJrUUV4bUNjaUlpSWlJaUlpSWlJaU1pQUc4MFJFUkVSRVJFUkVSRVJFQnNSZ25vaUlpSWlJaUlpSWlJaklnQmpNRXhFUkVSRVJFUkVSRVJFWkVJTjVJaUlpSWlJaUlpSWlJaUlEWWpCUFJFUkVSRVJFUkVSRVJHUkFET2FKaUlpSWlJaUlpSWlJaUF5SXdUd1JFUkVSRVJFUkVSRVJrUUV4bUNjaUlpSWlJaUlpSWlJaU1pQUc4MFJFUkVSRVJFUkVSRVJFQnNSZ25vaUlpSWlJaUlpSWlJaklnQmpNRXhFUkVSRVJFUkVSRVJFWkVJTjVJaUlpSWlJaUlpSWlJaUlEWWpCUFJFUkVSRVJFUkVSRVJHUkFET2FKaUlpSWlJaUlpSWlJaUF5SXdUd1JFUkVSRVJFUkVSRVJrUUV4bUNjaUlpSWlJaUlpSWlJaU1pQUc4MFJFUkVSRVJFUkVSRVJFQnNSZ25vaUlpSWlJaUlpSWlJaklnQmpNRXhFUkVSRVJFUkVSRVJFWkVJTjVJaUlpSWlJaUlpSWlJaUlEWWpCUFJFUkVSRVJFUkVSRVJHUkFET2FKaUlpSWlJaUlpSWlJaUF5SXdUd1JFUkVSRVJFUkVSRVJrUUV4bUNjaUlpSWlJaUlpSWlJaU1pQUc4MFJFUkVSRVJFUkVSRVJFQnNSZ25vaUlpSWlJaUlpSWlJaklnQmpNRXhFUkVSRVJFUkVSRVJFWkVJTjVJaUlpSWlJaUlpSWlJaUlEWWpCUFJFUkVSRVJFUkVSRVJHUkFET2FKaUlpSWlJaUlpSWlJaUF5SXdUd1JFUkVSRVJFUkVSRVJrUUV4bUNjaUlpSWlJaUlpSWlJaU1pQUc4MFJFUkVSRVJFUkVSRVJFQnNSZ25vaUlpSWlJaUlpSWlJaklnQmpNRXhFUkVSRVJFUkVSRVJFWkVJTjVJaUlpSWlJaUlpSWlJaUlEWWpCUFJFUkVSRVJFUkVSRVJHUkFET2FKaUlpSWlJaUlpSWlJaUF5SXdUd1JFUkVSRVJFUkVSRVJrUUV4bUNjaUlpSWlJaUlpSWlJaU1pQUc4MFJFUkVSRVJFUkVSRVJFQnNSZ25vaUlpSWlJaUlpSWlJaklnQmpNRXhFUkVSRVJFUkVSRVJFWkVJTjVJaUlpSWlJaUlpSWlJaUlEWWpCUFJFUkVSRVJFUkVSRVJHUkFET2FKaUlpSWlJaUlpSWlJaUF5SXdUd1JFUkVSRVJFUkVSRVJrUUV4bUNjaUlpSWlJaUlpSWlJaU1pQUc4MFJFUkVSRVJFUkVSRVJFQnNSZ25vaUlpSWlJaUlpSWlJaklnQmpNRXhFUkVSRVJFUkVSMFd1MWJ0MDZMRml3b0VMbjVPYm1Zdi8rL1RyYlhMdDJEYUdob1MvVHRkZENKcE1oTWpJUzU4K2ZyL0M1Qnc0Y3dOYXRXNUdabWFteS8rSERoMWl5WkVtbHJxbkx2WHYzaE04d09Ua1o1ODZkZTZYWEo4M0ViN29EUkVSRVJFUkVSRVJFOU8rV21KaUl0TFMwQ3AyVGxaV0ZvS0FnakJvMVNtZTcwTkJRakJneEFpS1JTR3ViUzVjdTRmSGp4eGc0Y0tDd1R5S1JJQ01qUSsvK09EazU2YnhIV1FxRkFxR2hvWkJJSkdqWHJoM016YzMxdnMrUkkwY2drVWd3YWRJa2xmMS8vUEVIenA4L2o2RkRoK3A5TFgwa0pTVWhLQ2dJSTBlT1JHSmlJclp1M1lyeDQ4ZGo3Tml4S3UyMC9mbUpSQ0k0T1RsQm9WRGc0Y09IV3UvajdPejhTdnY5VDhkZ25vaUlpSWlJaUlpSWlONXFZV0ZoMkxadG05YmpmZnIwMGJnL09qb2FBQkFiRzR2bzZHaGN1M1lOczJmUGhvV0ZCUzVjdUlCVnExYnAzWWRqeDQ3QndzSkMyRTVPVHNaZmYvMmx0WDJ6WnMwUUV4T0R6WnMzbzNYcjFocmJkT3JVQ1RWcTFCQzI3OTY5aTZkUG4yTGd3SUV3TXpOVGFYdjkrbldZbUpqQXpjMU5yLzdtNWVYaCtmUG41YmJMeWNtQlFxSEEvZnYzMGI1OWU0d2VQUnBtWm1aSVMwdURsWlVWYkd4c0lKUEpNSEhpUkkzbm01aVlJQ0lpQW9XRmhWcmJHQmtaSVNvcVNxOStWeFVNNW9tSWlJaUlpSWlJaU9pdE5talFJSHp3d1FlVlB2K2JiNzZCaTRzTGdvS0NrSktTZ25YcjFnbkhEaDQ4Q0d0cmE2M25IajkrSEFFQkFXcjd6NTQ5aTcxNzk1Wjc3NmlvS0syaDlKWXRXMVNDK1Y5KytRVkE2ZnQ5K3ZRcHhvd1pvM1pPLy83OXRkNUxPUkFCbEE1R2FPcTNOcDkvL3JuSzlnOC8vSUJCZ3daaHhvd1p3cjZGQ3hlaVI0OGV3dmJKa3lleGFkTW1sZk84dmIzUnJWczNsVFliTm16UXV4OVZCWU41SWlJaUlpSWlJaUlpZXF1SnhXSThldlFJbjMzMm1kcXhxS2dvOU8zYlYyMS9ZR0NnU3ZtVWtTTkhvbDY5ZWtoS1NsSUo0dFBUMDVHVGs2UDEzdVhOT2k4YmhwODlleGFuVDUvR3Q5OStxOVl1TGk0T01URXhXTHAwcWNickZCVVZJU1ltQmgwNmRFQ0RCZzFRVkZTRStmUG5BeWl0TC8vVFR6K2haOCtlZU9lZGQzVDJSMWYvTkxsMTZ4Wm16cHlKa0pBUU9EbzZWdWphVkhrTTVvbUlpSWlJaUlpSWlPaXRrWjZlRHBsTWhrZVBIZ0VvclcydUxPc2lsOHVGb0RrdExVMG9uU0tYeXhFY0hDd0U4YjE3OTFhNVpsRlJFY3pNek5DMWExZDA3ZHBWNWRqTW1UTmZXZDhmUEhpQXMyZlBhanlXbHBhbWMrSFcwNmRQSXk4dkR3MGFOQUFBbUptWm9XZlBuZ0NBUTRjT0FRQSsvUEJEdlV2WktNbGtNcVNucDJzOWJtTmpBd0RJeU1pQW82TWpGQW9GYnQ2OGlSWXRXcWkxOWZQemc1K2ZuOG8rRXhNVGxXMWZYMSsxODR5TWpDclU1NnFBd1R3UkVSRVJFUkVSRVJHOU5XYk1tS0V5ZzMzaXhJbG8wYUlGWnMrZURRQWFaOGNEMERpYkhpZ3RwUkljSEl5dnZ2b0tYYnAwVVR0ZTJWSTJTZ01IRGtSaFlhSEt2aGNIQnJRZFV3NHl5T1Z5N051M1QrczVmL3p4QjZwWHI0NW16WnBwYmZNaWhVSUJBTWpNek5SYSt4MEFJaU1qSVJhTDhlREJBN1JxMVFvWEwxNkV0N2MzTm03Y2lPYk5tNnUwblRKbEN0NTk5MTFoT3k0dURudjI3RkY1LzlPbVRZTkVJa0g5K3ZYUm9FRUR4TVhGWWRldVhYcjN1NnBnTUU5RVJFUkVSRVJFUlBRdkpKRkljT25TSlNRbkp5TTdPMXV2Y3p3OFBOQzVjK2RLM1U5WEdLMVBHMlg5Y3VYc2NPV01lR1Y0blptWmlUNTkrbUR1M0xuWXRXc1gzbnZ2UFJ3OGVCQUEwTDE3ZDR3ZVBScm56cDNEK1BIanNXN2RPbGhhV2dJQTJyVnJoN0N3TVBqNCtNRFQweFBUcGsxVFcxajFaV3pidGswSXdjUER3M0g0OEdFRUJ3ZXJ0ZE4xTENZbVJtMVd1NmJQU3RzaXQwck96czdDOVNVU0NVeE5UV0ZuWjRmSXlFaU43WTJOalFFQUxpNHV1SFBuRGo3NDRBUHMyTEVEN3U3dUtxRzhrWkVSM252dlBUUnYzbHlsUEZDblRwMWdiR3lNaFFzWG9ubno1cGd3WVFMYXRtMkxSWXNXSVQ4L0g3Nit2bWpYcmgzeTh2SjA5cnNxWWpCUFJFUkVSRVJFUkVUMEw1T1VsSVRvNkdqSVpESTRPRGpBMWRVVnBxYW01WjVYTm5TdEtGMkxzOGJGeFNFL1AxOW5tL0xxbTllcVZRdHo1ODRGQU96ZXZSczlldlFRdGhjdFdvUzB0RFRzM3IwYjQ4ZVB4NnhaczRUejZ0U3BnNENBQVBqNCtDQWlJZ0p1Ym00cS9SZzJiSmhlNzA4Ykp5Y240YlZ5NXIybXoxSGJzWUtDQWdRSEI2TkpreVpJU2tvUzlpdmYyKzNidHhFZUhvNFBQL3dRVFpvMDBka1g1V0FFQUdSbFpRbjM3TmV2bjhiMnl2SS9yVnUzeHJsejU3Qi8vMzZrcHFaaTgrYk5RaHVGUW9HSER4L2kwMDgvQlZBNllLSmthbXFLenAwN1k5KytmV2pac3FXdzZPdTBhZE93ZGV0VytQcjY0cnZ2dm9PbnB5ZlMwdEpRcDA0ZHZYNE9xd0lHODBSRVJFUkVSRVJFUlA4aVNVbEpPSGJzR0pvMmJZcGV2WHJCd3NMQ0lQY3RHNGEvS0RFeEVmbjUrVHJibENjNE9CaWhvYUhDdHJiU05XVkwzVVJGUlFFQXFsV3JCajgvUDBSR1Jxb05EbXpjdUJGV1ZsWmE3eHNiRzF2aFVpejZQRDJnOU5OUFArSFpzMmVZTjIrZUVNWUQvejg3UGprNUdRQXdldlJvMUtwVlMrL3JKaVVscVF3YXJGcTFDZzRPRHNMMko1OThJcnp1MHFVTERoOCtqSjA3ZCtLVFR6NkJxNnNyd3NMQ1lHeHNqSjQ5ZStvc2hhTzBiOTgramVWNFB2LzhjK0cxcHZJNFZSV0RlU0lpSWlJaUlpSWlvbjhKaVVTQzZPaG9ORzNhRkFNSERuelQzWG1sSms2Y0tBVEV2WHYzUm1CZ29NcnNjMlhwRzJVWS95S3hXSXdCQXdZSTJ5MWJ0c1RDaFF2UnBFa1RYTHg0RVNkUG5zVHk1Y3NCQUZldVhNSEJnd2ZoN2UyTm5qMTd3c25KU1cybWQwbEpDY1JpemZHcXJsSTJtcnovL3Z0bzA2YU54bU1YTDE1RXc0WU5LeFRLNStYbDRmYnQyeGcrZkxpd3o5N2VYdXRUQ2NiR3hoQ0pSS2hSb3daR2pod0pvSFF4V2hNVEV3d2VQRmdvSjFUV1gzLzloZkR3Y0VSRVJNREx5d3NGQlFYWXNXTUhSbzBhaGNHREI2TjY5ZXA2OTdjcVlqQlBSRVJFUkVSRVJFVDBMM0hwMGlYSVpETDA2dFhyVFhmbGxUdDM3aHg4ZlgyRjdmSm16TGRzMlJMKy92N0Mvb2NQSDZKNjllcXd0cmJHclZ1M0VCWVdoZ1VMRnNESXlBanA2ZW00ZVBHaTBEWWpJd09YTDE5R1NVbUpFR2I3K2ZsaDZ0U3BzTE96QTFCYWdrWVoxc3RrTWdEQWlCRWo4TkZISDJrczF6Smx5aFJNbVRJRk1wa01Sa1pHRUlsRUFFcExBT21hc2Erc1BWL2VMSHdmSHg5aGNkdGp4NDZocUtnSVhidDJGWTVybS9WKy9QaHhiTm15QlRZMk5zak16TVQzMzMrUFFZTUc0YzZkTzVnd1lRSXlNelB4di8vOUQ0OGVQY0xEaHcrUmtwS0NXN2R1NGZuejUyalRwZzNXclZ1SEZpMWFBQURxMTYrUHdNQkE3Tm16QjgyYk40ZXJxeXNjSEJ4UW8wWU5tSnFhb203ZHV1V1c0NmtxR013VEVSRVJFUkVSRVJIOVN5UW5KOFBCd2NGZzVXc01xV3ZYcnNKcytNck1tUC81NTU4UkZSV0YwTkJRbUpxYUlqWTJGaDA2ZEZBcGZhTk5VRkFRTGwyNmhDKysrRUxZcDA4TmQyM1dybDJMLy96blB3QlVhOVJyVXJhOHpZc0tDd3NSRkJTRWtwSVNvVXpOMzMvL2pUMTc5cUJWcTFabzNMZ3hBS0J0MjdZWU8zWXNiR3hzQUpRT0pCZ2JHK1BJa1NNNGR1d1luSjJkNGUvdmo1Q1FFQnc1Y2dSSGpoeUJTQ1JDOSs3ZGNlTEVDZXphdFF0R1JrYW9WNjhlbWpScGduSGp4cUZqeDQ2d3Q3ZFg2Yzg3Nzd5RGQ5NTVCM2Z1M01HbFM1ZHc2OVl0bkR0M0RzK2VQWU5Db2NDYU5Xc3E5RG45bXpHWUp5SWlJaUlpSWlJaStwZkl6czZHcTZ2cm0rN0dLMUZVVkFRQUNBc0x3NVVyVjNEcDBpV1Y0OXBtZ0plZFdhNWMzQlFvWFVUVnpzNE8xdGJXc0xhMlJzZU9IYkY3OSs1eW55NUlURXhFWEZ3Y0prMmFoTnExYXd2NzA5UFRoV0E2SkNRRWhZV0ZXTHg0TVN3c0xMQm8wU0tZbTV1clhPZnZ2LytHbjU4ZjdPM3RoY0JjSDIzYXRGRUx3SUhTc2tXTEZpMUNTVWtKbGk1ZGlrYU5HZ0VvWGV5MlVhTkdtRFJwRXVSeU9ZeU1qT0RqNDRQYzNGelkyOXZqK2ZQbm1ETm5Ec2FQSDQvSmt5ZkQwdElTdzRjUFIvWHExZUhsNVFVSEJ3ZWNPWE1HZmZ2MmhhT2pJMGFNR0lGT25UcGgyclJwU0V0TFExcGFHazZkT3FYU0YrVkN3N29HS1BiczJhUHhmVlJWRE9hSmlJaUlpSWlJaUlqK1JUU1ZVZm1ueU03T3h0S2xTNUdlbm82TWpBd0F3UDc5KzlHNGNXTkVSa1lDQUJRS0JVNmZQbzJRa0JCMDY5WU5pWW1KK09LTEw5QzBhVk1BUUh4OFBFNmVQSW1GQ3hlaVdyVnFBSUQ4L0h5a3BLU29oUEFmZmZRUjVzK2ZqNWlZR0szOWtVcWxXTDkrUFp5ZG5URnMyREJoZjBsSkNSNDhlQUJQVDA4QUVNcmRMRisrSEhQbXpNSGF0V3V4Wk1rUzFLbFRCd0FRRnhjblhHZjU4dVU2UzllVWxaQ1FnSG56NXFGdjM3NllNR0dDVUdkZUlwRmd3WUlGU0VwS2dvK1BEOTU1NXgzaEhMRllqRFZyMWlBaUlnSStQajdZdm4wN3pwdzVnMjNidHVIWXNXT29VYU1HYXRhc2laVXJWOExiMnhzVEowNkVRcUhBbjMvK2lWYXRXcUZkdTNZUWlVUVlQSGd3QU1ETXpFd29QL1A1NTUvRHc4TkR1TmU1YytmVTZ1bFBtVElGNzc3N3JyQjk0Y0lGL1Bqamp3emxYOEJnbm9pSWlJaUlpSWlJaU40S05XclVnTG01T2ZyMDZRTjNkM2MwYTlaTUtMOGlrVWh3NnRRcGhJV0Z3ZEhSRVN0V3JJQ0xpd3RTVWxLd2FORWlmUHJwcDRpT2prWkNRZ0k2ZCs2TS9QeDhJWmkvY2VNR0ZBb0ZXclZxSmR5clhidDJhTlNvRVRJeU1yUXU0cHFjbkl5TWpBejQrdnFxdExsKy9UcWtVaW5jM2QxVjJqZHExQWdCQVFIdzl2Ykc1TW1UTVhyMGFOeThlUk1YTGx4QS8vNzlNWDM2ZEppWW1PajllYlJ1M1JwZmZ2a2xRa0pDRUJzYmk5R2pSNk52Mzc1WXNtUUo3dDI3Qng4ZkgzVHMyRkh0UERNek14dzVjZ1QxNnRXRHJhMnR5akd4V0l3bFM1Wmc4dVRKQ0FrSlFjZU9IWkdWbFlWWnMyYkJ5OHNMWXJFWVAvNzRJMnJYcm8zLy92ZS9LdWZhMnRxcWxBOTY4ZHFhMnR5OWUxZnY5MXVWTUpnbklpSWlJaUlpSWlLaVNzdk56Y1h1M2J0MXRubisvRGtBWU92V3JlVmV6OC9QVDJVN0lTRUI0ZUhodUhqeElseGNYSkNXbG9hbFM1ZkMyZGtaVXFrVXVibTVtRDE3TnBZc1dRSmpZMk5zMkxCQkxUQy9ldlVxZ05JRllaVkVJaEcyYjk4T2tVaUVuMy8rV1dOZjNOemNzR2ZQSGxoYVdxcnNqNDZPaHJHeHNjcE1kU1VIQndlTUd6Y08vdjcrQ0FvS0FsQmFqbWIwNk5FVkN1VUJ3TWpJQ0FNSERrVDM3dDBSR0JpSUhUdDJJQ1FrQkFDd2JOa3lqYUU4QUVSR1J1TFJvMGVZUG4yNjhGNEJRQzZYQXdDc3JhM2g3KzhQZTN0N21KcWFJams1R1FEZzZ1b0tOemMzeE1mSFk4T0dEWEJ6Y3hPZUJxQlhpOEU4RVJFUkVSRVJFUkVSVlpwRUlzSGh3NGYxYXF0UHUyblRwcWxzbTV1Ync4aklDTXVYTDBlTEZpM2c2ZW1KcUtnb3BLYW1JaUVoQVphV2x0aS9mejhDQWdMZzUrY0hiMjl2OU8zYkZ4NGVIbWpldkRuRVlqRXVYNzRNYTJ0cllTYjNMNy84b25JUDVheHU1ZjdFeEVRQVFHeHNyTXBDdWcwYU5JQzV1VGxpWTJQUnBVc1gxS2hSQTNLNUhLbXBxYmh4NHdhdVhyMkt5NWN2UXlLUndOWFZGUjk4OEFFU0V4Tng1c3daakIwN0ZvMGJOMGFiTm0zUXRHbFRPRGs1d2NYRkJXWm1adVYrSnRXclY4ZlhYMytOUG4zNndOL2ZIMmxwYVFnUEQ0ZUxpNHRRTGtjcEx5OFBnWUdCYU5XcWxWQlNSdm5VUVdob0tEcDE2aVFFOWJtNXVjakt5c0xPblR0UnUzWnRvUnpRekprek1XblNKSVNIaDJQS2xDbkN0VmV0V29WVnExYnA3S3VmbjUvYTRBcXBFeWtVQ3NXYjdnUVJFUkVSRVJFUkVSRzlQSDkvZjNoNGVLQno1ODV2dWl1dnhaTW5UekIyN0ZqVXFsVUxIaDRlOFBEd1FOdTJiWVdaNkZLcEZCRVJFVGgwNkJBc0xTMnhmdjE2WkdWbFllellzZWphdFN1V0xGa0NRSFdCMklvWU5td1lhdGFzaWVEZ1lHemJ0ZzNYcmwxRFlHQWdpb3VMQVFEMTY5ZUhoNGNIdW5mdnJySUliMFpHQms2ZlBvMExGeTdnNXMyYmtFcWxFSXZGMkwxN3Q4cUNzcjE3OThhd1ljTlV3dkFYbFpTVUlDUWtCQWNPSElDMXRUVjI3OTZ0dHRCc1hGd2M2dGV2andZTkdnQW9YVWgzMGFKRnVIYnRtc1pyMnRyYVl1N2N1V2pmdnIydzcvNzkrM0J4Y1JGQy9ONjllNnZWbUQ5Ly9qeENRa0lRRVJFQnVWeU9BUU1HNFBQUFAwZUhEaDJFTnNvYTg5SFIwZVY5dlA4YUl1V0hwcXNOZzNraUlpSWlJaUlpSXFKL2gzOTdNQThBTjIvZWhKdWJHNHlNakhTMkt5Z29nSVdGQlhKeWNoQVZGUVZIUjBkMDZkTGxwZSt2VUNody92eDVkT25TQmMrZlA4ZkJnd2ZSdEdsVHRHalJRaVZrMTZhb3FBZ3BLU25JeTh0VENiQUJZTStlUFhCM2QwZmJ0bTNMdmM3Tm16ZVJuWjJ0RXBTWEp6TXpFNFdGaFNyN1RFMU5ZV3RyQ3oyeVpOSVRnM2tpSWlJaUlpSWlJcUlxcENvRTgwUnZPMzJDZWQzRFNrUkVSRVJFUkVSRVJFUkU5RW94bUNjaUlpSWlJaUlpSWlJaU1pQUc4MFJFUkVSRVJFUkVSRVJFQnNSZ25vaUlpSWlJaUlpSWlJaklnQmpNRXhFUkVSRVJFUkVSRVJFWkVJTjVJaUlpSWlJaUlpSWlJaUlERXIvcERoQVJFUkVSRVJFUjBkdExLcFVpTlRVVlQ1OCtSVUZCQVdReTJadnUwbHZKMk5nWUZoWVdzTE96ZzR1TEM4Uml4bTVFcEIyL0lZaUlpSWlJaUlpSVNLUE16RXpjdkhrVHRyYTJhTjY4T2F5c3JHQnNiUHltdS9WV2tzbGt5TXZMUTNwNk91TGo0K0h1N281YXRXcTk2VzRSMFZ1S3dUd1JFUkVSRVJFUkVhbkp6TXpFalJzMzBMSmxTOWpZMkx6cDdyejFqSTJOWVcxdERXdHJhengvL2h5SmlZbG8wYUlGdzNraTBvZzE1b21JaUlpSWlJaUlTSVZVS3NYTm16Y1p5bGVTalkwTldyWnNpWnMzYjBJcWxiN3A3aERSVzRqQlBCRVJFUkVSRVJFUnFVaE5UWVd0clMxRCtaZGdZMk1EVzF0YnBLYW12dW11RU5GYmlNRThFUkVSRVJFUkVSR3BlUHIwS1J3ZEhkOTBOLzd4SEIwZDhlelpzemZkRFNKNkN6R1lKeUlpSWlJaUlpSWlGUVVGQmJDeXNuclQzZmpIczdLeWdrUWllZFBkSUtLM0VJTjVJaUlpSWlJaUlpSlNJWlBKWUd4cy9LYTc4WTluYkd3TW1VejJwcnRCUkc4aEJ2TkVSRVJFUkVSRVJFUkVSQWJFWUo2SWlJaUlpSWlJaUlpSXlJQVl6Qk1SRVJFUkVSRVJFUkVSR1JDRGVTSWlJaUlpSWlJaUlpSWlBMkl3VDBSRVJFUkVSRVJFUkVSa1FBem1pWWlJaUlpSWlJaUlpSWdNcUVvSDgrSGg0ZmptbTIvdzRNRURqY2YvK3VzdmZQUE5ON2g4K1hLNTE4ck96dGJybmp0MjdNQ2xTNWZLYlZkUVVJQmJ0MjVCSXBHb0hjdkt5c0t0VzdkVTl1WG01aUl4TVJGU3FWU3RmVWxKQ1FvTEM4dTk1NTA3ZDNEOCtIRmh1NmlvcU54ei9vMFVDc1Zydlg1eGNiSEdQOWV5a3BLU01HL2VQRHg1OHFSUzkzajY5Q25rY25tbHppWERrTWxrbFQ0M05UVVZnWUdCNWY0Y3ZTN3IxcTNEZ2dVTEtuUk9ibTR1OXUvZnI3UE50V3ZYRUJvYStqSmRleTFrTWhraUl5Tngvdno1TjkwVklpSWlJaUlpSXZxWEVML3BEcndwRHg0OHdQZmZmNDhPSFRxZ2Z2MzZHdHNFQlFVaE5UVVZyVnExMG5tdHVMZzRyRm16Qmw5OTlSVjY5dXlwcyszZXZYc3haTWdRZE96WVVXZTcrL2Z2WStiTW1WaTllalhhdFd1bmN1emN1WE1JQ0FoQVpHUWtqSTJOQVFEWHIxK0hqNDhQOXU3ZEN6czdPNkd0VENhRGw1Y1hhdGFzaWVYTGw4UElTUHRZelBuejU3RjM3MTRNR0RBQVVWRlIyTEZqQjc3KyttdTgrKzY3T3Z2NnF2VHUzYnRTNTMzd3dRZVlOV3VXempiRnhjWEl6ODlIWGw0ZWNuTnprWk9UZyt6c2JEeC8vaHlabVpsNDl1d1puajU5aWtlUEhzSE56UTNMbHk4SEFNVEd4aUl6TTdOUy9YclJSeDk5QkFCWXVYSWxIajU4Q0Y5Zlg5U3RXMWRqVzdGWWpCczNibURac21YWXNHRUR4R0xOdjZwLy9QRUgwdFBUa1pHUmdXZlBuaUV0TFEzMzc5OUhmbjQrTm16WWdLKysra3F2dmtWSFJ3dXY5Ky9majZDZ29BcStPOTNYSkZYUjBkRUlEUTNGaWhVclVLZE9IZno5OTkrNGZmdTIxdll2ZnE4OGZQZ1FvYUdoR0R4NE1LcFZxNlp5cktLL1I0Nk9qZ2dKQ2FuUU9ZbUppVWhMUzZ2UU9WbFpXUWdLQ3NLb1VhTjB0Z3NORGNXSUVTTWdFb20wdHJsMDZSSWVQMzZNZ1FNSEN2c2tFZ2t5TWpMMDdvK1RrNVBPZTVTbFVDZ1FHaG9LaVVTQ2R1M2F3ZHpjWE8vN0VCRVJFUkVSRVJGcFVpV0QrZHpjWFBqNCtLQ29xQWkvL2ZhYldwQmxhV2tKTHk4dllXYjdnQUVETkY1SEdUeDI2TkFCN3U3dVdMVnFGVkpTVWpCcDBpUzlBeDk5eVdReTVPWGxBWUF3K3owbkowY0kyZ3NLQ2dBQWVYbDVNRFUxRmM2enRyWkduejU5c0dYTEZtemR1aFZmZnZtbFh2ZHIzNzQ5b3FLaXNIanhZZ3daTWdUVHBrMTdsVzlIcXhZdFdxQmJ0MjU2dDkrMmJadkcvVHQyN0VCa1pDU0tpb3BRV0ZoWTd1eGtNek16Mk5qWW9GNjllaENMeFhqOCtESHExS21EUTRjTzZReE1LMElaekk4Y09SS0xGeS9HbDE5K0NWOWZYelJxMUFoWldWa3FiYXRWcTRiQmd3ZmovUG56dUh2M0xteHRiZFd1WjI5dmo1TW5UK0xNbVROd2NIQkFlbm82T25YcWhCa3pacUJ4NDhiQ2dOT1FJVU5VQXN5eXdzUERjZmp3WVkzSHZMeThWTGJsY2pseWNuSlFzMlpObmUvejh1WEwrTzIzMzNTMnFlb2FOV3FFek14TWZQWFZWMWk5ZWpXdVg3K09nSUFBcmUxNzl1eUoyTmhZK1B2NzQralJvK1ZlLzhjZmY0U3pzM081N1M1ZHVvVHQyN2RYcU8rdlFsaFltTmJmWFFEbzA2ZVB4djNLNzl6WTJGaEVSMGZqMnJWcm1EMTdOaXdzTEhEaHdnV3NXclZLN3o0Y08zWU1GaFlXd25aeWNqTCsrdXN2cmUyYk5XdUdtSmdZYk42OEdhMWJ0OWJZcGxPblRxaFJvNGJlZlNBaUlpSWlJaUtpcXF2S0JmUFoyZGxZc0dBQnNyT3o0ZS92aitmUG44UGYzeCt6WnMxQzgrYk5BWlRPcGwreFlnVTZkZXFFTDcvOEVrZU9IRUY4ZkR3V0xGZ0FhMnRydFd0V3ExWU5LMWFzd09yVnF4RWFHb3FhTld0aTZOQ2h5TS9QMTlpSGtwSVNJV1F2eTlMU1VtdWdmKy9lUFV5ZlBsMWwzNGdSSTlUYVRaNDhXV1U3T2pvYUgzNzRJVzdldkltalI0L0MxZFVWL2ZyMTAvemhsRkc3ZG0yc1hic1cyN2R2UjhPR0RjdHQvNm8wYk5oUUNMRDFvUzNjeThuSlFXWm1KdnIyN1F0emMzTllXRmlnV3JWcXNMS3lncFdWRmFwWHI0NGFOV3JBMnRvYTF0YldXbWZBYnRxMFNlZjlwMDJiaG95TURPemR1MWQ0ZXFFOGJtNXVXTDkrUGViT25ZdGx5NVpoOHVUSjhQUHowOXIreFlCYzZjU0pFL0R5OHNLOGVmTWdGb3ZSdTNkdnZQdnV1MnF6cTYydHJiV0d0SnArbnBWZUhKRGF0MjhmRGgwNmhDMWJ0c0RSMFZIcmVYbDVlUXpteTlHNGNXT3NYcjBhYytiTXdkeTVjekYwNkZBQTZrOFpIRDkrWEFqc1pUSVpDZ3NMOVNxMTVPWGxwZGZnb0V3bVE2MWF0U3J4RGw3T29FR0Q4TUVISDFUNi9HKysrUVl1TGk0SUNncENTa29LMXExYkp4dzdlUENnenAvcnNwOXBXV2ZQbnNYZXZYdkx2WGRVVkJTaW9xSTBIdHV5WlF1RGVTSWlJaUlpSWlMU1M1VUw1bWZObW9XaW9pS3NYYnRXQ0p5VGs1TVJFUkdCOTk5L0h5S1JDQmtaR1dqVnFoVVdMRmlBYXRXcTRkTlBQMFY2ZWpvU0V4TzFoc1ppc1JnTEZ5NUV5NVl0MGI5L2YrVGs1R0RZc0dFYTJ4NC9mbHlsbHJ2U3dZTUhzWC8vZmh3OGVGRFlOMi9lUEFEQTBxVkw0ZXZyQ3dENC9mZmZjZXpZTVN4YnRrd0kzMjdkdW9XOWUvZGk3dHk1R29PaG1UTm5JakV4RVZldVhFRy9mdjBRSHgrdjFpWTlQUjBBVkk0cHkrZ2tKaWFpWmN1V0d0L1A2N1o1ODJhY1BuMGFodzRkcXZDNWMrYk1lUTA5S3ZYa3lSTWtKU1ZoeElnUmVvZnlTczdPemxpM2JoMEtDd3RoYTJ1THRXdlhDc2N1WExpQTJOaFlqQnc1RW8wYU5kSjZEUk1URTVXbkkxNm54TVJFN05xMUN3NE9EcERKWkJyTG1GaGJXek9VcklBbVRackExOWNYVDU4K0ZaNTRBVXJYQjdoNzkrNUxsWkRhdkhtelhqUG00K1BqZGM1Y2YxM0VZakVlUFhxRXp6NzdUTzFZVkZRVSt2YnRxN1kvTURCUTVUMk5IRGtTOWVyVlExSlNra29RbjU2ZWpweWNISzMzZnY3OHVjNitsUjBjT1h2MkxFNmZQbzF2di8xV3JWMWNYQnhpWW1Ld2RPbFNuZGNqSWlJaUlpSWlJdEtreWdYejgrYk5ROTI2ZGZINzc3K3J6UzUvc1h6QzRNR0RWYmJQbno4UGEydHJ0Um5KejU0OVErM2F0U0VTaVlSekxDMHRzWERoUXJYNysvbjVvV1BIanVqVnE1ZmFNVXRMUzR3YU5RcWVucDY0ZCs4ZVZxeFlnVGx6NXNEZDNSMzI5dll3TXpNVDdnY0FIUWs1UDBnQUFDQUFTVVJCVkR0MkZBSmhaYW1XdG0zYnF0U1lWN0t5c3NLbVRadUVraWplM3Q1YVBpSE54NW8wYVlLdFc3ZHFQZWQxS2lnbzBCbTB2VzdhYW1uSHhNUUFBTnpkM2N1dHQxMDJVTXpLeWtMTm1qVlZacDMvNXovL0FWQzY0UERKa3lkaGIyK1BIajE2Q0dWakNnb0tjT1RJRVF3ZE9yVENZYnhVS2xVSmZsODhWcDZIRHg5aTZkS2xrRXFsU0V0THc4U0pFelcyKy9UVFR6Rm16SmdLOWEycVU1WkVLVHRRZC8zNmRheGF0VXBsZ0s2aXRQMFphYUxyNllkWElUMDlIVEtaREk4ZVBRSlErdnVrL0M2VHkrVkNFRjcyWjBzdWx5TTRPRmo0dlhteDNGaFJVUkhNek16UXRXdFhkTzNhVmVYWXpKa3pYMW5mSHp4NGdMTm56Mm84bHBhV3hzVmdpWWlJaUlpSWlLalNxbHd3MzdScFU1WHQwTkJRdmM4ZE9YS2sycjdIang5ajZ0U3A4UER3Z0plWGx4QTRpY1ZpOU9qUlE2MjluNThmNnRXcnAvRVlBS0cwaXJMVWpaMmRuVjR6WC9WUnRrNzVpeVViN3Q2OUN4OGZINDNIZ05MWjJXK0tYQzZ2ZE0zK3lpNG9Dd0NUSmszQ3FGR2p5ZzA1bForYkxzcnc4ZWpSb3dnT0RzYk1tVE0xTHVpNVlNRUMxS3RYRHl0WHJsU1pCWHo3OW0zczJMRURLU2twS2dNK0w3Ni9nSUFBb1V6SGp6LytDQUQ0NmFlZjhOTlBQNVhiUjAwZVBIaUFiNzc1Qm5sNWVXalNwQW5XcmwycnN0am80OGVQaGFjNjlDbVJwSS96NTgvandvVUxyK1JhcjV1SGh3YzZkKzVjb1hQdTM3K1A3Nzc3RHZQbXpZT0xpOHNyNzlPZ1FZTXdac3lZY3RjQ0FJRFUxTlRYWG5ab3hvd1pLZ05yRXlkT1JJc1dMVEI3OW13QTBEZzdIb0RHMmZRQWNQTGtTUVFIQitPcnI3NUNseTVkMUk1WHRwU04wc0NCQTRWMVBKUjBmWStVUFZiWkJZLzkvZjMxYm10dGJRMVhWMWQwN05oUmJlRmZJaUlpSWlJaUl2cm5xSExCL0l0MEJUajZzTE96UTgrZVBYSDA2Rkg4OWRkZldMWnNHZXp0N1Y5UjcxUXBaMlgvNXovL1FYQndzRkI2QmdEcTE2K1A0T0JnRkJZV0lpMHRUU2dyOHR0dnZ3a3o3SUgvZndxZzdLeDZ1VnlPUFh2MnFMeW50MGx4Y1hHbFM3Wk1talNwMHZkVnptSUhnSEhqeG1IOCtQRUFTa3VOakJrekJyNit2dWpVcVpQUUpqMDlIWjk4OGdsV3IxNHRsQURhdFdzWGR1L2VMYlRwM0xremZ2bmxGNnhhdFFxSmlZbVlQbjA2eEdJeEVoTVQ0ZVBqZzJiTm1tSHg0c1d3c0xCQVNVa0ppb3VMVVZ4Y0RFZEhSL1RxMVF2UjBkRm8zTGl4TUVnVUhCd01vRFFRM0xkdkg4YVBINC91M2JzREFCd2NIREJ5NUVnMGI5NWNiVUJLNmU3ZHU3aDE2NWJHWTVtWm1mRHk4b0tqb3lNQ0FnS3dhZE1tZUhsNVlmSGl4WEJ4Y1VGY1hCd0NBZ0xnN093TUh4OGZ2WUpnZmJ5cWdTaERxR3hmTXpNek1YUG1USGg3ZTZORGh3NHYxUWZsejExWng0NGRxOUExZHUzYUJRQ29VYU9HVURKS24wRXRYVzBXTGx5SUhqMTZDTmRUem9oWGh0ZVptWm5vMDZjUDVzNmRpMTI3ZHVHOTk5NFRuaExvM3IwN1JvOGVqWFBuem1IOCtQRll0MjRkTEMwdEFaU1cxd29MQzRPUGp3ODhQVDB4YmRvMFlVRDBWZGkyYlp0UXgxKzVPTEx5OTZ3c1hjY3F5c1BEUTY5MnhjWEZlUGJzR2Y3ODgwL2N2SGtUdlh2M1JwTW1UVjc2L2tSRVJFUkVSRVJrZUZVK21IL1pXYjVHUmtiNDhzc3ZVYmR1WGZ6d3d3OVl2bnc1Tm03YytJcDZWMHFoVUVDaFVGU29QTVdFQ1JQdzhjY2ZJeXdzRE5ldlh4ZjJ2MWllQndBT0hEaUFwS1FrdUxxNklqazVHV3ZYcmtYZnZuM1JxbFdyVjlML2w1V1RrMU9wMnVVaWtRaWpSbzE2RFQycVBEczdPNnhidHc3ZmZmY2RUcHc0Z1c3ZHVzSGEyaHF6WnMyQ1FxRkFZbUlpaGc4Zmp1TGlZcTJMZkFZSEI2TlpzMlpvMDZhTkVBemZ1M2NQQUdCalk2TVNGbXViZFZ5MlA1cG1IUU5BclZxMXNIanhZclJxMVFxbXBxYnc4ZkZCWUdBZ3BrNmRDaGNYRjZTa3BHRE1tREVZTzNac2hXdnM2K0xzN1B5UEN1Y3Jxa0dEQnRpd1lRUG16Sm1EeFlzWFkvMzY5UzkxUFFjSEJ4dytmUGlWOU0zSXlFaDRyV3R4MXJpNE9PVG41K3RzVTE2Sm5GcTFhbUh1M0xrQWdOMjdkNk5Iang3QzlxSkZpNUNXbG9iZHUzZGovUGp4bURWcmxuQmVuVHAxRUJBUUFCOGZIMFJFUk1ETnpVMmxIOXJXOXRDWGs1T1Q4Rm81Y0t2cDUxSFhzWXFxNkZNWEJRVUYrUFhYWDNIczJERU1HalNJNFR3UkVSRVJFUkhSUDFDVkQrWXJVbnBBMSt6UVljT0d3YzdPRG8wYU5ZSmNMa2RFUklUV3Rpa3BLUm9YZndXQUFRTUdxR3dmT25RSWE5ZXVoWitmSDREL0Q5ekw5bW55NU1rWVBueTR4bjRxU3lUczJMRkRZNG1hbXpkdll1Zk9uZWpXclJ1Y25KeVFuSndzbEMrWk9YT216dUROVUo0OGVWTGhweEJrTWhuRTR0Zjc0LzNzMlRPVjJ2SlBuanpSNnp3ek16TXNYcndZTjI3Y1FNdVdMYUZRS05DN2QyK1ltWm5CMHRJUzFhcFZnN201T1N3c0xGUmVtNXViUXlhVFljbVNKZGkzYngvYXRHa0RBTWpOemNYVnExY0JBRWxKU1RoOCtEQ0dEQm1Da3lkUFl0MjZkWHEvSDAyL0MrM2J0MGR4Y1RFU0VoSnc4ZUpGbkR0M0RpWW1Ka0lKamVqb2FEeDU4Z1JObXpaRnc0WU5VYTllUGIzdlY1WFZyVnNYNjlhdHc3Rmp4K0RtNWlZTXJBQVFCbVQwTGQ4a0VvbGdaV1VGQURyWEFOQkYwNTk5MlREOFJZbUppY2pQejlmWnBqekJ3Y0VxcGNTMERTS1ZMWFVURlJVRkFLaFdyUnI4L1B3UUdSbXA5aDIxY2VORzRmUFFKRFkyVm5oQ1FGOHZVeExyZGJDd3NNREFnUU1SSGg2TzZPaG8xS3RYajJWdGlJaUlpSWlJaVA1aHFud3cveW9EbC9mZmZ4OUFhYmtCWFRXTUV4SVNrSkNRb1BHWXJhMHRvcU9qY2VYS0ZRQkFSa1lHUHZ6d1E5U3BVK2VWOVZNcEl5TUR5NWN2aDdXMU5XYk9uSW13c0RBQXdKbzFhN0J5NVVxc1c3Y09xYW1wbURKbFNxVnJ2TDhzaVVTQ1I0OGVvVTZkT29pUGoxY3BIYU5MU1VtSlNsMzh1M2Z2Nm4xUEd4c2J2Y3I1NlBvekxvOUlKRUxMbGkyRjEzUG16TUhDaFF2UnAwOGZZZjJCQlFzV3dOUFRFeDA3ZGtSOGZEeTJiZHVHVmF0V1ljdVdMU3JyQlp3NmRRcDE2OVpGV2xvYWJ0KytqWWlJQ0VpbFVuaDZlZ3IzVU5xM2J4K2lvNlAxS3I4Ukh4K1AvZnYzNCs3ZHV6QXlNa0xidG0weFljSUVkT25TQlJZV0Zzakt5c0w1OCtkeDZkSWw3Tml4QS9uNStXamR1alhlZWVlZFNuOHVWWW05dmIzR01McW9xQWdBWG1wZ0tUSXlVbVg3ekpreldMbHlKY0xEdzFWK0w5TFMwdkQ1NTU5WCtqNHZZK0xFaWNJZ1F1L2V2UkVZR0tneSsxdzV5S0FNNDE4a0ZvdFZCakpidG15SmhRc1hva21USnJoNDhTSk9uanlKNWN1WEF3Q3VYTG1DZ3djUHd0dmJHejE3OW9TVGs1TmFlYXlTa2hLdG43bXVValp2VXE5ZXZSQVlHSWhMbHk0SkpheUlpSWlJaUlpSTZKK2h5Z2Z6THdaWXVwUlg5aVkrUGg2MWE5ZUdxNnVyMmd6VVAvNzRBL1BtemNOLy8vdGZMRml3UU9zMU5tM2FoS3lzTFBUdTNSdEhqeDdGNU1tVGhYcmxyNUpFSXNHaVJZdVFrWkdCMWF0WHE5VGFOek16dzVJbFM3Qng0MFljT25RSWp4OC94dno1ODE5cEhXZDlYYjE2RlFxRkFrbEpTZkQyOXRiN0NRZUpSS0l5ZzNUNjlPbDYzM1BJa0NHWU5tMWF1ZTIwMVpqWHg0TUhEM0RzMkRFTUhUb1VEZzRPa01sa3VIejVzakFMSGdBdVg3NHMvTm5uNU9RZ0tTa0pVcWtVdFd2WEZ0ckk1WEtFaFlXaFY2OWUyTFZyRndZT0hJaVVsQlQ4OE1NUHFGMjd0dG9pdzhxWnhQcVUzMmphdENuYzNkM3g4Y2NmbzNYcjF0aTVjeWNpSWlKdzdkbzFPRGs1b1g3OSttamR1alg2OXUwTGtVaUVsSlFVV0ZoWUlDNHVUcS9Qb0txVHlXVDQrKysvVWI5K2ZaWDllWGw1TURJeWdvV0ZSYVd2UFhUb1VKVnRxVlFLQUdxbG5iU1ZTektFYytmT3dkZlhWOWd1YjhaOHk1WXRWUlpKZmZqd0lhcFhydzVyYTJ2Y3VuVUxZV0ZoV0xCZ0FZeU1qSkNlbm82TEZ5OEtiVE15TW5ENThtV1VsSlFJSlhiOC9Qd3dkZXBVWVJDdW9LQkFDT3RsTWhrQVlNU0lFZmpvbzQ4MHJuRXhaY29VVEpreUJUS1pERVpHUm05azhOTEN3Z0oxNjliRnZYdjNHTXdURVJFUkVSRVIvY05VK1dEK1pXdk1seFVZR0FpSlJLSldNa1l1bDJQYnRtMndzckxDMUtsVGRWNWordlRwTURJeXdxMWJ0M0QwNkZHMTR6dDM3c1RPblR0Vjl2M3d3dy80NFljZjlPNW5RVUVCdkwyOWNlL2VQVXlmUGwwbERGWVNpVVR3OHZLQ2xaVVY5dS9majdsejU4TFgxL2VsRjh1dHFNaklTSWpGWXJScjE2NUNnVzltWmlhcVY2K3VzcTk3OSs3NDZLT1BkSjQzYytiTVN2V3pvcTVmdjQ2alI0K2lZOGVPY0hCd2dFUWlBUUNZbTV0WDZEcW5UcDNDLy83M1AvVHIxMDhvenpGOStuU0lSQ0swYU5IaXBmcFlxMVl0VEo0OFdkaHUxcXdaZ05KQTlQcjE2M2owNkJFVUNnVysvdnByZUhwNm9uSGp4aTkxdjZybTNyMTcrUExMTDRXNjZrcVBIajJDcmEzdFN3VzlSNDRjVWRrK2ZmbzAvUHo4Y09EQUFaV1F1YktsYjE2RnJsMjdDclBoS3pOai91ZWZmMFpVVkJSQ1EwTmhhbXFLMk5oWWRPalFRYVgwalRaQlFVRzRkT2tTdnZqaUMyRmZWbGFXOFAxVzBiOFgxcTVkcTdKWXRDSFoyZG5od1lNSGIrVGVSRVJFUkVTVmNmLytmZnp2Zi8vVCs0bjR5bmo2OUNrT0hqeUlqaDA3b2wyN2Rqci8vMG9xbFdMZXZIa0FvRElaaUlqb2Rhdnl3WHpaR3NmbEdUbHlwTlpqRHg4K1JHcHFLb1lNR2FKMkxDd3NEUGZ2Mzhlc1diTmdZMk1Eb0xTMHhQNzkrN0ZtelJxVmVzaGxGMS9VWk1pUUlSZzRjS0N3UFhIaVJJd2NPVklsak5JVnRFbWxVaXhZc0FBM2J0ekFzR0hEOE9HSEgrcTgzNlJKazJCdWJvNmpSNDlDSXBHODFtRGV6ODlQcFpiODc3Ly9qdmo0ZVBUczJWUHI3T0hnNEdCWVdsb2lLaW9LY3JrYy9mcjFnMGdrd3FOSGorRG01cWJTMXNiR0JzMmJOMzlsL2ZYMjlxNzB1VGR1M0lDeHNiRlFhaVl6TXhNQUtyVEliVUZCQVFJREEvSCsrKytybE41UkxraDg3OTQ5bGZVSXlucXhoTlA2OWV2Vnl0NG9KU1FrSURjM0YvWHIxMGVuVHAyRXdZUEN3a0xjdjMvL1g3MVE2K3QwOCtaTktCUUsxS3RYRHlrcEtjTHYvbzBiTjlDd1lVTUFwUU5rNVgwbmFLS2M4YTJrbkJrdmw4dFZqcjNZN25WU2x1Z0pDd3ZEbFN0WGNPblNKWlhqMnI2M3l2NnNCZ2NIQ3o5dnQyL2ZocDJkSGF5dHJXRnRiWTJPSFR0aTkrN2Q2TldybDg1K0pDWW1JaTR1RHBNbVRWSjUraVE5UFYzNC9na0pDVUZoWVNFV0wxNE1Dd3NMTEZxMFNHM1E3TysvL3hhK3M5N2tvSlNtMmZ4RVJFUkVSRytySjArZVlPclVxVEEzTjBkSVNNaHJ5eGpPblR1SHNMQXd4TWZISXlRa1JHZGJ1VnlPNjlldnY1WitrS3A5Ky9iaDFLbFQrUEhISDk5MFY0amVDbFUybU8vUW9RTTJidHlJV3JWcTRlREJnd2dLQ3NMSmt5YzF0dlgwOU1Sbm4zMkdqUnMzQ21VUVhuVDI3RmtBUUxkdTNWVDJwNmVuWStmT25XamZ2cjNLSW9WV1ZsWklUazdHdW5YcjhPMjMzK3JkYjJ0cmE3VWdWTk0rYmNSaU1mcjM3NCttVFp0aXlwUXBlcDN6OGNjZlk4Q0FBWHIvaGZuZ3dRTVVGUldoU1pNbWVyVlhLbHViUENVbEJTdFhya1MxYXRVd2NlSkU3TnUzVCtNNXl2ZWRrSkNBMk5oWTlPdlhEK25wNmNqT3prYWpSbzBxZFArSzh2THlVcGtsKytUSkU4eWZQMSt2YzY5ZHU0WW1UWm9JNVhaU1VsSUFsQzRLcW8vVHAwL0R3c0lDUlVWRkdEOSt2TVkyOWV2WFY2dU5yYTNHdks3RmRYLysrV2Y4L3Z2dlFyaGJxMVl0MUt0WER5NHVMbWpRb0FFS0N3dmg0dUlpRERxUmZoSVNFbUJwYVFrM056ZTR1N3VqZi8vK1NFcEt3djM3OTJGaVlvTG56NStqZi8vKzZOKy9mNFd2clczR2Q5bEJQVVBJenM3RzBxVkxrWjZlam95TURBREEvdjM3MGJoeFk2R01tRUtod09uVHB4RVNFb0p1M2JvaE1URVJYM3p4QlpvMmJRcWd0RVRZeVpNbnNYRGhRdUgzSlQ4L0h5a3BLU29oL0VjZmZZVDU4K2NqSmlaR2EzK2tVaW5XcjE4UFoyZG5EQnMyVE5oZlVsS0NCdzhld05QVEV3Q0U3L25seTVkanpwdzVXTHQyTFpZc1dTS3M5UkVYRnlkY1ovbnk1VG9YbXlVaUlpSWlvdjluYjIrUHZuMzdJaUlpQXZ2MjdkTlpWVUNmTlFGRFFrSTA1alRuejU4SEFMV1Nqd2NQSHNTWk0yZmc2ZW1wa3RHUVlUeDc5Z3ozNzkvWHEyMTJkall1WDc3OFN1N2JvVU1IZzFlQUlOSkhsUXZtKy9idEM3bGNydkdZcmkvOWJkdTJxZTByTzh2NHpKa3pxRldybGtyNUVLbFVpcFVyVjhMVTFGU3RYRVg3OXUweFlNQUFIRDkrSENkUG5uenRmeUVvYTB3RHBlK3pvb3ZlNnZzRnBsQW9NSFBtVERnNE9Hajh6UFFSSHgrUFZhdFdvYkN3RUQ0K1BqcERZNldNakF6WTJkbEJKQklKZ3lTdmV4SFMyclZycXd5SUdCc2I2M1hlMzMvL2phZFBuK0svLy8ydnNPL0NoUXNRaThYQ1RPbnlYTHg0RWZmdTNjT3FWYXZnNU9Ta3NZMkppWW5hZ0UxRmFzd3JyVml4QWxLcEZJOGVQVUphV2hvZVBIaUFsSlFVSkNZbTR1VEprNURKWk9qYXRTdVdMRm1pOXpXck9ybGNqbXZYcnFGTm16YkNqSGlaVEliTm16ZkR5c29LaFlXRm1EcDFLaFl2WG94V3JWb0JBSHIyN0ltZVBYdHF2YVpNSm9Pam82UEdkVE8wTGY1YTlseEEvNTloZmRXb1VRUG01dWJvMDZjUDNOM2QwYXhaTTJFQVJ5S1I0TlNwVXdnTEM0T2pveU5XckZnQkZ4Y1hwS1NrWU5HaVJmajAwMDhSSFIyTmhJUUVkTzdjR2ZuNStVSXdmK1BHRFNnVUN1R3pBWUIyN2RxaFVhTkd5TWpJMExxSWEzSnlNakl5TXVEcjY2dlM1dnIxNjVCS3BYQjNkMWRwMzZoUkl3UUVCTURiMnh1VEowL0c2TkdqY2ZQbVRWeTRjQUg5Ky9mSDlPblROWDZlUkVSRVJFU2szZGl4WXhFVEU0Tzh2THh5MjRwRUlvMlpRSFoyTmdvTEN6V2VrNXViaXovLy9CTUExTlpkdTNyMUttN2Z2bzJPSFR0V291ZGtTT25wNlZpMWF0VXJ1ZGJHalJzWnpOTmJxY29GODRHQmdTcmJtWm1aV0xCZ0FicDI3WXB4NDhacFBFZFR1UmpnLzJjWnA2V2w0ZDY5ZXhnd1lJQlF0MHdpa1dEbHlwVzRjK2NPbGkxYkJsdGJXd0NsTXpPenM3T1JuWjJOOXUzYkl5b3FDdHUyYlVQYnRtMzFuaTFkVWNlT0hVTllXQmlBMHRIa3NXUEh2dklBVHVuKy9mdkl6ODlIbHk1ZEtueHVSa1lHZ29LQ0VCMGREVXRMU3l4YnRrenRMMHVwVktvV3Vpa1VDcVNtcHNMVjFSVlNxUlRoNGVHb1Y2K2VXbW1XL1B4OHBLZW5WL3hOdldMS0VoNnRXN2NHVUZxUzQ4eVpNK2pTcFl2ZU5lYXpzckpnYTJzcjFIMS8zY1JpTVp5ZG5lSHM3SXpPblRzTCs0dUxpM0h2M2oyMWV2NmsyNDBiTjVDWGx5Y3M3aXVYeTdGbXpScmN2SGtUYytmT1JlZk9uZUhyNjR1NWMrZmk4ODgvVjF2TTlVVUZCUVVZTkdoUXVmY3RiOFo4ZEhRMGNuTnpzWHYzYnAzdG5qOS9EZ0RZdW5WcnVmZjA4L05UMlU1SVNFQjRlRGd1WHJ3SUZ4Y1hwS1dsWWVuU3BYQjJkb1pVS2tWdWJpNW16NTZOSlV1V3dOallHQnMyYkZBTHpLOWV2UW9BS3IvaklwRUkyN2R2aDBna3dzOC8vNnl4TDI1dWJ0aXpadzhzTFMzVjNyZXhzYkhHd1R3SEJ3ZU1HemNPL3Y3K0NBb0tBZ0MwYWRNR28wZVBaaWhQUkVSRVJGUU9YWk1DbzZLaU5LNHBOWExrU0h6MjJXY0FnR3JWcXVHbm4zNVNPVjVTVW9MeDQ4ZkR4TVJFcFR5bDBwa3paeUNUeWVEbTVvWUdEUm9JKzJVeUdSSVRFd0dBd2Z3YmxwV1ZoWm8xYTZyc3k4N094dG16WnpGZ3dBQUFRUFBtelJFZEhhM1Nac09HRFlpSWlNRGl4WXZWS2xZUS9STlZ1V0MrN0V6aEd6ZHVJQ0FnQUVaR1JoZy9mcnpXbWNlQTduSXhwMCtmQmxDNm1LSFMzcjE3RVI4ZkR4TVRFL3p3d3c5WXYzNDk4dlB6aFRyTFpaV1VsT0M3Nzc2RHY3OC84dlB6WVc1dWppZFBuZ0JRcnpsZjBjVmZ0MjdkaXNPSEQ2TmJ0MjVvMjdZdE5tN2NpRk9uVHFGSGp4NW8xS2dSYXRhc0NXTmpZeGdaR2NIRHd3TWVIaDVDN1d0bFBXcXBWQXFwVkFwN2UvdHl5OFBjdUhFREFDb1V6RDkrL0JoaFlXRTRjZUlFaW9xSzBLWk5HOHllUFZ0bG9FSTVDTEorL1hxMGI5OWVHQUJSS0JUNC9mZmZrWm1aaWRhdFcrUFFvVU40L1BneFpzMmFwYmE0eXkrLy9JSmZmdmxGNzM2VnRYdjNicld3VWx1TmVlV2lNZHJFeDhjTGk3UCsrZWVmV0xwMEtVeE5UZkhwcDU5cVBVYzVVemdoSVFGT1RrNjRjK2RPdVU4OTZEcXU2VmpidG0zeDNYZmY2WFUrdlJ6bFk1VnQyN2JGOCtmUHNXclZLdnp4eHg4WU5td1krdlRwQTZBMDBONndZUU8yYjkrT2h3OGZZdGl3WWNqSnlZR3BxYW53VklpNXVibndCTkN4WThlMDN1L3MyYk5ZczJZTkRoMDZwRE5NTGlnb2dFUWl3ZUhEaC9WNkgvcTBtelp0bXNxMnViazVqSXlNc0h6NWNyUm8wUUtlbnA2SWlvcENhbXFxVU41bi8vNzlDQWdJZ0orZkg3eTl2ZEczYjE5NGVIaWdlZlBtRUl2RnVIejVzc3AzOG91LzEzZnYzbFhaci95UDc5allXSlgxS2hvMGFBQnpjM1BFeHNhaVM1Y3VxRkdqQnVSeU9WSlRVM0hqeGcxY3ZYb1ZseTlmaGtRaWdhdXJLejc0NEFNa0ppYml6Smt6R0R0MkxCbzNib3cyYmRxZ2FkT21jSEp5Z291TEM4ek16UFQ2N0lpSWlJaUlxb0xLckVuMlltRDdvb2lJQ0R4NzlnekRody9YdU9aU1JFUUVBQWdCcjFKQ1FnSWtFZ25zN2UwTk5zbU5OSXVNak1Tb1VhT0U3WUtDQWl4YXRBaDM3dHhCM2JwMTBhRkRCNVgyQ29VQzI3ZHZ4NGtUSnpCOCtIQTBiTmdRYVdscDVkN0h5Y2xKNThLL1JHOWFsUXZtZ2RLYVlsRlJVYmgvL3o1c2JHeXdZc1VLbmFGOGVXSmlZbUJsWmFWU2I5elQweE8vLy80N2F0V3FoVnExYXNIR3hnWTFhOWFFalkyTnNGaGh6Wm8xVWJObVRheGR1eGFuVHAzQ2lSTW5jT3ZXTFNGTU1qTXpVeXR0OHVMaXI1cVVYVVJSTHBlalk4ZU9XTGh3SVl5TmplSHE2b285ZS9iZzU1OS9SbkZ4Y1lYZTU0b1ZLOG9ONWhNVEUrSG82S2gzU1piVTFGUk1uVG9WVXFrVXpzN09tREJoZ3NaUnp3RURCdURLbFNzYXczVWpJeU4wNjlZTkgzNzRJWll0VzRhR0RSdXFQZDBBQU8rOTl4NEdEeDZzc3o5ejVzelJ1SC9Rb0VIbExwU3J5WkVqUjFRQzArTGlZdHkrZlJ1Tkd6ZUdSQ0xCL1BueklSS0o4TzIzMytyOEQ1YTJiZHZDenM0T0sxZXVCRkQ2czFIZUlwY3YxcEV2ejR1ejliMjh2Q3AwdnRMbHk1ZngyMisvVmVyY3F1TFdyVnVvWGJzMmF0U29nWWtUSnlJdkx3K2ZmZmFaeWdMVHhzYkdtRDE3Tm14dGJlSHU3bzZFaEFSczJMQkJPTjZ1WFR0VXIxNGQ4Zkh4ZWk5RVhON01lNkIwOXZpTHN4SmVKVGMzTnl4YXRBaEE2Ym9NSXBFSXYvNzZLenc4UE9EdDdZMjJiZHNDQUJvM2JvenZ2LzhlRVJFUk9IVG9FQklTRXJCKy9YcGtaR1RnL3YzN0tnT2hhOWFzMFhpdkYvZHYzcnhaWlh2WXNHR29XYk1tRkFvRlB2NzRZeHcrZkJpQmdZSENkMlA5K3ZVeGNPQkFkTy9lSGE2dXJnQkt2d3VtVEptQzA2ZFA0OEtGQ3poNjlLandKTS91M2JzWnpCTVJFUkVSbFJFY0hBeUpSSUlEQnc2Z1ljT0dlUC85OTlYYUhEeDRFTW5KeVJnNWNtUzVXVUpKU1FuMjc5OFBZMk5qREJreVJPMzRYMy85aGFTa0pBRHE5ZVhQblRzSG9MVFVUZG5jUkxtZUdxQ2FweWhWcTFaTjdmOGxTRE50RS94YXQyNE5mMzkvWWZ2NDhlTVlNV0lFakl5TVVGUlVoTVdMRitQT25Uc1lPM2FzV2loZlVGQ0FkZXZXSVRZMkZrRHBPbmphbnBKKzBZa1RKelFPM2hDOUxhcGtNTit3WVVOWVdscmlpeSsrUUw5Ky9ZVFp5TnEwYmR0V1dQUlBrMisvL1JZUEh6NVVLYkhpNk9pSTc3Ly9YcS8rVEowNkZVNU9UdWpWcXhlY25KeGdiMjhQVTFOVHZQdnV1eW8xc0hyMjdJazJiZHFVTytMY3MyZFA0Uyt6c1dQSHd0emNYQ2hkNCtibUJsOWZYOGpsY2p4Ly9oeTV1Ym1RU3FXUXlXVENMSGtsNVd4OVkyTmpHQnNiNnhXMjM3aHhReVV3SzQrTGl3dSsrdW9yV0ZoWTRMMzMzdE02a2xtOWVuV3NYYnNXUlVWRktuWGtSQ0lSTEN3c2hGbkEzM3p6RFo0OGVhTDJwTUdBQVFQUXRtMWJsY0VUVFFZTUdLQldBcWR6NTg1bzJiSmxwVWI2VzdkdUxaVDlBQUJUVTFQczNic1hEeDQ4Z0oyZEhiNysrbXMwYWRJRUxpNHVhdWVXRFVjdExTMnhZOGNPM0w5L0h3cUZBbzZPanFoUm80WksreTFidHFqOG5GYW12d0R3N3J2dm9sYXRXc0xNN1lwcTBhS0ZTcmtiVXVmdjc0L2s1R1JZVzF2amswOCtRYk5temJUTzJKZ3dZUUtBMHZJeDF0YldrRXFsc0xLeVFwczJiUUFBblRwMWVxMUIrdXRrYjIrUERSczJ3TTNOVGUxM0ZpZ3RvVFJvMENBTUdqUUlCUVVGTURNemc0V0ZCU1pQbnF5eXdOUEx2SCtGUWdFbkp5YzBhdFFJTmpZMmVQYnNHWm8yYllvV0xWcG9mQ3dXQUd4dGJURnMyREFNR3pZTVJVVkZTRWxKUVY1ZW50YjJSRVJFUkVSVldVNU9EZzRmUGd5NVhJNkdEUnVpZnYzNktzZCsrdWtuU0NRU3ZkYmVPM0hpQko0OWU0WStmZnJBenM1TzdYaDRlTGp3dXV5a21aS1NFdUhKNDRLQ0FxMnpyVFh0ZjdFVUptbW4vUC9Yc2c0Y09LQ1d1ejErL0JneE1USG8zTGt6Rmk5ZWpNVEVSRXlZTUFFZmYveXhTcnZFeEVUNCsvc2pNek1UQURCNThtUU1IejY4M0g0Y1AzNGNBUUVCbFg4alJBWWlVcFFkR2lRaUlxSi9qUFBueitQQ2hRdVlQWHYybSs0S0VSRVJFZjNML1BycnIrVStxVjJSYTYxZXZScXVycTdZdEdtVE1MRngvZnIxaUlpSXdMQmh3ekJseWhTVmMzcjM3ZzFMUzBzY09YSUVRT2xhZnVQSGowZE9UZzZDZ29MVUpxTmxabVppM0xoeHdoT3daU2Z3eE1URVlOV3FWWEJ5Y3NLT0hUdFV6aXN1TGtiLy92M1Z6bm1WWHVWbnFROS9mMzk0ZUhpODhVbHpUNTgreFpneFl6QnQyalFNR1RJRW16WnR3ckZqeCtEbTVpYVVhazFMUzRPWGw1ZmF3TXlWSzFjd2YvNThWSzllSFg1K2ZwZ3hZMGFGZzNuT21LYzNTYVJISGFVcU9XT2VpSWlJaUlpSWlJZ01vMWV2WHZqMTExOEJsRDROYkdkbmg4VEVSSnc4ZVJMTm1qWERwRW1UeXIzR2dRTUhrSjJkalo0OWUycDhRdnpnd1lOYVMvWWVQWG9VQU5Ddlg3K1hlQmN2NThjZmZ6VG8vWktUa3l0OXJyT3pjNldmd2kvcjFLbFRFSWxFYXBVVnhvd1pnMisvL1JZV0ZoWllzV0lGMnJkdnIzWnUrL2J0TVdEQUFBd2RPbFFvUDUyZG5hMVhiZm15bFF1STNtWU01b21JaUlpSWlJaUkvZ0VVQ29WUWpsWW1rNm04VmlnVUwvV1BYQzVYMlg1Wm9hR2hpSXFLRXJaTFNrcGdZbUtDZWZQbUFTZ05UeFVLQlo0K2ZZckpreWVyblB2aW1tbFNxVlJZdjAzWjE3TGxNTE96czNIOCtIR04vYmh5NVFwdTNib0ZzVmhjNlpLdHIwSk9UbzVCNy9mMDZWTThmZnEwMHVlL2JEQXZsOHNSSGg0dXJKbFhsb2VIQjFxMGFJSGs1R1NkcGFOZlhQc3VORFFVb2FHaEw5VXZvcmNKZzNraUlpSWlJaUlpb2xkTUxwZWpwS1FFeGNYRktDNHVWbm10S1Z6WEZyaVhmVjEyWGJqWHpjYkc1cVhPejhySzBtdDJjMlptcGxCRFhCdXhXSXdWSzFiQXg4Y0hwMDZkUWtsSkNieTl2WVYxNm9LQ2dsQlFVSUJPblRvaFBqNWU1ZHc5ZS9ZQUtGMlA3MlhmMDhzd1pQbkp0NkdVemErLy9vckhqeDlqK3ZUcEdvL1BtREVEMDZkUHg4cVZLeEVRRUtDeWJxTW1YbDVlY0hkM1I2TkdqWVI5TzNic3dONjllM0hreUJHVnRRQlNVMVB4NTU5L2xudE5vamVOUDZGRVJFUkVSRVJFUkZwSXBWSVVGaFlLb2ZxTElmdUwyOHJYVXFtMDNHc2JHeHZEMk5nWVlyRlk1ZDhtSmlhd3NMQlFPNjd0dFpHUlphcUtjZ0FBSUFCSlJFRlVFWXlNakNBU2lTcjFqNlp6WTJKaVh1cHptekpsaWxyZCtKZlJ2SGx6Yk5pd0FWNWVYamg3OWl6Mjd0Mkxqei8rR0hmdjNrVmtaQ1JFSWhFbVRacWtGc3gvOXRsbjhQSHh3YWhSbzE1WlgwaTN3c0pDN055NUV3MGJOa1NuVHAwMHRtbmN1REZHalJxRlBYdjJJQ0FnUU9QQWhmTHBDQUJDRFhxWlRBYWc5SGRIYWVQR2pWaXdZSUd3N2VMaWdtZlBubUhKa2lWWXRHZ1J6TTNOWDlsN0kzcVZHTXdURVJFUkVSRVJVWlZUVkZTRXdzSkM0WitDZ2dLTjI3b0NkckZZREJNVEU1aWFtc0xVMUJTV2xwYkM2N0w3WDN4dFltSWloT0drUHdjSEJ5eGZ2aHd6WnN6QTd0MjcwYU5IRC96NjY2OVFLQlR3OVBSRWd3WU4xTTV4ZDNkSFlHQWdhdFNvWWZnT1YxRTdkdXpBMDZkUDRlWGxwZk5uZk55NGNiaCsvVHIrajcwN0Q0dXFiUDhBL2gwR21CbjJmVmNNRkZSd3piM1VYTXVsUlN0M00yMnhVdE5jeWx6U2NrbDkxVkxydGRJdzk5eC80cEtLVzJpNWxDdUl1QUVLSXNPK0RzdHN2ejk0T1RFeUF3TUNBL2I5WEplWE0rZDV6blB1TXd3RDNPYzU5M1BreUJHNHVibGg5T2pST3UxcjE2N0Z2bjM3OU81YmVxSGVNMmZPSUNBZ0FLKy8vam9lUG55SWtKQVFoSWVIdzlmWEZ3a0pDV2pjdUhIMW5CaFJOV05pbm9pSWlJaUlpSWllR2hxTkJncUZBbmw1ZVZBb0ZNalB6eStUZEM4b0tOQmJGc2JDd2dKU3FSUlNxUlJPVGs3Q1k2bFVDb2xFVWliQlhyck9PZFdPZ0lBQTlPL2ZId2NQSHNUaHc0ZlJzMmRQbkRwMUN1Kzk5NTdCZlppVXJ6MlhMbDNDdm4zNzBMbHpaM1RzMkxIY3ZtS3hHUFBtemNPRUNST3dhZE1tcUZRcWpCMDdWbWdmT1hJa1hudnROZUY1UWtJQzVzMmJoMmJObXVtTTg4RUhIK0M3Nzc3RHRXdlhjUEhpUmJpN3UrUFRUejlGNzk2OWVmR0w2alFtNW9tSWlJaUlpSWlvM3RCcXRjalB6MGRlWHA3d3J5UVJuNWVYaC96OGZKM0ZTMFVpRVNRU0NhUlNLV1F5R2V6dDdYVVM3aktaVEhoY3Vqd0dWWTlSbzBaQkxwY2IxYmYwTE9qeTlPelpFd2NQSHNUVnExZng3cnZ2WXM2Y09iQ3hzZEhidDArZlBrYkhhcWh2eTVZdHNXTEZDcVBIK2JlU3krWDQrdXV2WVd0cml5bFRwaGkxajcyOVBaWXRXNFpQUHZrRTI3WnRFMmJhU3lRUzJOdmJ3OTdlSGdDUW1KaUkxYXRYdzg3T1RxZHNEUUM4OHNvcmVQVG9FWGJ2M2cxL2YzOTgrKzIzTEY5RDlRSVQ4MFJFUkVSRVJFUlVwNmhVS21Sblp5TTNON2RNQWw2aFVPak1kaGVKUkpESlpMQzJ0b2FibXh1c3JhMTEva21sVXM2YXJRTWFOR2hnc0MweE1WR29IVzZNaGcwYkFnQ1NrcElBQUsxYXRhclNjWUhpQ3owSkNRbmw5blZ6Y3pNNnRuK3JuSndjeko0OUc5bloyVmkwYUJHY25KeU0zdGZMeXdzclY2N0VwNTkraXJDd01LU21wbUxac21WQys4V0xGN0ZzMlRLWW1abGg2ZEtsY0hWMUxUUEcrUEhqWVdOamc0MGJOMkxDaEFsNC8vMzNLNXl4VDJScVRNd1RFUkVSRVJFUmtVa1VGUlVoT3p0YjUxOU9UZzRVQ29WT1A2bFVDbXRyYXpnNU9hRkJnd1k2aVhlWlRNYVNNdlZBU0VpSXdiYmh3NGNqTlRYVjZMRUtDZ29Bd0tpdmUzbkhCWXJmZ3dNR0REQ3FMeG1Xa3BLQ2pJd01mUERCQjJqZnZyM2VQa2xKU2JDd3NORGI1dTN0alRWcjFtRFpzbVhDb3NGeXVSd2hJU0U0ZWZJay9QMzlNWC8rZkhoNGVCaU1ZZVRJa1dqYXRDbFdyRmlCT1hQbXdOL2ZINis5OWhxNmRlc0dLeXVySno5Sm9tckd4RHdSRVJFUkVSRVIxYWo4L0h5ZHhIdko0OExDUXFHUHViazU3T3pzNE9ycUNqczdPOWpaMmNIR3hnYlcxdFlzTVVNNlRwOCtEUUR3OGZFeGJTQWs4UFB6dzdwMTYzUm15dS9Zc1FPM2I5K0dUQ1pEY25JeXJseTVncFl0V3hvY3c4bkpDVXVXTEFFQUhEaHdBUC85NzMraDFXb3hkT2hRakJrekJoWVdGcmgzN3g2c3JLeWcxV29SRVJFQlMwdExuVEdlZmZaWmhJU0VZTmV1WGRpelp3OVdyRmdCalVhRC92MzcxOHlKRXowQkp1YUppSWlJaUlpSXFGcG9OQnBrWldVaEl5TURHUmtaeU16TVJFNU9EcFJLcGRCSElwSEF6czRPUGo0K3NMVzFGWkx3TXBuTWhKRlRYWFhpeEFtY09YTUdUazVPa0Vna1NFcEt3aDkvL0FFQWVPR0ZGMHdiSE9sNHZIeU5TcVZDZUhnNGdPSzdHNEtDZ3ZESko1OFlOVmIzN3QxeDgrWk5EQnMyVENoZEJBQ0xGeS9HZ3djUGhPZTlldlVxczY5VUtzWG8wYVB4K3V1djQ5S2xTK2phdFd0VlRvZW94akV4VDBSRVJFUkVSRVNWcGxhcmRaTHdHUmtaeU03T0Z1cS9TeVFTT0RnNDRKbG5ub0dkbloyUWhIOThoaXRSZVN3c0xJUkVmR2xkdW5RUlN0QlEzVFJ5NUVpTUdERUNXcTBXSXBHb1VtczkyTm5aNGROUFB5MnpmZHEwYWNqSXlJQklKSUt0clMyQ2c0TU5qbUZsWmNXa1BOVnBUTXdURVJFUkVSRVJVYmxVS2hVeU16T1JtWm1wazRUWGFyVUFpbWVvT2pvNndzdkxDNDZPam5CMGRPUU1lTkl4YnR3NGcyMFpHUmtHMjRLRGd6Rm16QmprNU9SQXE5WEN4c1lHd2NIQmFOdTJiVTJFU2RXc3NnbjVpalJ2M3J6YXhpSXlOU2JtaVlpSWlJaUlpRWlIUXFGQWFtcXE4QzhySzB0b3M3S3lncU9qSTN4OGZJUWt2RlFxTldHMFZCL0V4OGRYYVQ4bkp5ZU1HaldxbXFNaElqSTlKdWFKaUlpSWlJaUkvc1cwV2kyeXM3T1JrcElpSk9MejgvTUJBSmFXbG5CeGNVSERoZzNoNk9nSUJ3Y0hTQ1FTRTBkTTlWRllXSmpCdHVIRGh5TTFOYlVXb3lFaU1qMG01b21JaUlpSWlJaitSZFJxTmRMVDA0VWtmRnBhbXJBNHE3VzFOZHpjM09EaTRnSVhGeGZZMnRwV2F4a0tJaUlpS3NiRVBCRVJFUkVSRWRGVFRLUFJJRDA5SFhLNUhISzVIQmtaR2RCb05CQ0pSTEMzdDRldnI2K1FpR2RkZUtwdWd3Y1BSbTV1YnJsOWhnd1pBb1ZDb2JPdGI5KytWYm83NDlDaFE1WHFiMmxwV2U1c2ZpS2ltc0xFUEJFUkVSRVJFZEZUSmk4dkQwbEpTWkRMNVVoT1RvWlNxWVJJSklLenN6TUNBd1BoNHVJQ1oyZG5XRmhZbURwVWVzb05Iank0d2o2REJnMHFzMjNHakJsVk9wNmxwV1dWOWlNaXFtMU16Qk1SRVJFUkVSSFZjeXFWQ3NuSnlaREw1VWhLU2hKbUtOdlkyTURYMXhmdTd1NXdjM09EdVRuVEFFUkVSSFVCZnlJVEVSRVJFUkVSMVVPWm1abElTa3BDVWxJUzB0TFNvTkZvWUdGaEFUYzNOd1FHQnNMZDNSM1cxdGFtRHBPSWlJajBZR0tlaUlpSWlJaUlxQjdRYXJWSVMwdkR3NGNQOGZEaFErVGw1VUVrRXNISnlRbE5temFGaDRjSG5KeWN1RmdyRVJGUlBjREVQQkVSRVJFUkVWRWRwZEZva0p5Y0xDVGpDd3NMSVJhTDRlbnBpZURnWUhoNGVMQ21OaEVSVVQzRXhEd1JFUkVSRVJGUkhhSlNxU0NYeTVHUWtJQkhqeDVCcVZUQ3dzSUNYbDVlOFBiMmhvZUhCOFJpc2FuREpDSWlvaWZBeER3UkVSRVJFUkdSaWFuVmFpUW1KaUkrUGg1SlNVbFFxOVdRU3FWbzJMQWh2TDI5NGVycUNqTXpNMU9IU1VSRVJOV0VpWGtpSWlJaUlpSWlFMGxOVFVWY1hCd1NFaEtnVkNwaFpXVUZmMzkvK1BqNHNGNDhFUkhSVTR5SmVTSWlJaUlpSXFKYWxKdWJpL3YzNytQKy9mdkl5OHVEaFlVRkdqUm9BRjlmWDdpNHVKZzZQQ0lpSXFvRlRNd1RFUkVSRVJFUjFiQ2lvaUlrSkNRZ0xpNE9hV2xwRUlsRThQRHdRSXNXTGVEbDVjV2E4VVJFUlA4eVRNd1RFUkVSRVJFUjFaRGs1R1RjdTNjUGlZbUowR2cwY0hSMFJPdldyZEd3WVVOSUpCSlRoMGRFUkVRbXdzUThFUkVSRVJFUlVUVlNLcFc0Zi84Kzd0MjdoK3pzYkVpbFVnUUVCTURYMXhkMmRuYW1EbytJaUlqcUFDYm1pWWlJaUlpSWlLcEJWbFlXN3QyN2gvdjM3ME9sVXNIRnhRV2RPbldDdDdjM3pNek1UQjBlRVJFUjFTRk16Qk1SRVJFUkVSRlZrVWFqUVdKaUl1N2V2WXVVbEJTSXhXTDQrdnJDMzk4ZkRnNE9wZzZQaUlpSTZpZ201b21JaUlpSWlJZ3FxYWlvQ0hmdjNrVk1UQXp5OC9OaFkyT0QxcTFibzFHalJyQ3dzREIxZUVSRVJGVEhNVEZQUkVSRVJFUkVaS1Q4L0h6Y3ZuMGJNVEV4VUtsVThQVDBSUHYyN2VIbTVnYVJTR1RxOElpcWpWZ3NobHF0aGxnc05uVW85UnBmUXlJeWhJbDVJaUtxbDI3Y3VJRUhEeDZnWDc5KzFUYm05dTNiY2ZMa1NheGJ0NjdheGlRaUlxS25RMDVPRG03ZHVvWDc5KzlEcTlYQzE5Y1hnWUdCWE15Vm5sb3ltUXk1dWJtd3Q3YzNkU2oxV201dUxxeXNyRXdkQmhIVlFVek1FeEZSbmJWdTNUb1VGQlRnbzQ4K0tqUEw1STgvL3NEKy9mdlJ1M2R2ZzdlTEZ4WVdRaUtSR0gyODFOUlV4TVhGUFVuSVJFUkU5SlRKeU1oQWRIUTBFaElTSUJhTDRlL3ZqNENBQUNiYTZLbm42dXFLeE1SRUp1YWZVR0ppSWx4Y1hFd2RCaEhWUVV6TUV4RlJuV1Z1Ym83UTBGQThlUEFBOCtiTmc0Mk5qZERXb1VNSDdOcTFDMWV2WGtXYk5tMlFrSkNBdUxnNDRWOXNiQ3dlUFhxRW5UdDNjdUUxSWlJaXFyU1VsQlRjdkhrVGNya2NGaFlXYU42OE9SbzNibHlwaS81RTlabXZyeS9PbnorUGpJd01PRG82bWpxY2Vpa2pJd05wYVdubzNMbXpxVU1ob2pxSWlYa2lJcXF6eG80ZEN4Y1hGNnhac3daVHBrekJpaFVyb0ZRcUVSTVRnenQzN2dBQUZpOWVqSUtDQXFoVUtnQ0FpNHNML1B6ODBMVnJWL2o1K2NIUzByTFN4ODNNekN5VHpNL0t5c0taTTJjd2NPREFKejh4SWlJaXFyTXlNek1SRVJHQnBLUWtTS1ZTdEd6WkV2NysvakEzNTUvUDlPOWlibTZPNXMyYkl6SXlFc0hCd1V6T1YxSkdSZ1lpSXlNUkZCVEVHdk5FcEJkL3N5QWlvanJ0NVpkZmhsUXFSWFIwTkk0ZlA0NGZmdmdCQUdCcGFRbFhWMWVrcEtUZ3pUZmZSTWVPSGVIbjV3ZGJXMXZrNWVWaC8vNzllTzY1NTZvMHErM0lrU01ZTm15WThEdy9QeCt6WjgvR3JWdTM0T0hoZ1hidDJsWGIrUkVSRVZIZGtKdWJpOGpJU01USHg4UFMwaEt0V3JXQ3Y3OC9FMnIwcitiazVJU2dvQ0RjdUhFRHpzN084UEx5Z28yTkRiOHZERkNyMWNqTnpVVmlZaUxTMHRJUUZCUUVKeWNuVTRkRlJIVVVFL05FUkZUbjllblRCMzM2OUVGQ1FnS2NuSnpnNys4UEh4OGY1T2JtNHEyMzNrSmlZaUphdFdvRkFMaDA2UkpXcmx5SjNOeGNCQWNIbzJYTGxqcmo2Tk95WlV1c1dMRkNlSDd3NEVFTUdUSUVabVptS0N3c3hKdzVjM0RyMWkyTUdqV0tTWGtpSXFLblRFRkJBYUtpb2hBVEV3TXpNek0wYTlZTWdZR0JCdGV3SWZxM2NYSnlRcWRPblhELy9uMUVSMGREb1ZCQXJWYWJPcXc2U1N3V3c4cktDaTR1THVqVXFSUHZ0Q0dpY3ZFVGdvaUk2cVFyVjY1ZysvYnQrUFRUVDRYRmtueDhmT0RqNHlQMHNiT3p3N2h4NDdCbXpScHMyYklGZCsvZXhSOS8vSUhnNEdDc1dMRUM3dTd1T0h2MkxEcDA2QUJMUzB1OC9mYmJaWTZ6YytmT01vdTN5ZVZ5bkRoeEFsMjZkTUdjT1hNUUdSbUp0OTkrR3lOSGpxejI4eXg5UWFBaTl2YjJhTnk0TVRwMDZNQUY1NGlJaUo2UVVxbEVkSFEwN3R5NUE0MUdBejgvUHpSdjNoeFNxZFRVb1JIVk9lYm01dkQzOTRlL3Y3K3BReUVpZW1vd01VOUVSSFZTZG5ZMmJ0eTRnZkhqeDJQMjdObG8yN2F0M242QmdZR3dzYkhCeG8wYllXVmxoUmt6WnFCUG56NFFpVVNReStYNDhzc3ZNWFBtVFBUcTFhdE1ZajBsSlFXLy9QSkxtYkdiTm0yS0xWdTJZT2ZPbllpUGo4ZlVxVlBScjErL0dqbFBZeGVDS2lvcVFtcHFLaUlpSWhBVkZXVnc5ajhSRVJHVlQ2dlZJalkyRmhFUkVTZ3FLa0tEQmcwUUhCeXNzOGc4RVJFUlVVMWpZcDZJaU9xazd0Mjd3OVBURTNQbXpNSG5uMytPZWZQbW9VdVhMZ0FBaFVLQlAvNzRBNkdob1lpT2pvYTl2VDJhTm0ySzZPaG8zTHAxQzUwN2Q0YXRyUzJpb3FJQUFBRUJBWHFQY2ZMa1NZaEVJanovL1BNNjIwZU1HSUV2dnZnQ01wa01peFl0d3JQUFBsdGo1MWx5VHNiS3o4L0g4ZVBIRVJvYWF2QzhpSWlJU0wvMDlIUmN2bndaR1JrWmNIRnhRZXZXcmJtZ0pSRVJFWmtFRS9ORVJGUm5CUVFFWU0yYU5kaXdZUVBhdG0yTGlJZ0k3Tnk1RTVjdVhZSlNxVVRqeG8weFpjb1U5TzdkR3hZV0Z0aThlVE8yYjkrTzQ4ZVBvMjNidG9pT2pvYTN0emNhTkdoUVpteU5Sb01EQnc2Z1RaczJjSFYxMVducjNMa3pnb0tDY1BmdVhiaTd1OWZXNlJwRkpwUGg1WmRmeG9FREJ4QVRFMlBxY0lpSWlPcUZ3c0pDUkVSRUlEWTJGbEtwRkIwNmRJQ3ZyNitwd3lJaUlxSi9NVE5UQjBCRVJGUWVkM2Qzekp3NUUxS3BGRFkyTmtoS1NzSWJiN3lCbjM3NkNXdlhyc1dBQVFNZ2tVaGdabWFHTVdQR1lOMjZkZWpkdXplU2twTFFvRUVEeko0OVcrKzR4NDhmaDF3dXgydXZ2YWEzZmRLa1NWQ3BWUGo2NjYraFVxbHE4aFNycEhmdjN0QnF0YVlPZzRpSXFFN1Rhclc0ZCs4ZWpodzVncmk0T0RScDBnUXZ2ZlFTay9KRVJFUmtjcHd4VDBSRWRacGNMb2V6c3pQTXpjMlJtNXVMRVNOR0FBRGk0dUlRRnhlbmQ1L2c0R0FFQndjREFCSVNFdENrU1JPZDlvS0NBdnp5eXk5NDVwbG4wS2xUSjcxaitQdjdZOWl3WWRpNmRTdFdyVnFGYWRPbVZkOUpWUU9aVEFZYkd4dGtaV1daT2hRaStoZFJxSXV3UCtFdlhFeTdpNlNDVEJTb2xhWU9pY2c0VHYvN1B5Y09PSC9jbEpIVU8xS3hCVHlrRHVqZzNCaXYrclNIbGRqUzFDRVJFUkU5RlppWUp5S2lPdTNubjMvRzFhdFhzV1hMRnV6WXNRTVhMbHlvOUJnOWV2VFFlYjVod3dha3BLUmc4dVRKRUlsRUJ2Y2JQWG8wcmwrL2ppTkhqc0ROelEyalI0K3U5TEZya3BXVkZSUHpSRlJycm1YZXgvZTNqeUtsTU52VW9SQlJMU3BRS3hHWGw0SzR2QlNja3QvQWhJQVgwY3FCZHh3UUVSRTlLU2JtaVlpb1RvdUtpb0s5dlQwc0xTMnhjT0ZDWWJ0S3BVTC8vdjB4ZWZKa0RCZ3dBR3ExR2krOTlCTGVlZWNkREJzMnpPQjRseTVkd3I1OSs5QzVjMmQwN05peDNHT0x4V0xNbXpjUEV5Wk13S1pObTZCU3FUQjI3TmhxTzdjbkpSYUxUUjBDRWYxTFhNdThqL2tSdTB3ZEJoR1pXRXBoTnVaSDdNS1hMWWFncFVORFU0ZERSRVJVcjdIR1BCRVIxVmtwS1NtUXkrVm8yYkpsbWJhRWhBUm90VnA0ZVhtVk8wWlVWSlR3V0M2WDQrdXZ2NGF0clMybVRKbGlWQXoyOXZaWXRtd1puSnljc0czYk5peGJ0Z3lGaFlXVk94RWlvbnBNb1M3Qzk3ZVBtam9NSXFwRHZydDlCQXAxa2FuRElLSnljRDBxb3JxUGlYa2lJcXF6SWlJaUFBQ3RXclVxMDNiaXhBbFlXVmtoS0NpbzNER21UWnVHN2R1M0l5Y25CN05uejBaMmRqWm16cHdKSnllbmN2Y3J6Y3ZMQ3l0WHJvU2JteHZDd3NJd2QrN2N5cDBJRVZFOXRqL2hMNWF2SVNJZEtZWFoySi93bDZuRElDSURMQ3dzV1BLU3FCNWdZcDZJaU9xc3k1Y3ZBd0JhdEdpaHMvM2N1WFBZdlhzMzNuenpUVmhhR2w2QUxEYzNGeXFWQ2c0T0RraEpTVUZHUmdZKytPQUR0Ry9mWG0vL3BLUWtXRmhZNkczejl2YkdtalZyOE95enorTEREeitzNGhrUkVkVS9GOVB1bWpvRUlxcUQrTmxBVkhkNWVYa2hPVG5aMUdFUVVRVllZNTZJaU9xc1M1Y3V3Y2ZIQjQ2T2pnQ0F0TFEwYk5xMENiLzk5aHM2ZCs2TUVTTkdDSDNGWWpFa0Vna2VQSGlBd3NKQ2lFUWluRHQzRGdEUXFGRWorUG41WWQyNmRUb3o1WGZzMklIYnQyOURKcE1oT1RrWlY2NWMwVnMycDRTVGt4T1dMRmxTUTJkTFJGUTNKUlZrbWpvRUlxcUQrTmxBVkhlMWF0VUtvYUdodUgzN05nSUNBa3dkRGhFWndNUThFUkhWU1hmdTNFRnFhaXI2OWVzSEFOaTllemRDUWtJZ0Zvdnh6anZ2NE0wMzM0U1ptZTZOWDYrKytpcDI3dHlKc0xBd1lWdW5UcDNRdEdsVEFDaFR2a2FsVWlFOFBCd0FZR1ptaHFDZ0lIenl5U2MxZVZwRVJQVk9nVnBwNmhDSXFBN2lad05SM2RXa1NSTUVCZ2JpK1BIamNIQndnSnVibTZsRElpSTlSRnF1QmtGRVJIV1FScU5CZEhRMHBGSXAvUHo4a0phV2h0RFFVTHoyMm12Q0RIcDlzckt5VUZCUUFBQ1FTcVd3dDdjdjl6aGFyUlphclJZaWtRZ2lrYWhhejZHbTdkaXhBd2tKQ1pnMmJacXBReUdpcDlpZ004dE5IUUlSMVZIN3VrNDNkUWhFWkVCK2ZqNzI3Tm1EbEpRVXRHdlhEbjUrZm5CMWRTMjNGQ2dSVlIrUkVRa0d6cGduSXFJNnljek1ETTJiTnhlZU96czdZK3pZc1JYdVoyOXZYMkV5dnJUNm1KQW5JaUlpSWlJcWowd213NGdSSTNEaHdnV2NQMzhlRnk5ZU5IcmZ6cDA3bzB1WExqVVlIUkVCVE13VEVSRVJFUkVSRVJFOWRjek16TkM1YzJlMGJ0MGFzYkd4eU1yS2dqR0ZNeG8wYUZBTDBSRVJFL05FUkVSRVJFUkVSRVJQS1psTXBuTTNNaEhWRFdZVmR5RWlJaUlpSWlJaUlpSWlvdXJDeER3UkVSRVJFUkVSRVJFUlVTMWlZcDZJaUlpSWlJaUlpSWlJcUJheHhqd1JFUkZWaWtxbHd2Mzc5NUdTa29MOC9IeW8xV3BUaDBTMVFDd1dReWFUd2RYVkZiNit2akEzNTYrUlJFUkVSRVJFVmNXL3FJaUlpTWhvNmVucGlJcUtnck96TTVvMWF3WWJHeHVJeFdKVGgwVzFRSzFXSXpjM0Y0bUppVGgvL2p5YU4yOE9KeWNuVTRkRlJFUkVSSFdFUXFHQVdDeUdSQ0xSMlY1UVVBQ3RWZ3VaVEthenZiQ3dFR3ExR2xaV1Z0VTZCbEY5d2NROEVSRVJHU1U5UFIwM2J0eEFjSEF3SEIwZFRSME8xVEt4V0F4N2UzdlkyOXNqSXlNRGtaR1JDQW9LWW5LZWlJaUlpQUFBNDhlUGg1MmRIYjcvL251ZDdaTW5UMFpSVVJFMmJOaWdzLzJ6eno1RGNuSXl0bTdkQ3BGSVZHMWpFTlVYckRGUFJFUkVGVktwVklpS2ltSlNuZ0FBam82T0NBNE9SbFJVRkZRcWxhbkRJU0lpSXFJNndOSFJVZS9mQ3M3T3pucTNPem82d3NIQlFTZWhYaDFqRU5VWElxMVdxelYxRUVSRVJGUjVPM2JzUUVKQ0FxWk5tMWJqeDdwMzd4Nktpb3JRckZtekdqOFcxUjgzYjk2RXBhVWwvUDM5VFIwSzFhQkJaNWFiT2dRaXFxUDJkWjF1NmhDSWlJanFKSkVSVjRzNFk1NklpSWdxbEpLU0FpOHZMMU9IUVhXTWw1Y1hVbE5UVFIwR0VSRVJFUkZSdmNQRVBCRVJFVlVvUHo4Zk5qWTJwZzZENmhnYkd4c29GQXBUaDBGRVJFUkVSRlR2TURGUFJFUkVGVktyMVJDTHhhWU9nK29Zc1ZnTXRWcHQ2akNJaUlpSWlJanFIU2JtaVlpSWlJaUlpSWlJaUlocUVSUHpSRVJFUkVSRVJFUkVSRVMxaUlsNUlpSWlJaUlpSWlJaUlxSmF4TVE4RVJFUkVSRVJFUkVSRVZFdFltS2VpSWlJaUlpSWlJaUlpS2dXTVRGUFJFUkVSRVJFUkVSRVJGU0xtSmduSWlJaUlpSWlJaUlpSXFwRlRNd1RFUkVSRVJFUkVSRVJFZFVpSnVhSmlJaUlpSWlJaUlpSWlHb1JFL05FUkVSRVJFUkVSRVJFUkxXSWlYa2lJaUlpSWlJaUlpSWlvbHJFeER3UkVSRVJFUkVSRVJFUlVTMWlZcDZJaUlpSWlJaUlpSWlJcUJhWm16b0FJaUlpSWlJaVo0a3RXanY0NGxKR0xES0w4dlQyRVFGNHg3OG5IdVZuSWk0dkJiZXlFNkhTcW1zM1VCTjcwYk1WQUNCQmtZNGJXZkZHN2JQbitXa0FnS05KMS9EVDNlTjYrMnp0UEFrQWNGd2VpUTB4cDZvaDBwcmhZR2tOQU5Cb05jaFc1aHUxajYyRkRMM2Nnd0VBbVVWNU9KMGNWYWxqT2xuYW9KdGJNd0NBV3F2Qm9jVEwwR2kxbFJxakpuUnhDUUFBYUxSYW5FKzdZK0pvaUlpSXFMS1ltQ2NpSWlJaUlwUHI2dG9VWTU3cERpMkFQMU51WVhuMGdUSjlBdTI4TWNDckxRQWdYMTJFTWVmL0M1ZytQMXFyUG1qY0J3QndQQ25DNk1TOG1VaFUvRDlFQnZ0WW1Vc0FBQkt6dXYwbjRvYU9Id0lBSHVhblkrTGZJVWJ0TSthWmJ1amwzcUo0L3lwY2RCam0reHo2ZUJUdmYwSWVXZVdrZkF1SGh1am8zQmdiWWs1RHJkVlVhWXpTWmpSN0JRQ2cxS2d4NUk5dm5uZzhJaUlpcWwxMSs3Y3VJaUlpSWlMNlYrajh2OW0vSWhRblhmVXBtU0VNQUgrbngwQ3BVZFZZUFB1NlRxK3hzVXNNT3JPOHhvOVJVeHBhdWFDdDB6UFZOdDcvSmZ4VmJXT1ZGbWpuaFo3L1M4cW5GdWJneUtOcmxkcmZVK2FJbnU1QkFBQ2xSb1VkOS8rc1Voek43THd4cS9rZ1NNVVc4TGZ4d0xLYis1Rmg0TTRRSWlJaStuZGdZcDZJaUlpSWlFektXV0tMSnJhZXd2TXpLZEZsK29qd1QvSWVLSjVWVDdvYVdydVUyMjVqTG4yaVB2RjVhZEQrN3hhRnhyWWVHUE5NOTZvRnFrZEpZbjV1OE90d2w5b0RnTkV6NGcyeE1wZGdja0IvNFQ2Qkk0K3V3bGxpVStGK2FxMFd5UVZaQUlEeGpYdERMQ3BlbXUxczZpMlltNW5CVStaZzFQR1Q4ck9FMTh2YVhJci8zYmlBcG5aZVdObm1MU3k5dVIvUjJZbVZPeWtpSWlKNmFqQXhUMFJFUkVSRUp0WEp1WW1RUEkzTFMwR0NJcTFNbjZaMjNuQ1IyQUlBY2xVRitEczlwbFppMDJpMUNFdTZYbTNqOWZGb0taU1dxVzZyMnI1ZGJ2dHpyb0Y0empXd3luMkcvN2tLQldwbFZjTXppcnZVSHQ0eXAyb1o2K09BZmpwSjlGR051bUpVbzY0VjdwZFdsSXQzTC95QUY5eWFvNVdEcjdDOWgxc1FlcmdGR1gzOFVlZldJRTlWQ0FENE8vMGU1bHpmZ2JsQmcyRm5ZUVVIUzJ0ODFXSW8xdDQ1aGxQSk55cHhWa1JFUlBTMFlHS2VpSWlJaUloTXFuUWkrSGNEQzNPVzFKWUhnUERrbTdXMjZLdGFxOEVQZDhPcWJieWU3c0V3RTRtcmJUeFRPU21QeEVsNXBQQjgxYk52bzZGVjhVejcxOCt1MEZ1SHZhUThVR1hxdzFmVnFFWmQwZEc1Y1pYMzk1UTU0UDNHdmFzeEl1QnVUaEptWHR1R2VjRnZ3bDFxRHdzek1UNE83QWNmYTJkc2lUMGp6SzRuSWlLaWZ3Y201b21vWHRGb05CQ0pSQkRWMEV3eklxcGJMbDI2QkkxR2d6WnQyc0RjdkdxL3RpeGZ2aHlwcWFrWU0yWU1talZyWnJEZmYvN3pIeFFWRmVHenp6NnIwckcyYjkrTzY5ZXZvME9IRGhnMGFGQzVmWThlUFlyVHAwK2pSWXNXR0RGaVJJVmpQM3o0RU43ZTNrYkhvbEtwTUgvK2ZBREF3b1VMamQ2UHlCUjhySnpSeks3NC9hM1dhbkJhWG5iMnNMT2xEVHE1TkJHZWU4b2NoVVZRbjhUbGpCaGNUTHYzeE9QVUZmKzVHYXAzZThraW9kY3k3dU5Za3Y0YTY4YjBLU3FucHIrb25JVmxhOXViRFR2aDlRWWRBUlF2RXZ4RnhFN2N6VWxDZ0swbnBqZDdHVVVhRmVaSDdFSnFZWTdlL2FWaUN5eHVOUnd5c1NVQTRKVDhCbGJmL2cxQThmdjFrOEFCYUdEbGpGVzNEK09QU3BaVWVwU2ZpVm5YdG1OK2l6ZlJ3TW9aQURESXB6MHVwOGZnUmxaQ1ZVK1ppSWlJNmlFbTVvbHFtVXFscW5KeXFUWkZSRVRnbDE5K3dhdXZ2b3B1M2JwVjI3anA2ZWxRcVZSd2MzTURBQlFXRnVMZ3dZTUlDQWhBaXhZdEt0ei8rUEhqMkxoeEkxYXNXQUVQRHcrRC9iWnUzWXBmZnZrRllXRlZuK0cyY3VWS3BLU2s0T3V2dnpaNm41eWNIQnc2ZEFqRGhnMHoyT2ZhdFd1SWpvN0cwS0ZEcXh4YlRWQ3IxUWdMQzRPZG5SMjZkT2xpOUg0WkdSbTRmZnMybm4zMldZUHY3UU1IRGtDaFVHRElrQ0c4cUVLVk1tZk9IS2hVS3V6ZXZSdjI5dmFWM3YvYXRXczRldlFvYkd4czRPSlNmbDNsOFBCd0ZCUVVZTWFNR1dYYTFHbzFqaHc1Z2s2ZE9zSFoyYmxNKzRNSEQ3Qng0MGFZbTV2ajQ0OC9MdmM0V1ZsWitPR0hINUNibTR0Um8wWlZlQTVidG16QnRtM2I4TWtubjZCUEgrTVNrUnFOQmhjdVhEQ3FMNUdwdmVUWlNuajhkM29NTXBXS3NuMjhXZ3QxdmdHZ2pXT2phamwyamlyL3FVck0vNWw2dTl6MnBJTE1hdWxURVQyVDVXdUZDTUNJUnMvampRYWRBQlF2MXJyNHhqN2N6VWtDVUh4aHdWb3NnYXZFRG90YkRjZThpSjE0bEorcE00WllaSVlaelY3Qk05YkZ2NnNtS05MdzA3M2pRcnRDVlFoemtSa3N6TVNZMXZSbE9GcGE0K0REeTVXS003MG9GN05DN0E0ckFBQWdBRWxFUVZTdi80cjV3Vy9BejhZZGErOGNFNUx5ZGhZeUxHNDF2RkxqbVp1SjhWMjdjVWIxcmVrN0ZZaUlpTWg0ZFQ4N1NQUVVpWXVMdzl5NWN6RisvSGc4Ly96end2YXdzRERrNU9pZnNmTzR3TUJBQkFYcDFyWjgrUEFoTkJwTnBlTnAwS0NCM3UxYXJSWnIxNjVGYW1vcTJyWnRDN1c2Y3JlS201bVpHVXkrZnZmZGQvanJyNyt3ZWZObU9EZ1UxL3pjdm4wN2ZIMTlzV0xGaWdySFBubnlKQ3dzTE9EdTdsNnBtS29pTWpJUzhmSHhsZG9uTXpNVFAvLzhjN21KZVFEWXNXTkhoVW5xaXhjdlFpNlg0K1dYWHhhMktSUUtwS1dWcmJ0cmlJK1BqOUdKY0sxV2l4MDdka0NoVUtCdDI3YVFTcVZHN1JjYUdvb3RXN1pnOWVyVmVtY2pYN3AwQ2F0WHI0YXJxeXRlZnZsbFdGbFpHUjEvWGRlblR4OUlwVkljT0hEQTFLRTh0VW8rMjhUaXlwZDlLQ2dvd01xVkt3RUFFeWRPaEt1ckt3RGc2dFdyYU42OE9Td3RMU3NjUTZ2VjR0U3BVOWk0Y1NNU0V4UFJ1WE5uZlBYVlZ6cDkxR28xbGk5ZkRyVmFqU1pObXVEMzMzL1hPNVpNSnNPcnI3NktUWnMySVRjM0YwNU9Ub2lJaUVCRVJJVGUvbDVlWHVqV3JSdEVJaEdVU2lXV0xWdUcrUGg0akIwN2xoZTQ2S2xoYVdhT0YwclY3TlpYeTkxS2JJa1hQVnFWMmY1djBNYnhHWU50emhMYk11MHBoZGw2Ni9QWGh0S2ZTcVlveVNJeHM4Q1V3UDdDblJWRkdoV1czUXhGWk5ZL3Y4dkY1YVZneWMzOW1CZjhCbHdsZHBnWC9DWW1YL29GaFpwLzZ1Wkx4UllvVWhmZkdaQ3JLc0NTcVAwNmRmWFRpM0l4Ni9wMnpBdCtBMDFzUGZHT1gwL0U1aVpYZXJaN2pqSWZjeU4yb3IyVHYwNzVKak9SV2FWcjdJdUFhcXZMVDBSRVJMV0hpWG1pV21Sblp3ZXhXSXhGaXhiaGl5KytRT2ZPblFFVUo2YU5UUUFQSFRxMFRHSit3b1FKeU12THEzUThobWFUNzl5NUUzZnUzQUdBQ3NzeDZETjE2bFQwNjlldnpQYnc4SENjT1hNR3I3enlpcENVbDBna2VQUE5ON0YrL1hxY1BYdFc1NExGNHg0K2ZJakxseTlqNHNTSjlTSXB0WGZ2WHF4ZHU5WmdlOSsrZmZWdUwvbTZuRDU5R21GaFliaDI3UnFtVFpzR21VeUdjK2ZPWWNtU0pVYkhFQm9hQ3BsTUpqeS9lL2N1WW1JTUw1WVhHQmlJRXlkTzRMdnZ2a1BMbGkzMTl1blVxUlBzN093QUZOL3hFQm9haXVlZWUwNXZVcjZ3c0JEZmYvODlHalpzQ0xsY2p0V3JWMlBtekpsR3gwOVBqNWlZR0h6NDRZZEc5VDE2OUtqd1dQdS9hWmRtWm1hR3VodTBkdTFhSkNZbW9rZVBIdWpWcXhjQTRPREJnMWkxYWhYNjl1MnJkMlo4Q2FWU2lSTW5UbURQbmoySWk0c0RBSGg2ZXFKang0N1FhclU2bjBFYk5tekF6WnMzQVFEUjBkR0lqbzdXTzZham95TjhmWDF4OE9CQkFNVjNFUDM4ODg4R1krallzU082ZGV1R2tTTkh3c0hCQWF0V3JjTDI3ZHVSbkp5TTZkT24xNHU3cjRncTB0VzFLYXpOSlFDS2s2QlhNbUxMOUJuVW9BTnNMWXAvbGozSVM4V1V5eHVGeE8vNmpoL0EyZEttdU4rWjViVVVkZTM1SXZoMWcyMXRIQnVWdVhQZ3Q4UXIrT25laVRKOWpYbHRudlQxS3lsbFk2b3E2Ukt4T1Z5bHhiK2ZaQ3NWV0hSakgyN25QSUtkaFV5bjMvMjhGR3lMTzRzWFBWdmgrenRISVJHYlF5TFcvVHhkZS9jWVl2T1M4U0F2RlRtcS9ESmpBTUEzdHc3aHMyYXZJU3pwT3VJVmFaQ0tMU3E5TUs1Q1ZXaHdUUVVpSWlKNit2RXZPcUphNU9Ua2hQLzg1eitZUEhreXZ2cnFLM3oxMVZkbzM3NDlRa0tNdTZYVVVBbUQvL3UvLzZ0VUhMdDI3Y0pQUC8ya3R5MHlNaEsvL1BJTE9uYnNpT2VlZTY1UzQ1WUlEZzR1c3kwNU9SbmZmUE1OM04zZDhjNDc3K2kwRFJvMENJY09IY0txVmFzUUZCUUVSMGRIdmVQdTNic1hXcTBXYTlhc3dabzFhNFR0UjQ0Y3FkSnMycHIyeWl1djZMMUFZYXhQUC8wVXZyNisrUG5ubnhFYkd5dk0vQVZRWVZtUGt1VGo0ODZjT1lOdDI3WlZlT3lqUjQvcUpFZEwrLzc3NzRYRWZFbUptdmZlZTA5djM5V3JWK1BSbzBmNC92dnZjZVBHRGF4ZXZScSt2cjRZUHJ4eXQyaFQvYWZWYWl0OVo0OVdxeFVTODVWTlFvZUZoZUh3NGNObzBLQUJwa3laSW14Ly92bm5zV0hEQmh3N2RneU5HemZXZS9GeHk1WXQrTzIzMzVDWldWemVvRUdEQmhnK2ZEaDY5dXhaNXJNbU5EUVVPM2JzZ0srdkw3NzU1aHRrWm1aaXhvd1phTjI2TmFaUG42NlR3SmZMNVpnMGFSSTBHZzBtVDU2TWZ2MzY0ZEtsUy9qeXl5OHhlUEJnakJrelJxZC82WXNSQXdZTWdFd213OUtsUzNIaXhBa0VCd2RqNE1DQmxYcE5pT3FpL2w1dGhNZUZHbFdaQlVNZExhM3hzdmV6d3ZOdDk4OXlnVXdqZUZ0VjcrenBoNHIwQ3Z1WS9lL3pTNk90L0YyYzFTRmJtWTh2SW5iaWc4WjlzRFh1RE9RRldRQ0FqWjBtR056bnF4WkRudmk0Ny9yM3hMditQWEU4S1FMZjM5SC91eE1BdUV2dGtWeVFYZUg3TjdNb3oraUxKQ1dMNlNvMWFnejU0eHZqZ3lZaUlxSTZnWWw1b2xybTZ1cUtoUXNYWXNHQ0JkVlcwa09sVWtHcE5INkdqa3FsZitHdSsvZnZZOTY4ZWZEMjlzYXNXYk9xTGI3Q3drTE1uejhmQ29WQzczbGJXbHBpeG93Wm1EWnRHcjc0NGdzc1g3NGNFb2xFcDA5S1Nnb09IejZNVjE1NUJjMmJOeS9UTm5yMGFMM0hmdnhpeG9JRkM5Q3BVNmRxT0t1S21adWI0OUdqUjNqMzNYZkx0QjA5ZWhRdnZ2aGltZTNyMTYvWEtURTBkT2hRZUh0NzQ4NmRPenFKK01URVJHUm5aeHM4ZGtaR1JybXhsYjViNHN5Wk16aDE2aFMrK09LTE12M0N3OE54NHNRSmZQbmxsMlhhRkFvRmZ2MzFWd3dhTkFqZTN0NjRmUGt5c3JLeTBLMWJONGpGWW9TR2h1TFlzV01ZUDM0OC9Qejg0T2ZuaHp0MzdpQWtKQVRXMXRaNDVaVlh5bzJSbmk3Ky92NDY3N3ZjM0Z3aEtXN283cDNTWmJRc0xDeU1QdGJwMDZleFlzVUt5R1F5eko4L1grY3p4OEhCQVI5OTlCR1dMRm1DSDMvOEVVMmFOQ2x6TVhINzl1MEFnTmF0VzJQUW9FSG8zTGt6UkNJUjR1UGprWm1aaWVEZ1lJaEVJdXpldlJzLy9mUVRIQjBkc1dqUkl0amEyc0xHeGdhdFc3ZkdpUk1uWUcxdGpVbVRKZ25qYnR5NEVkbloyZWpXclp1UVZHL1RwZzNhdDIrUFgzLzlGY25KeVpnNWM2YkJPNEo2OXV3SmMzTnpYTGx5QlFNR0RBQUFUSm8weWVBTS9STGwxYVYva25VNGlKNVVCMmQvK05tVVg1cHV1Tzl6a0pnVmYvL2Z6VTNDaGJTN3RSRmFuVEh4a3U3a2pSRyt6NkdMU3lDQTRucnkyKzZmMVduUFV4WUFBTDU3MXJoNjQ4WXFuU2gybHRoaWZZZnhCdnVLUldaQ3d0Z1FiNW1UM2o3RC95dzdxYUF5RktwQ3JJdysrRVJqMUFSM3FUMld0UjZKKzNtcCtPYldJV1FVVmY1T1Z5SWlJbnI2TURGUFpBSitmbjRJQ1FtcHRuSXNQLzMwRS9idDIvZEVZeVFtSm1MYXRHbVFTQ1JZdEdnUnhvNGRpL1QwaW1kSGxiWnIxeTZoUkUwSmxVcUZyNzc2Q25mdTNNSDQ4ZVAxenFZSGdCWXRXdURkZDkvRnVuWHI4UG5ubjJQQmdnV3d0cllXMnRldlh3OWJXMXU4Ly83N1paTDJjcmtjQURCNDhHQUVCQVFBQVA3ODgwK0VoNGNMWlZNeU1qTHc0NDgvVnVwOEtpTXhNUkZxdFJxUEhqMENBTVRIeHd0eGFqUWFJZmtWSHgrUGNlUEdDZHREUWtLRVJQemp5YlBDd2tKSUpCSTgvL3p6WlVyOFZMUzRaR1U4ZVBBQVo4NmMwZHNXSHgrUFAvLzhVMi9iNXMyYllXbHBpZEdqUjBPbFVtSFZxbFhRYXJWNC92bm5jZXJVS1h6MzNYZm8yYk1uM25qakRXR2ZLVk9tSURzN0cydldySUZjTHNlNzc3NWJMOG9TVWUyWk0yZU8za1ZMRFpWK0tqRmp4Z3owN2RzWDE2NWR3NkpGaXdBQXZyNisyTHQzTDNKeWNwQ2RuWTNzN0d4a1ptWUtGN1hVYWpXKy92cHIvUGpqajdDeHNSSEc2dCsvUHdZTkdvUkdqUnJwSE9QbXpadjR6My8rZ3dFREJ1Qzk5OTVEYUdnb1hGeGNzSFRwVW9oRUlpUW1KZ0lBUm93WWdkallXTGk1dVFuYkFBaDNpZ3dkT2xSbis3aHg0NUNXbGdaL2YzK2twS1FJaTJQcjA2MWJONTBGdVQwOFBQU1dNdE5xdFVoSUtLNTNiR2c5RVNKVEc5cXcvRHZ6bXRwNW83ZkhQd3ZEYjRzN1cwN3ZwOVBqTTlYOWJmNVorRjZoS2pScUpqc1ZPL3JvR242NFcvMFhJeXU2Q0dGaEpzYnNvTUd3czdCQ0M0ZUdXTm5tTFN5UFBvZ2JXWlZieDRpSWlJaWVQa3pNRTVsSWRTWWp4NHdaZ3pmZmZOUG8vb2NPSGNMV3JWdDF0cm02dWlJb0tBamp4NCtIVkNwRmVubzZldlRvZ1k0ZE93SUFzck96Y2UvZVBiUnAwNmJNZUVlUEhzV1ZLMWZLSk15TGlvcXdZTUVDWEx4NEVRTUhEdFJKME9velpNZ1FwS2VuWTgrZVBaZ3dZUUxtekptRHhvMGJReTZYNCtUSmsramJ0eSt1WDlkZEZNN0R3ME5Zd0xGbHk1WkMrWjJrcENTRWg0Y0xkYVVURXhOck5ERS9hZElrblJuczQ4YU5RMUJRRUtaTm13WUFlbWZIQTlBN214NEFmdnZ0TjRTRWhHREtsQ2w2U3dwVnRaUk5pWmRmZmhrRkJRVTYyOHFiVlZ1NkxTd3NEQkVSRWRpN2R5OFdMRmdBaVVTQzNidDNJekV4RVY5OTlSV09IRG1DNzc3N0R1M2F0U3RUdzl2TXpBeHo1ODdGeXBVcnNYUG5UdHkrZlJ2VHAwL1hXY3czT2pvYTI3WnRRMlJrSkFvS0N1RGg0WUh1M2J0ajJMQmh3bnZzOHVYTCtPeXp6K0RtNW9ZTkd6Ym9MT0s1Y2VOR2JObXlCWU1HRGNKSEgzMGtiTDk5K3paMjd0eUppSWdJWkdWbHdjYkdCcTFhdGNMY3VYTjFZalRtK0ZSekpCS0p6c0xEUlVWRjBHZzBzTFMwMUZ0bnZxUzlaRVo5MDZaTllXVmxCWVZDVWFiZXU1V1ZGUndjSE9EdTdnNTdlM3RjdVhKRktMTlYrbjB3WWNJRXZRdkRsdHlKWW0xdERXdHJheXhkdWhSbVptWndkM2ZIdUhIanlxd1ZFaE1UZy9YcjE1Y1o1K1RKazNyUFBUbzZHa2VPSE5FcGI1YVhsNGM5ZS9aZzZOQ2hldDkvczJmUDFqdFdVVkdSTUt2ZTJISnBSTFdwZzNOaitOa1l2Z2hsYVdhT1NRRXZDWFhMcjJjK3dKV011RnFLVHBlRm1iakM1R3R0OEpZNXdWMXErR2UvUGcvejB6SHg3NnA5Qm56WGJwemVCVVh6VkFYWUdLdTd5TFdsbVRtRyt4Yi92cEpTbUkzRGlWZjBqam5tbWU0QWltdkE3MHY0cTB5N1VxTXVzNjIrVTJyVTJKZHdFUjgyN2dzTE16RWNMSzN4WllzM3NUSDJkeHg0ZU1uVTRSRVJFWkVKTVRGUFZFdCsvUEZIN042OVczZytZc1FJakIwN1ZuaHU3T0t2K3BRa2lTclQvM0VXRmhaQ3VaS3JWNjhDQUxwMzd5NGtoZGV2WDQrd3NEQTBhdFNvVElMOXlwWGlQNzVLSjlQUzA5UHg1WmRmSWlvcUNyMTY5VEo2aHZjSEgzd0FhMnRyYk5xMENSTW5Uc1RycjcrTzRjT0hZOVNvVWJoejV3NW16WnFsMC8rTk45N0FhNis5WnVTWmwxVmVNdHFZUHJObXpVS1BIajJ3Wjg4ZUFQL01pQytaSVorZW5pNHNNcmxwMHlaMDdkcFZlQis4OE1JTEdENThPTTZlUFl1MzNub0xLMWV1Rkw0MmJkdTJ4ZDY5ZXpGLy9uejA3OThmSDMzMFViVW1oZGV1WFN2VTdqNXc0QUQyN2R1bk4zbG5xTzNZc1dQUWFEU1lNMmVPTUU3Nzl1MXg4K1pOYk4rK0hUNCtQaGcwYUJCdTNMaWg5L2g5Ky9aRnc0WU5FUklTZ3BVclYyTHAwcVVBaWk5SWZQdnR0N0N3c0VESGpoMWhiVzJOR3pkdVlNdVdMYmh5NVFxV0wxOE9jM056dEczYkZyMTY5Y0tKRXlld2I5OCtEQjA2RkVEeDNSTzdkdTJDcDZlbnpsb0dSNDRjd1RmZmZBT3RWb3RXclZyQjI5c2JLU2twWmU0R01QYjQxU2srUHI3SzMvOHBLU2tBZ0crLy9iWTZROUpMbzlFZ05UVVZ3NFlOcTlIalBINmhaT3JVcVlpSWlNQ1hYMzZKZHUzYWxlbi82YWVmNHNxVkswSWlYU0tSWU1hTUdjak56WVdUa3hNY0hSM2g2T2dJQndlSE1sKzdIVHQyWVAzNjlkQm9ORkFvRk1JRlU2VlNxVGN4bjVTVUJLQjRFZGpTLzVlMmVQSGlLcHgxc2NjLzN3QmcrZkxsT0h2MkxNNmNPWU01YytiQTE5ZTN5dU1UMVJVaUFNTjh1NVRiWjJTajUrRWxLMTV6cGtpand0bzd4Mm9oc3JydFdhZG5UQjBDQUtCQXJjVC9QWlpVRDdEMUZCTHpkM0tTeXJTWEtFbk01NmdLRFBhcEtiMDhndEhWdFdtdEhyUEVLZmtOSk9WblltYnoxMkJuSVlOWVpJWnhmajN3akkwYjF0NDU5bFJla0NBaUlxS0tNVEZQVkV1NmRPa0NWMWRYQU1WSjBjZVZsRGN4VnVuNnpGWDErQ3pvRWpFeE1RQ2dVOGJoN2JmZlJsSlNFbjc4OFVlb1ZDcWQ1RnhKRXF2MFhRQXJWcXhBVkZRVVhubmxGVXljT0xGU2R3aU1IajBhalJzM3h2TGx5N0ZyMXk0RUJBUmd6Smd4S0Nnb3dKa3paN0JzMlRKczJMQUJEZzRPc0xTMHJMQ2Vlbm5LVzV3MVBEd2NlWGw1NWZieDh2SXFkM3duSnlkaDF2am16WnZSbzBjUDRmbnMyYk1SSHgrUHpaczM0NjIzM3NMVXFWT0YvZHpkM2JGcTFTck1uejhmaHc4ZlJ0T21UWFhpcU9qdWc0cjQrUGdJajB0bTN1c3JkMkdvYmNTSUVlaldyUnNjSFIyeGVmTm0vUFhYWDVnNGNTSUtDZ3FnVkNxaFZDcjFKaGxMQ3dzTFEzQndzREQyM2J0M3NXclZLbmg2ZW1MWnNtVkNPUSt0Vm92bHk1ZmoyTEZqQ0EwTnhlREJnd0VVWDhTNWNPRUN0bS9mam43OStzSE96ZzQvL2ZRVGlvcUtNSFhxVk9GQ1JreE1ERmF0V2dXcFZJcUZDeGVpUll0L3lpS1VsRUdxeXZHclMzeDhQTTZkTy9kRVk1U3V4VjZUU2hMVHRhbW9xQWdBOUNiS2dYL1d6Q2hkZy83eDBrK0d2UDc2NjJqZHVqVUNBNHZyTlRzNU9lSGh3NGM0ZVBBZyt2WHJKOHpRMTJxMXVIZnZIc0xEd3dHZzNPUjQrL2J0alRxMnNkNTc3ejNFeDhjakxpNE9FeWRPeFBUcDA5RzllL2RxUFFaUmJldnIyUXJQV0JkL3h1YXFDbUJqTHRWcEZ3Rm9ZdnZQaGE4ZDkvOUVVa0ZtaGVOKzBMamlpKzJscmJ0M0Ftb2pGaXJWYUxVNEtZK3MxTmpsNmVrZUxDeVVXaG5QNlVrcTkzQVBRbzZ5QUgrbjM5TzdqN2xJWE9XRllNMUY0b283L1Urdy9UKy9KOXpMcWYyZkZjWXdGNGxoYm03OE9WVzNtOWtQTWZQYVZzd05lZ09lc3VMU2p6M2NndUF0YzhLOGlKMG9VQnUvWGhRUkVSRTlIWmlZSjZvbExWcTBFQktDK2hMelFQRU02cExTSy9xVW5rbHFiVzB0ekdMT3pNd3NVOXNkQVBidTNZdURCdy9paHg5KzBKdlVVcXZWRUl2TC9vRVNHeHNMaVVTaWszUTJOemZIckZtejRPVGtWQ1pHcFZKWlpqYjM5T25UY2Y3OGVWaGJXMWRZRy9weHZYcjF3c3laTXhFU0VvSnIxNjRKOVpTbFVxbHdIQ3NySzUyYTBGVlZPaG4rdU1qSVNPVGw1WlhicHlJaElTSFlzV09IOE54UTZaclNwVzZPSGowS29QZ2NGeTllakNOSGpwUzVPTEI2OWVweXovLzA2ZFBZdEdsVHBXSTE1dTZCRXA2ZW52RDA5RVJNVEF6T256K1BVYU5HQ2UrWDhlUEhRNkZRWU1TSUVSV09FeFFVSkR6ZXVYTW4xR28xcGs2ZHFsTmpXeVFTNGEyMzNzS3hZOGNRSGg0dUpNWWRIQnp3L3Z2dlkrWEtsZGl5WlF1NmR1Mks4UEJ3REJ3NEVLMWJ0eGIyMzcxN04xUXFGY2FQSDYrVGxBZWdVMEtuc3NldkxsMjZkRUdYTHVYUEhEVmt4NDRkU0VoSUVFb20xYVRqeDQramQrL2VOWDZjeCtYbjV3TUFaREtaM3ZhU2hhOGYvNHd6OXYxYytxSmt0Mjdkc0gzN2RxeGZ2MTV2Q1JxZytDSlY2ZmZ0NHlyemZXUU1MeTh2ckY2OUdnc1dMTURmZi8rTmhRc1hJaVVsNVlrdnpsVzNsSlFVbkQ1OTJ0UmhVRTN4cUxpTHNld3RyRENxVVZmaCthLzMvOFM3L2oxMSttZ0J6SXZZaGVsTkI4SlZhb2Y5RC84MmF1d1hQVnRWS3BhZlkwNlZtNWkvbEY0OFVVR3BWZVA3TzBjck5YWjViQ3lrc0toRTBoc29Yancwd0ZiM0xwMzJ6djdvN2RFQ1NvMEtYMFh1UWFTZW11WHVVdnRxWHdqMmNXWWlFVjd5K3Vmbjd1V00yQ2NhcjZxbGR5cGlxaHJ6cFQzS3o4VE1hOXN3TzJpUThQV015WlV6S1U5RVJQUXZ4Y1E4VVIzaTVlV0ZUcDA2R1d5ZlBIa3lHamR1REtBNFdkaWdRUVBjdlhzWG4zLytPUVlQSG95MzNucExwMVNEblowZEFPRDY5ZXRsWnRjZlBIZ1FlL2Z1eGJmZmZnczdPenVjUDMrK1RBa0pRd2wxUXd2TlBqNER2MSsvZmtoSVNNRDc3Nzh2YkQ5NzlpeHUzcnhwY05IUGtKQVFvU1NPdmIyOWtKUS9mLzQ4QU9ET25Uc0Fpc3ZubEpSOWVYeUJ4cnBrM0xoeHd0MFFmZnIwd2ZyMTYzVm1uNWVVdmlsSnhqL08zTndjQXdjT0ZKNEhCd2RqMXF4WmFOS2tDUzVjdUlEZmZ2c05DeGN1QkFCY3VuUUp1M2Z2eHR5NWM5R3JWeS80K1BpVVNWWXFsVXFEcFZqS0syV2pqMWFyeGVyVnErSHQ3VjJtdkltVmxSV3NyS3owN21mSXRXdlhJQktKOFB2dnYrUDMzMy9YMitmaHc0YzZ6MTk2NlNXRWhZWGh3SUVEK1B2dnYrSHE2b3IzM251dnpMZ0EwS05IajJvL1B0VzhyS3dzQVA5OG5qMU8zNHo1MGd3bDBmV1ZXWHJycmJjZ2s4bncxMTkvSVROVGQzYXVyYTB0QWdNRE1YVG9VTDIxN2tzOFNUMTNRM2RPV1ZsWllkR2lSVmkxYWhYT25UdW5kOTBKVTdPeXNrTHo1czFOSFFiVmxQVDcxVGJVMjM0dkNEUGtIK2FuNDhpanEyVVM4d0NnMUtpdzdHWW9uQ1cyUnMxcXJ3a0xiK3l0a1hHWFJ1MnY5RDVkWFpzQkFCN2twYUtodFl2dytCa2JOOWlZU3pFN2FERG1YdCtCdTdtMVAxdjlSYy9XY0pVVWYwYkg1TW9SbDVkU1k4ZXlzNmpjN3haMVViWlNnWGtST3pHajJTdFFhelZZZCsrRXFVTWlJaUlpRTJGaW5xZ2VLWjJnTGVIaDRZRjI3ZHBoKy9idHVITGxDdWJNbWFNekN4aUFVTnZjeGNVRnVibTVXTDE2TlU2ZE9nVkhSMGNrSkNTZ2VmUG04UFB6dytUSms2SFJhUERkZDk4aE9EZ1lQWHYrODRkeWFtb3FWQ29WUER6S1RwdmJzV01IaW9xS01IcjA2REp0UGo0K09ndlQzcng1RS9iMjloZ3laSWplYzF5M2JwM2UyZjJQWHpSWXNtU0o4SGpqeG8wQWdQbno1NWZacjdwbnIxYlcyYk5uc1dEQkF1RjVSVFBtZzRPRHNXTEZDbUY3UWtJQ2JHMXRZVzl2ajVzM2IyTHYzcjM0L1BQUFlXWm1oc1RFUkZ5NGNFSG9tNWFXaHIvLy9odEtwVktZdmI1NDhXSjg4TUVIUWhtbC9QeDg0ZlV0S1g4eVpNZ1FEQjQ4V08vclBuNzhlSXdmUHg1cXRScG1abVk2RjFQMjdObURxS2dvckZ5NVVpY3BxbEtwY09iTUdhTmVuOUxKOHF5c0xHaTFXb1NHaGhyc1gxaFlxUE5jSkJKaDdOaXhtRHAxS3VMajR6Rmh3b1F5RndUUzA5TmhZV0ZSN21LNVZUMCsxU3lWU2lVc3F1em82R2l3RDZDLzFJMlptWm5CK3ZzdnZ2Z2lOQnJkWkY5MGREUmF0bXlKNGNPSFZ6bG1mU1docW9PWm1SaysrZVFUakJrekJrNU94V1VweWl1QlZyTDJRMFg5QU9Eenp6OUhreVpObmlnK2EydnJjdThrb0hydXpHL1ZNa3dUVzArODRQYlBCWnhmWW40dk4rbXUxbXFRWEpCbDlQaUR6aXgvb3ZqcUtoRkU2TzFSZk1mWCtiUTdRbUplWHBDRi9RLy94dXlnd1pDS0xUQTdhREErdTdaVjV6V3JpY1ZmUy9PeGNzYmJ6L3hUWG10WC9Qa3FIY3RZQTczYUNvOEwxYW9hUFZaTktsQXJzZmpHUG9oRlp0Q1Urcnl1NmlMRGxWMmdPRHo1SnI2NWRhaEt4eUlpSXFMcXc4UThVVDFuWTJPRCtmUG5ZOCtlUFZpM2JoMW16NTZOZGV2VzZTUlF0Vm90Rml4WWdKRWpSK0xiYjc5RlNrb0tYbmpoQlV5YU5FbVloZXJtNW9hQkF3Y2lJU0VCV3EwV25UdDMxcmtRTUgvK2ZGeS9maDF6NXN4QjI3WnRkV0k0ZVBBZzdPenM5RjQ0ZUZ4c2JLekJ4RlZSVVJHMFdxM09JcklsU3BLbGYvNzVKNVlzV1lKTm16WUo1WHRLRW5lREJ3OUdRRUNBMEM4OFBCd3paODRFQUdSa1pPREhIMytzTUw3cTl2enp6d3V6NGFzeVkzN1hybDA0ZXZRb2R1ellBVXRMUzV3K2ZScnQyclhUS1gxanlNOC8vNHlMRnkvaXd3OC9GTFpsWm1ZS0NlcVhYbnFwVXVleWZQbHl0R3BWWENZZ0xpNE9QLy84TTJ4c2JMQnQyelprWldVaEt5c0x6ejc3TE41Nzd6MmpGOEFzblppM3NySkNYbDRlamh3NVVxazFDWGJ0MmdWemMzTklKQkxzMjdjUC9mcjEweW10WkdscENZVkNnY0xDd25JWDBLM3E4YW5tUEhyMENGcXRGdmIyOWdacnpCc3FaVk1WbjN6eUNTd3NMSEQ0OEdHOTdjbkp5YmgyN1ZxNUYveHErbUpnU1ZJZU1IN1I4SXI2OFlJVDFSWjVRUmFVR2hVc3pNeHhQdTJPd2Jyb3BLdTlzeC9jcGNVL3U4K2wzc2FRaHAyRnRrdnBNZGlmOEJkZTgya1BCMHNyekdvK0NGT3ZiS3lWdUZ3bGRwZ1ROQmlXWnNWL1VsN05pTVA1MUR0UFBLNjVTSXdmMnIrTElvMEsrV29sbEJvVlZGb05YQ1Myd3VzQUFQY1ZsWnVaLzZKbnEwcVhPNnBKYXEzR1pIZURFQkVSVWQzQXhEeFJQYk5wMHlaNGVIaVVLVFB6K3V1dnc5L2ZIMHFsRXJHeHNiaHk1WXJRTm1uU0pDeFpzZ1N6WjgrR2s1TVQ1cytmYjdBVWdyNkZYNEhpaE5Ybm4zK09XYk5tWWQ2OGVlamMrWjgvQ2dzTEN3M09aaTFOTHBjaklTSEI0TUtNQlFVRkFQVFhraTdaVmpJeld5S1I2UFNiTVdNR1dyZHVMZFFHVDBwS1FuaDR1RkFQWDZGUXdNN09EdjcrL2hYRytTUktFbHg3OSs3RnBVdVhjUEhpUloxMlF6TlhTeWZ6UWtKQ2hPUjlkSFEwWEYxZFlXOXZEM3Q3ZTNUbzBBR2JOMit1c05aM1pHUWt3c1BEOGM0Nzc4REZ4VVhZbnBpWUtMeEdHemR1UkVGQkFlYk1tUU9aVEliWnMyZVh1U2p5OE9GRExGNjhHRzV1Ympxdm5iMjlQVnEyYkFsbloyYzRPVG5CeWNrSmpvNk9RcWtsQUpnNGNTSmVmZlZWdmZGdDNib1Z2L3p5aTg2MnhvMGI0OHFWSzRpTWpDeFRDOTZRWThlTzRkeTVjeGc2ZENnY0hSM3h3dzgvWU9QR2pUcmxrd0lDQW5EMTZsVmN1SEJCS0kya1QxV09UelhyOXUzYkFLRHp2bnBjU1dKZTMwVVhqVVpUTFlueWxKUVViTnUyRFVlT0hJRmFyWWFycTZ2T09nYWwxVVFwbXhKeXVSeTV1Ym5DOTJMcCt2aWxMVjI2Rk1lUEg0ZW5weWZXclZ0WDdnVXBvdHFVclZUZ2RISVVPcnNFNE1lN3gwMGRUaG5HekJEWFI5OU0vYXJPZk5ZMzFnQ3Zad0VVbDY3UlZ5Wm1hOXhadEhac0JDdXhKZGJlUGFZekE3dW1GbjgxRjRueFpZczNoVVI1WnBFQ3EyOVh6NTBWS3EwYStlb2krRmc1bDl2bjRNTkxsUjYzcUFabTJWdVpWOTluN01QOGRLUDZsWDZmRm1sVVNDbk1ydFJ4MG90eUs5V2ZpSWlJYWdZVDgwVDFUSGg0T0lDeTlkOFZDZ1VTRWhKdzlPaFJSRWRIdzhyS1NraUs5dXJWQy9IeDhkaTZkU3RrTXBuT3dwYVBpNDB0WHJEcjhjUzh2YjA5bGk5Zmp2WHIxd3V6cGtzZnUvUkNzWWJzMzE5Y1U3VnIxNjU2Mi9QeThnQ2cwclhKWlRKWmhRdk1XbGxaVlhvUldtTmxaV1hoeXkrL1JHSmlJdExTMGdBQXYvNzZLL3o5L1hIa3lCRUF4WGN0bkRwMUNoczNia1MzYnQwUUdSbUpEei84VUpqaGYvNzhlZnoyMjIrWU5XdVdjUDU1ZVhtSWpZM1ZTY0lQSGp3WU0yZk94SWtUaHV1UnFsUXFmUFBOTjJqUW9JSE9BcEZLcFJJUEhqeEEvLzc5QVVENG1pMWN1QkRUcDAvSDh1WExNVy9lUEtFVVVuaDR1RERPd29VTGRSYWJkWFIweE5LbFMvVWVQemUzYW4vczllL2ZIMWV1WE1IcTFhdXhlUEZpb2Z3T1VQejZYYng0RWY3Ky9zS0ZocFNVRlB6M3YvK0ZpNHNMUm80Y0NRc0xDeHc2ZEFoNzl1eEI5KzdkRVJnWUNLQzRCTlRWcTFmeHd3OC93TS9QRHo0K1BzSzRjWEZ4d251OXNzZW5tbmYxNmxVQUVMNVA5Q201b0tkdnhyeElKREpZbG1iNzl1MDY1VjcwaVkyTnhmNzkrM0hzMkRFb2xVcUlSQ0owNzk1ZFo5YjY0MnFxbEEwQUhEcDBDTnUzYjhmQWdRTXhlZkprdlgxdTNyd3BmRDU4L1BISFRNcFRuWFAwMFRWRVpTVWdzeWpQMUtIVUM0MXRQTkRTb1NFQTRMZzhRbThmbFZhTnBWSDdrYTNLaDBLbGV3ZE1UUzMrcXRLcXNmWCtXVXdOSEloQ2pkaUNTWGNBQUNBQVNVUkJWQktMYnV4RmhoRmYwMVB5NHZVOWNsUUZzUGpmVEh1bHBteXlQREUvVTI5aVhxRXF4SzJjUk94NGNBNHh1Y21WaXZsRVVxVEpGMzh0clltdEoySnk1VHF6NW8wcE85VGRyVG1tQlBZWG5xKy9kd0poU2ZyZkcwUkVSRlMzTVRGUFpFTHA2ZWxZdm53NVB2LzhjNlA2YTdWYVBIcjBTRmdnVnExVzQvTGx5d2dMQzhPZmYvNkp3c0pDdUxxNll0U29VWGpwcFpkMHlqRzgvZmJia0VnazJMQmhBeVpPbkloKy9mcGgyTEJoWldyR2w1U0ZHVEZpaE1FNERodzRVR2JieFlzWGhabXBvYUdoWldhOVIwZEhZOSsrZldqUm9vWEJKRnZKWW9zbGk3cVdSNnZWSWl3c0RGZXZYc1dNR1RNcTdGK1Q3T3pzSUpWSzBiZHZYelJ2M2h5QmdZSENIUVFLaFFJblQ1N0UzcjE3NGVYbGhVV0xGc0hYMXhleHNiR1lQWHMyeG80ZEs1eEhseTVka0plWEp5VG1iOXk0QWExV3F6Tjd1MjNidHZEejgwTmFXcHJCUlZ6djNyMkx0TFEwTEZpd1FLZlA5ZXZYb1ZLcHlpelE2T2ZuaDFXclZtSHUzTGw0Ly8zM01YejRjRVJGUmVIY3VYTVlNR0FBSmt5WVlIQmhUYUQ0YTVHWW1JamJ0MjhqT1RrWkF3WU1xTkxyK01JTEwrRGl4WXNJQ3d2RDIyKy9qVFp0MnNEVjFSVjVlWG1JaW9xQ1hDN0h1blhyNE9MaUFxMVdpeFVyVmlBdkx3K1RKMDhXM204VEprekF6Smt6c1h6NWNxeGR1eGJtNXVibzNyMDdMbCsrak1PSEQrTzk5OTVEdTNidDRPenNqSWNQSCtMYXRXczRkdXhZcFk5UDFVK2hVT0RxMWF1SWlJZ1Exalg0NDQ4L0FBQWRPM1kwdUY5K2ZqNEE2QzJCVmJJR2dUNi8vdnFyM3NSOHlVVzBBd2NPSUNLaU9ORWhGb3ZSdDI5ZkRCOCtYT2ZDamo0MVdjcm03Tm16QUFCZlgxKzk3VnF0RnQ5Ly96MjBXaTE2OSs2TmR1M2E2YlRkdkhtVEM3U1N5ZDNMbGVOZXJ0elVZVlRvZUFXSnppNHVBVWJObEZhb0N2Rm42dTBxanpXeVVmRmRoa3FOQ3FlVG93eU9rVlNRYWJDdHB2eVJjZ3Rpa1JrZTVXY2F2ZWhzeWF6NkRSMC93aXZleFhjQzZMdEw0T3VvNHZyclppSXppQUJvdEZxb3RXcVVmem0xL2hDTHpEQS8rQTBVYWxRNCt1Z2FRaC8ralh4MVVZWDd5Y1NXT2pYOWIyVEZWL2hlSlNJaW9ycUxpWG1pV2xheVVPSDE2OWR4OE9CQlladElKRUpXVnZrTG5FVkhSNk9vcUFoTm1qUkJRa0lDcGt5WmdxeXNMSmlibTZOVHAwN28zNzgvMnJWcko5VEhmanpwTkh6NGNEUnIxZ3dyVjY3RW9VT0hjUGp3WWJSdDJ4WmR1blRCZ0FFRGhPUlRaUkkzNmVucCtPbW5uL0RjYzg4Sk0rRWZuN2w2NjlZdHpKa3pCMkt4R0I5Ly9MSEJzZjc2Nnk4QUtEZnhWWks4LytTVFQ1Q1VsR1N3VkVwRmNuSnlzSG56NW5MN1pHUmtBQUQrKzkvL1ZqamU0elhWcjE2OWlnTUhEdURDaFF2dzlmMS85dTQ4THFweS93UDRaeGFZR2JaaEVWQVdRVUJFd0EwM1VNdk1MY3VsQmMzOWwzYlYwdHUxTkwyViswM05xN2xRdHVlU3BvWkxacGtiYWk2WmFhSW9vS0FJSXJ1QUxNS3d6VEMvUDdpY0dKbUJBUkZRUCsvWGk1ZWNjNTd6bkdkR1JQaWM1M3dmTnlRbEpXSEpraVZ3ZFhXRldxM0d2WHYzTUh2MmJDeGF0QWdTaVFUcjFxMnI5cjVYbGlQeTkvY1g5b2xFSW56NTVaY1FpVVRZdFd1WDNySDQrUGhnMjdadDFXNXdoSVdGUVNLUm9IdjM3dFhPYWRXcUZTWk1tSURWcTFkanc0WU5BSURPblR0anpKZ3hla1A1aUlnSW5EbHpCamR2M2tSOGZEd0tDd3VoVUNqUW8wZVBXdCtybWxTV0pEcHc0QUFpSXlOUlVsSUNLeXNydEczYkZ2LzR4eitFUUhMLy92MElEdzlIcDA2ZGRPclVkKzNhRmIxNzk4YVpNMmV3ZmZ0MlRKdzRFVURGMTB1SERoMndmLzkrUkVSRVFLMVdvMVdyVmhnM2JseTlyazhQcnJUMDd3RGluWGZld2JWcjE0UkZocWRNbVlJVEowN2czcjE3c0xXMU5mZzlTYVBSTkdpTmVhRGkrM0hsdjJkcmEyczg5OXh6R0RwMGFMVkZ0UTM1NXovL0NhRGlTUnFKUktMenBJayt4Y1hGMEdxMVVDZ1VXTDkrdmNGMlNVbEpTRXBLZ2tna01saVNhYytlUFlpTmpZV3RyUzFtekppaDg1cG16NTZOMk5oWXJGMjdGdTNidHpmcXRSQTl5VDY3b1gvdGwwcnRsYzVHQmZNNVpZWDE3c3ZIeWhtZGJkd0JBRWN6b25DdnJLalc2OTNQME9LdkU5czhqWmRjS3Y3UER2NTlqZDVhNThhVTlqbDE1MXFkeDJTc2hxN0IzcHhxekhlMGJnMHpxUXhta09FVjF4NzRPZVdDVWVlTmR1c0ZhOU9LbisvS3lqWDQvTWFSeCtabUJSRVIwWk9Jd1R4Ukk2c3N6UkFWRllYQXdFRE1talVMTmpZMmNIWjJ4cEVqUjJCcWFpb3N6bGxWZm40K2poOC9EcEZJaEo0OWU4TFoyUm51N3U3Q1FxQTJOallvS1NsQlRrNE9yS3lzVUZwYWlpdFhybFFyWTlDNWMyZHMzTGdSKy9mdng1NDlleEFlSGc1emMzTU1IejRjQU5DdVhUdWhCSWloOFZ0YVdrS2hVS0NrcEVRSTA1OS8vdmxxb1d4eGNURjI3dHlKSFR0MlFDS1JZT0hDaFVMWmtFT0hEaUU5UFIwV0ZoWXdOVFZGYW1vcTl1M2JCMmRuNXhyTFZwdytmUm9BNE96c2pNV0xGOFBEdzZPV2Qxdy9sVXFGdlh2M0d0WFdtSGJUcDAvWDJaYkw1UkNMeFZpNmRDbjgvUHp3L1BQUDQvRGh3MGhNVEVSRVJBVE16YzN4d3c4L0lDUWtCTXVYTDhlQ0JRc3dlUEJnQkFVRm9YMzc5cEJLcGJodzRRS1VTcVZRR3FOeVpuZWx5dnJibGZ1am9xSUFBQ2RPbk5CNVlzSGQzUjF5dVJ3blRweEE3OTY5WVdWbGhmTHljaVFtSmlJNk9ocVhMbDNDaFFzWG9GS3A0T1hsaFNGRGhpQXFLZ29uVDU3RStQSGo0ZW5waWM2ZE84UGIyeHN1TGk1d2MzTkRkblkyL3ZqakQzVG8wQUhQUHZzc2ZIMTk0ZTd1RHJGWUxKU3lXYjkrZlkxQm96NGlrUWlEQmcycXRlelFzR0hETUd6WU1MM0hGaTllckhmL2dBRURhcTNOYit6MUt4bXE4VTNWM2JsekIrSGg0WWlKaVVGTVRBeHUzYm9sSEl1S2lvSmNMa2VYTGwzUXVYTm5sSldWWWNlT0hRQ0E0Y09IRzF5TXQ3S01qVlFxMWZzRVNYMXJ6SGZvMEFIRGhnM0RVMDg5cGROdmJHd3MvdmpqRHd3WU1LQmF5WnAzMzMwWHhjWEZDQWdJZ0ZxdHhwQWhROUNtVFJ0OC9mWFhOVjVyL1BqeHlNaklRRmhZR0Z4ZFhmWE8vQWYrbmkzdjUrZW50NVJPYW1xcXNHN0Q3Tm16ZFc0SVNLVlMrUHI2NHVyVnExaXhZZ1crL1BKTHZXdDVFRkh6VXFBdWhoWkF1YlljZTVQTzE5cStxdWtYdmdVQXFNdjFCOXRXSmdyaEdvYkM3eVdSdXlFVmkrdDBYVEpPVDd1Mnd1ZVhjaEtObWkzZjJxd0ZYbkFLRUxaL1NEeUQxS0ljdlczYldUa2hOai8xd1FkS1JFUkVEeFdEZWFKR2xwZVhCeE1URTd6eHhodENHQTVVTE5DNmR1MWEvUFRUVDNyTEswZ2tFamc3TzJQNjlPbG8wNllOQU9EamozVWYvYzNPenNiLy9kLy82ZXpUTjdOU0twWGl4UmRmeElnUkkzRDU4bVcwYnQzYTZQRi85dGxuT29FYUFQVHExYXZhTE96VTFGVDg4NS8veEwxNzkrRHU3bzUvLy92Zk9nczRabVJrWU51MmJUcm5lSHA2NHIzMzNvTzRobDhDMzM3N2JWeS9mbDFubG5SOU9EbzZQdFJRMWNmSEIvUG16UU5RRVVpS1JDSWNQWG9VUVVGQldMQmdBYnAwNlFLZzRqVi85ZFZYT0hEZ0FQYnMyWU9JaUFpc1hic1cyZG5adUhYcmxzNUN1YXRXcmRKN3JmdjMzeCtHQndjSHc5cmFHbHF0RnVQR2pjUGV2WHZ4N2JmZkNqT1dXN2R1aldIRGh1R1paNTRSL282R0R4K09hZE9tNGJmZmZzUFpzMmV4Yjk4K3FOVnFTS1ZTYk4yNkZjOCsrNnl3c0s0aGd3Y1BSdGV1WGZVZU8zUG1ERTZlUEZuaitmUjRpWXlNeEpvMWE0UnRpVVFDUHo4L0JBUUVvRXVYTHNJTkthQ2l6RXhpWXFMT1dobjYxRlRHQnFoZmpYa1RFeE9kY1ZhVm5wNk83ZHUzSXlrcENRc1hMdFQ3Tk0yZmYvNHAvTnZLeTh1cjlZbWJlL2Z1QWRCOU11ZkVpUk1BS3Q2amFkT21BZmo3cHFTK05UclVhalUrK3VnamxKU1VZTVNJRVhxZlhKazBhUkxPblR1SHBLUWtyRisvdnNsTGdCRTlESFd0OWIwNzZVOXN1L1g3UXhyTmcwdFdaZVBpM1hna3ErN1dlWEhQdEtLYVM5dTBsRmVVM0t1cEJJNngxMXpTWVpSUUI3OCtHbktoM0pyOGxoR056UWtuNm5XdG1ud1hPS1AyUmxXSUFQU3crL3RuNGoreVltczlSeUlTNDYxMnowRWlxdmdaT1RZL0ZUK2wvRld0bmFOY2llbHRCNk9EZFdzc2l0eUp5TnpiZFJvYkVSRVJOUzRHODBTTnJILy8vdkR6ODZ0VzJ6MGdJS0RXMGlxMWFkbXlKY2FNR1FPTlJnT2dJbndlUEhpd3dmWWlrUWlkTzNldTB6Vm16NTZOTzNmdUNDR3RpNHVMM2xuclRrNU9tREJoQWhRS0JRWU9IQWlKUktKemZPTEVpWGpsbFZkUVhGd01qVVlEaFVJQkt5dXJXcS92N093TVoyZm5XdHVOR0RIaWdjUDdodUxnNElCMTY5YkJ4OGRINzAwSHFWU0s0Y09IWS9qdzRTZ3FLb0pNSm9OQ29jRFVxVk4xRnRWOWtCc0pXcTFXK0x1eXNiRkJWbFlXdkwyOTRlZm5aN0JtdXAyZEhZS0RneEVjSEl5U2toSWtKQ1Nnb0tDZzFocnJJcEVJNXVibThQWDFOZmgza0oyZExaVHFvU2REdDI3ZDRPVGtoSzVkdTZKYnQyN28zTG16M29XZW82T2pzV1hMRmdEQTY2Ky9YbU1wR0pWS0JhRG1ZTDZ1TmVaclVsbHVyUExmUUcxUDA5eTllL2VCbnN3Umk4V1lObTBhVWxKU2NPUEdEUURRdVZrSFZQemJYcmR1SFdKaVl1RGg0WUdwVTZmcTdkL1UxQlN6WnMzQ3JGbXpjT1RJRWZUcTFRdTllL2MyYW14RTFIUjJKZjJKeE1KTW85cHVDM3JMcVBJNlZYbFp0S3hUTUY3WE1MdzVxRnh3TmpMdk52TC9WdzdvODI3L1FDdUZOY3ExV3J6eSsrbzY5YmV6OXpzQUtzb0V2WFB4TzZIL21Qd1VvODczc1hLR3pmL0swYWkxR3Z4MTkyYXQ1N3ppMmhOZUZoVy9PNVNXcS9ISjlZTW8xL04vMk1DV0hZV2JKRE85aDJEbXhjMG92RzlCWUNJaUltbytHTXdUTllIN1EvbUdJaGFMTVhueTVJZlNkeVVmSHgvNCtQZ1kxZmFsbDE0eWVFd2tFc0hDd3FMVytzdjE5VEQ3cmc5ajYvWlhscGV3c3JMQ3lKRWpHK3o2SXBGSUNPRnNiR3d3WmNxVU9wMHZrOG1NL25zM056ZkhUei85VkdPYnlzQ2ZuaHhLcFJMZmZmZGRqVzBTRWhLd1lNRUNsSldWSVNBZ3dHQzVva28zYjFhRUdRNE9EblVlajc1UVhpUVNRYTFXbzd5OFhPOU50TFMwTkFBVmF6SUErbStXcWRWcXpKZ3hBL0h4OGZqd3d3K0Z4Ym9OcVZyS3hwQmp4NDRCQUx5OXZYVmVhMDVPRGtKQ1FuRG16Qm1ZbTV0ajRjS0ZLQ3NyUTE1ZUhnb0xDMUZRVUlDOHZEems1dVlpTnpjWGVYbDVzTEt5UWw1ZUhrSkNRdENoUXdlamJvZ1NQU29PcDEydVUvc2I5OUllMGtnYXpxTlFqdVJzMW5YY0xzeXEwemtEVzNXQVRGeXhoczMrbElzUFkxaUN5Z1ZucXpJVlYwd1lLUzFYMTdrL2svK2RXL21udnY1cjBxdkYzeVVqTCtja1FsVkxjTzV1Ym85UnJZT0U3YzN4Snd5V3NBbTlmUmFCTGRyQ1dXRUxPNWtscG5vT3dOcllYK3MwUGlJaUltbzhET2FKaUlpb3lmMzExMTlZdW5RcFZDb1ZYRjFkc1dEQkFvaEVJcFNXbGlJaUlnTFcxdFpRS3BVd01UR0JWQ3BGWW1LaVVGTzlwblVwS2hVV0ZrSXNGa01ta3lFaUlnSmFyYmJhQXNrT0RnN0l5TWpBenAwNzBhdFhMNTNhOW5mdTNORUp5UFZKVFUzRnlwVXJFUjhmRHg4ZkgvVHMyYk9lNzRhdXl1dmVQMXYrd29VTE9IUG1ESUNLc2o2VEprMHkraW1Bbkp3Y3JGKy9IaDk4OEVHRGpKR29PZmd5N3NsZTkrT3JtMGNoRlVscWJDTVJpZkNhUnorWVNYUVh6RDZZZWdseEJSbjF1dTZodElnNm45UEgzZ2N5MDRwZ2ZrUDg4WHBkVng5bnM1b1hxNjFrWVZMeHBGV3hwc3pvYys0bkZVbHFQZmRlV1pFd1N4K29LR01UMk9Mdit2Sm5zNjdYZUw1TWJJSjMycjBnbExBNW54Mkhnelc4MzJYbGFxeS9mZ2pMTzQyRkNNRFREdTF4TnVzNi9zeStVZnNMSWlJaW9rYkhZSjZJaUlpYVRHbHBLYjc4OGt2czM3OGZXcTBXSGg0ZVdMNTh1ZkRFaTRtSkNaWXRXeWFVcmJtZlZDckZ5eSsvWE90MTl1M2JoMDJiTnVuczY5U3BrODcyMEtGRHNXSERCdUZESHo4L1A1MG5ZRkpUVTNIeDRrV2NPM2NPNTg2ZGcxYXJoYnU3T3hZdlhteHcwZHE2aUltSlFXcHF4WXpaKzB2UFBQUE1NL2pxcTYrUWw1Y0hyVllMS3lzcjJOall3TWJHQnRiVzFyQzJ0aFkrVnlxVndyNm9xQ2lzV3JVS3YvMzJHL3IyN2N1U05rU1BpVk4zcnRYYTVuV1BaNFZRL21CYUJEcGF0NGF6d2haUE8vamllRVkwNGdyU0gvWXdINnIxWGV2MjVLaTFxVm1kejZua0tGZldldTc5NnhoNFd6bWhoY3dTQUtEUmx1TmNkbHlONTA5dk93aXR6U3ZLcDJXWEZtRDlqY08xamlzbVB4V0gweUx3WEt1S2NwVnZ0aDJJcS9rcHlDL1QvLzhvRVJFUk5SMEc4MFJFUk5Sa1RFeE1oR0M1VDU4K21ETm5qazd0ZVpGSUJIOS9mMXk4ZUJGcXRWcm5QQzh2TDB5Yk5rMG9MVk9URGgwNm9HM2J0aENMeFpCS3BXalRwazIxeGJKSGp4NE5kM2QzUkVWRm9iQ3dVT2VZWEM1SG16WnQwTGR2WDUzQS9kYXRXd2dKQ1FGUVVVTHJwWmRld3F1dnZncVpyRzUxbmczUmFEVG8zTGt6Y25KeXFpM1ViV0ppZ3M4Kyt3d21KaWF3dHJhdWNlSHNxcHljbkhEczJERWtKU1UxeU0wREltcitKQ0l4Sm5rOGd4ZWNBZ0FBYVVVNTJKSndFamFtNWxqWmVUd3NwSElzN2pBU3EySit4dVdjeENZZDYrUHNLZnUveXdKRzV5V2pRRjFzc08wa2ozNTQycUU5Z0lvUS8rTnJ2K0JlbGRuM05kbWFjQW85N0x4Z2Eyb0JLeE16VFBYc2o0OWpmbm13d1JNUkVWR0RZekJQUkVSRVRVWWtFdUhkZDkvRjAwOC9qYjU5KytwdHMyelpNZ0FWZGVFcnczbXBWRnBqcUh4L3pmWU9IVHJnODg4L3IzVThnWUdCdGRhRnI2cFhyMTZZUG4wNldyVnFoYTVkdThMRXhNVG9jd0hnelRmZlJIR3g0V0RHejg4UHExYXQwcmtwVVpXam8yT2RybGRwN3R5NU1EYzNON2h3THRHVHp0clV2TWJqWWhoM0l3eUFVSWFrcWJpYjIrUE50b1BnYlZseEU3TkFYWXhsVi9laVdGT0d0S0pjckxpNkR3djlYNEc1VklaRi9pTnhKTzB5TmllY1FMR21yRW5IWFIrMUxVNHJFWW54VWFjeGFQdS85MkpSNUU1Y3liMWRwMnRVTHBhYlVuUVgvN3l3MGVqelJCQ2hkNVg2OG44YUtHTWpsNWhnZXR2Qk9pSCtwdmdUdFM0dUt4T2J3TXBFQWFXSkdheE1GSWpNdlkyK0RoVlBlUFcyYjRmVG1kZHFuYUZQUkVSRWpZdkJQQkVSRVRVcGhVSmhNSlN2U2lRUzFUbjRiZ3cxTFhSZEcyUEx5RWlsRGZzam01MmRYWVAyUi9TNDJkVHp6UWJweDFsaGk5MTlaalZJWDNYbFllR0lsMXk2bzFlTGRoRC83MFptZG1rQi9oTzVHeW1xdTBLNzZMd2t6THZ5QXo3d2ZRazJwdVlZM0tvVHV0bDU0a0RLUlJ4SnYxSnRWcmVkcVFWZWRPbnhRR05UU1AvK1h2NjZ4N01QMUJjQTdFbzZxMVBMWFI4VHNSVC84bjVPQ09YakN0SVJXY2RRL2tGMHNIWVZidmhvQWIwaGVTdUZEWloyZkJXMnBoYkN2cXlTZTVDSVJCamoxaHRtRWhuTXBLWXdrOHBnTHBIQlhDcURwWWtDVmlZS1lURmRROTd3R2xqckxIMGlJaUpxWEF6bWlZaUlpSWlJSGdNdVpuYm9idXVKcHh4ODBNYmNRZWZZWDNkdll2MzFRM29EN0xoNzZaZ1Q4VDArOEgwUkhoYU9zRE8xd0lRMlQrTlZ0MTQ0bHgySHFOemJ1SmFmZ21SVk5xeE16RERVT2FEQnh0d1FmUjFJdTJnd21KZUtKT2hqM3c2ajNYckRVYTRFQUtqVUpmZzA5aENNV3k2N1lWVE9YZ2VBRy9mU2NMZTBvRnFiTzhWNTFjYlVRbWFKU1I3OUh2ajYxcWJtZU0zakdheS9mdWlCK3lJaUlxS0d3V0NlaUlpSWlJaW9pbzN4djlWNC9CWFhubENhbU5YWUJnQnlTd3V4UGZIM0d0dU1kZXRUYSttY21waUlwWmpSZGhEOGxLN0N3cUpWcFJYbDRMdUVrN1dXTWNrdXVZZTVFZHZ3Z2xNWHZOcTZGOHlrTXBpS3BYakszZ2RQMmZ0QW95M0h6SXViNnozT3h1Umg0UUF2aTVid3QyNk5BSnMyTUpmK3ZlN0gzZElDZkJUOUUyNnJzaHB0UEtaaUtRSmJlQXZiNTdKdTZHMm4wWmJqUU9vbFRIQi9xc2IrdE5EaVhsa1Jjc3RVeUM4clFsNnBDcmxsaFJXZmw2bVFWN20vVElXKzlyNFkyYnFpUkZ0L1IzK2N1bk8xenVWN2lJaUk2T0ZnTUU5RVJFUkVSRlRGTHluaE5SNGYzS3FUVWNGOG9hWUVZZW1STmJZWjRkSWQxcWgvTUY5V3JvWmFXMTR0bEkvSlQ4RXZLUmZ4Wi9aMWxHdU5teHV1MFpiajU1UnduTGh6RGFQZGVxR2ZneC9ra29vU0tVZlRJNFVTT0xYVmNtOXFYV3phWVB4OTRYWlp1UnBoNlpIWW52ZzdDdFVsalRxZUhuWmVNSk9ZQ3RzMTNTUTVrbllaL2twWDVKV3BrRnRhaUp6U1F1U1dGUXJoZTE2cENubGxSZEFhT2Q5L1Y5Slo5TEZ2aDFZS0d3REFheDdQWU5iRkxRLzBlb2lJaUtoaE1KZ25JaUlpSXFJbWM3TWdBMERGN1BLNnVsVndCN21tZFQvdmNmTkQ0aGs4YmUrRFJGVVcvc3EraWRPWjE1QldsRnZ2L3ZMTFZQZzY3aWkySkp4RTd4WSs2T2ZvaHoxSjV4cHd4QS9YajBubjBNbmFEYjVLRjl5NGw0YXpXVGR3OHM1VjVKV3BIcmp2ekpKOEFNRGRrdXFsYUF5NWVEY2VuOFFlUkcvN2RyQ1RXU0tsNks3QnRnWHFZdnduYXZjRGo3TlNXYmtHMzk0OGpnWCtyK0JNWm15dFQ0TVFFUkZSNHhGcHRVWk9ueUFpSXFKbUpUUTBGTW5KeVpnOWUvWkR2OWJSbzBjeFlNQ0FoMzRkZXZUd2ErUHgxOXhuUnpjVVI3a1NVckVFQUhRV1I2MVBXMmN6V3dDQXVseURqT0s4QnJ0dVRlUVNFeFJyeXVwOS91UEdUQ3FEcHJ3Y0plWE42ejBSaTBSR1A4SFFrRHdzSEJIL3Y1dGdEV252VSs4MmVKOUVSRVNQQTVGSUpLcXREV2ZNRXhFUkVSSFJFNisyQUwwdWJlc1NzTmZsdWpWaEtLOUwxY2psYW96VkZLRThnSWNTeWhNUkVkR0RFVGYxQUlpSWlJaUlpSWlJaUlpSW5pUU01b21JaUlpSWlJaUlpSWlJR2hHRGVTSWlJaUlpSWlJaUlpS2lSc1Jnbm9pSWlJaUlpSWlJaUlpb0VUR1lKeUlpSWlJaUlpSWlJaUpxUkF6bWlZaUlpSWlJaUlpSWlJZ2FFWU41SWlJaUlpSWlJaUlpSXFKR3hHQ2VpSWlJYWlXUlNLRFJhSnA2R05UTWFEUWFTQ1NTcGg0R0VSRVJFUkhSSTRmQlBCRVJFZFZLb1ZDZ29LQ2dxWWRCelV4QlFRSE16TXlhZWhoRVJFUkU5QWhZczJZTjNuLy8vVHFkYysvZVBmend3dzgxdHJsOCtUSkNRME1mWkdnUGhVYWp3YUZEaC9ESEgzODA5VkNvbVpJMjlRQ0lpSWlvK2JPM3QwZHFhaXFVU21WVEQ0V2FrZFRVVkxSbzBhS3BoMEZFUkVSRWo0Q29xQ2drSlNYVjZaemMzRnhzMkxBQm8wZVByckZkYUdnb1JvMGFCWkZJWkxETitmUG5rWkdSZ1dIRGhnbjdWQ29Wc3JPempSNlBpNHRMamRlb1NxdlZJalEwRkNxVkNnRUJBWkRMNVVaZmg1NE1ET2FKaUlpb1ZtNXVidmp6enorUms1TURHeHVicGg0T05RTTVPVG5JenM1R1VGQlFVdytGaUlpSWlKNEFQLzc0STc3NDRndUR4d2NOR3FSM2YxaFlHQURneElrVENBc0x3K1hMbHpGNzltd29GQXFjUFhzV0sxYXNNSG9NUC8vOE14UUtoYkFkRnhlSCtQaDRnKzNidFd1SFk4ZU9ZZjM2OWVqWXNhUGVOb0dCZ2JDeXNqSjZEUFQ0WURCUFJFUkV0WkpLcGZEMTlVVlVWQlQ4L2YwWnpqL2hjbkp5RUJVVkJUOC9QOWFZSnlJaUlxSkdNWHo0Y0F3Wk1xVGU1OCtkT3hkdWJtN1lzR0VERWhJU3NHYk5HdUhZN3QyN2EzdzZlUC8rL1FnSkNhbTIvL1RwMDlpK2ZYdXQxejU4K0RBT0h6NnM5OWhubjMzR1lQNEp4V0NlaUlpSWpHSnJhd3MvUHo5RVIwZkR6czRPVGs1T3NMQ3dZREQ3aE5Cb05DZ29LRUJxYWlxeXM3UGg1K2NIVzF2YnBoNFdFUkVSRVQwaHBGSXAwdExTOEk5Ly9LUGFzY09IRDJQdzRNSFY5bi83N2Jkd2RYVVZ0bDk5OVZVNE96dmp4bzBiT2tGOGFtb3E4dlB6RFY0N0p5ZW54ckZWenNvSEtzTDYzMzc3RFFzWExxelc3dFNwVXpoMjdCaVdMRmxTWTMvMFpHQXdUMFJFUkVhenRiVkZZR0FnRWhNVEVSTVRBNVZLQlkxRzA5VERva1lna1VoZ1ptYUdGaTFhSURBd0VGSXBmNHdrSWlJaW9vY2pOVFVWR28wR2FXbHBBSUNrcENUSVpESUFRSGw1dVJDRUp5VWxZZkxreWNMK2pSczNDa0g4d0lFRGRmb3NLU21CVENaRG56NTkwS2RQSDUxai8vclh2eHBzN0xkdjM4YnAwNmYxSGt0S1N1SmlzQ1RnYjFSRVJFUlVKMUtwRko2ZW52RDA5R3pxb1JBUkVSRVIwV1BvcmJmZTBwbkJQbm55WlBqNStXSDI3TmtBb0hkMlBBQzlzK2tCNE9EQmc5aTRjU1BlZnZ0dDlPN2R1OXJ4K3BheXFUUnMyREFVRnhmcjdMdi94b0NoWTFWbjI5T1RoY0U4RVJFUkVSRVJFUkhSWTBpbFV1SDgrZk9JaTR0RFhsNmVVZWNFQlFXaFY2OWU5YnBlVFdHME1XMCsrT0FEOU92WEQzdjI3QUh3OTR6NHl2RDY3dDI3R0RSb0VPYk1tWU10VzdiZ3FhZWV3dTdkdXdFQXp6enpETWFNR1lQZmYvOGRFeWRPeEpvMWEyQnViZzRBQ0FnSXdJOC8vb2pGaXhmaitlZWZ4L1RwMDRVWitBM2hpeSsrZ0ZhckJRRDg4c3N2Mkx0M0x6WnUzRml0WFUzSDZNbkRZSjZJaUlpSWlJaUlpT2d4YytQR0RZU0ZoVUdqMGFCVnExYnc4dktDcWFscHJlZFZyY2xlVnpVdHpucnExQ2tVRmhiVzJNYkp5YW5HL20xdGJURm56aHdBd05hdFc5R3ZYejloZTk2OGVVaEtTc0xXclZzeGNlSkV6Sm8xU3pqUDBkRVJJU0VoV0x4NE1RNGNPQUFmSHgrZGNRUUhCeHYxK2d4eGNYRVJQcStjZWEvdmZhenBHRDE1R013VEVSRVJFUkVSRVJFOVJtN2N1SUdmZi80WjN0N2VHREJnQUJRS1JhTmN0Mm9ZZnIrb3FDZ1VGaGJXMktZMkd6ZHVSR2hvcUxCdHFIUk4xVkkzaHc4ZkJnQ1ltWmxoK2ZMbE9IVG9VTFdiQTU5ODhna3NMQ3dNWHZmRWlSUFlzbVZMbmNacXpOTUQ5R1JqTUU5RVJFUkVSRVJFUlBTWVVLbFVDQXNMZzdlM040WU5HOWJVdzJsUWt5ZFBGaFo3SFRod0lMNzk5bHVkMmVlVnBXOHF3L2o3U2FWU0RCMDZWTmoyOS9mSEJ4OThnTFp0MitMY3VYTTRlUEFnbGk1ZENnQUlEdy9IN3QyN3NXREJBdlR2M3g4dUxpN1ZuamdvS3l1RFZLby9YcTJwbEEwUndHQ2VpSWlJaUlpSWlJam9zWEgrL0hsb05Cb01HRENncVlmUzRINy8vWGQ4K09HSHduWnRNK2I5L2YyeGV2VnFZWDl5Y2pJc0xTMmhWQ3B4N2RvMS9QampqM2ovL2ZjaEZvdVJtcHFLYytmT0NXMnpzN054NGNJRmxKV1ZDU1YybGk5ZmpqZmVlQVAyOXZZQWdLS2lJaUdzMTJnMEFJQlJvMGJoNVpkZjFsczJhTnEwYVpnMmJSbzBHZzNFWWpGRUl0R0R2QjMwaUdNd1QwUkVSRVJFUkVSRTlKaUlpNHREcTFhdEdxMThUV1BxMDZlUE1CdStQalBtZCszYWhjT0hEeU0wTkJTbXBxWTRjZUlFdW5YcnBsUDZ4cEFOR3piZy9QbnplUFBOTjRWOXVibTVRdDM0NTU1N3JrNnY1ZU9QUDBhblRwM3FkQTQ5WGhqTUV4RVJFUkdSUVhLSkNZbzFaVTA5RENKcVp1UVNrNlllQWhFWmtKZVhCeTh2cjZZZVJvTW9LU2tCQVB6NDQ0OElEdy9IK2ZQbmRZNVhsclc1WDlYNjdoczNiaFRDKzVpWUdOamIyME9wVkVLcFZLSkhqeDdZdW5WcnJVOFhSRVZGNGRTcFUzajk5ZGZSb2tVTFlYOXFhaW9jSEJ3QUFOOTk5eDJLaTRzeGYvNThLQlFLekpzM0QzSzVYS2VmbEpRVUxGKytIQTRPRHZEMDlEVHlYYURIbGJpcEIwQkVSSStPUFh2MjROaXhZOUJxdFErbC8vUG56MlBUcGswb0x5K3YxL25SMGRFNGVQQmdnNDVweDQ0ZG1ESmxTb1AyU1VUMEtHa3B0MjdxSVJCUk04VHZEVVRObTc0eUtvK0t2THc4ekpvMUM2TkhqeFptcC8vd3d3OG9MeS9Ib1VPSGNPalFJUnc4ZUJCejU4NkZvNk1qUm80Y2lmYnQyK09UVm0xR3l3QUFJQUJKUkVGVVR6NFJqaTlldkJnOWUvYkV2bjM3aEZDK3NMQVFDUWtKNk5DaGczQ3RsMTkrR1JrWkdUaDI3SmpCOGFqVmFxeGR1eGF1cnE0SURnNFc5cGVWbGVIMjdkdHdjM01EQURnNU9jSER3d05MbHk1RlRrNE9Qdjc0WTBna0VqZzVPY0hKeVFseGNYRll2bnc1WEYxZHNXclZxaG9YbTZVbkEyZk1FeEdSVVVwS1NyQjU4Mlo0ZW5xaWYvLytEK1VhRnk1Y3dONjllekZod2dTSXhmcnZIWC96elRjb0xpN0c5T25USVpGSWRJNmRPWE1HKy9idHc0QUJBMkJpb244V1YwbEpDV1F5bWRGanlzckt3cTFidDR4dTM1aUtpNHViZWdoRTlBVG9ZZWVGVzRXWlRUME1JbXBtZXRnOUhyTnhpYWo1c2JLeWdsd3V4NkJCZytEcjY0dDI3ZHJCeHNZR1FNWEN0c2VQSDhlUFAvNElKeWNuTEZ1MkRHNXVia2hJU01DOGVmTXdhZElraElXRklTSWlBcjE2OVVKaFlTSE16TXdBVkV6azBtcTFPc0Y4UUVBQVBEdzhrSjJkYlhBUjE3aTRPR1JuWitQRER6L1VhWFBseWhXbzFXcjQrdnJxdFBmdzhFQklTQWdXTEZpQXFWT25Zc3lZTWJoNjlTck9uajJMRjE1NEFUTm16REQ0K3lvOVdSak1FeEdSVWM2ZVBZdmk0bUtkR1FMR21EeDVNcEtTa2d3ZUR3c0xFejZ2bklsL2YrQmVsVlFxeGM4Ly80emJ0MjlqMGFKRk9yTU1ldlRvZ1YyN2RpRWlJZ0pkdW5SQmNuSXlidDI2Slh3a0pDUWdMUzBOTzNmdWhMWDFvei9McTdDd3NLbUhRRVJQZ0JFdTNmRmJSalF5Uy9LYmVpaEUxRXpZeTZ6d29rdjNwaDRHRVRVajkrN2R3OWF0VzJ0c2s1T1RBd0Q0L1BQUGErMXYrZkxsT3RzUkVSSDQ1WmRmY083Y09iaTV1U0VwS1FsTGxpeUJxNnNyMUdvMTd0MjdoOW16WjJQUm9rV1FTQ1JZdDI1ZHRjRDgwcVZMQUNvV2hLMGtFb253NVpkZlFpUVNZZGV1WFhySDR1UGpnMjNidHNIYzNGeG5mMWhZR0NRU0NicDNyLzc5c0ZXclZwZ3dZUUpXcjE2TkRSczJBQUE2ZCs2TU1XUEdNSlFuQVlONUlpS3E1dlBQUDhmZXZYdjFIbHV5WkVtTjU3NzAwa3VZUG4yNnNQM3FxNjhpUDkrNE1LZTh2Qndpa2FqR2xla25UWnFFRmkxYTROTlBQOFhiYjcrTjFhdFhvNnlzRFBIeDhiaHg0d2FBaWgvaWlvdUxvVmFyQVFBdFdyU0FoNGNIbm5ycUtYaDRlTlRyc2M3YzNOeHFZWDVlWGg1T256Nk5vVU9IMXJtL0J4VWJHNHVpb3FKR3Z5NFJQWG5NSkthWTRUMFlpeVAxLzdKS1JFK2VmM28vQjRYazBTMlRRVVFOVDZWU0dmd2Q4bjdHdEt2Nk95VUF5T1Z5aU1WaUxGMjZGSDUrZm5qKytlZHgrUEJoSkNZbUlpSWlBdWJtNXZqaGh4OFFFaEtDNWN1WFk4R0NCUmc4ZURDQ2dvTFF2bjE3U0tWU1hMaHdBVXFsVWlodGMrVElFWjFyWEw5K1hXZC9WRlFVQU9ERWlSTTZDK202dTd0RExwZmp4SWtUNk4yN042eXNyRkJlWG83RXhFUkVSMGZqMHFWTHVIRGhBbFFxRmJ5OHZEQmt5QkJFUlVYaDVNbVRHRDkrUER3OVBkRzVjMmQ0ZTN2RHhjVUZibTV1ZFhxcW14NGZET2FKaU1pZ21UTm4xcWw5U0VoSXRYMjFyVzUvNmRJbFhMMTZGVUJGMkF3QTI3WnRxOVp1eUpBaHNMVzFCUUFNR3pZTWNya2NNVEV4T0hyMEtMNzg4a3NBRlhVVTdlM3RrWm1aaVpFalI2Sm56NTd3OFBDQXBhVWxDZ3NMc1cvZlB2VHUzYnRlUC9RY09uUUlvMGVQRnJhTGlvb3diOTQ4eE1iR29tWExsdWpXclZ1ZCs2eXZPM2Z1NE5peFkyalJvZ1d5c3JJYTdicEU5T1RxWk8yR3hSMUc0clByaHpsem51Z0paaSt6d2orOW4wTkg2OVpOUFJRaWFtWWNIUjExbm9adWFENCtQcGczYng2QWl0K0hSQ0lSamg0OWlxQ2dJQ3hZc0FCZHVuUUJBSGg2ZXVLcnI3N0NnUU1Ic0dmUEhrUkVSR0R0MnJYSXpzN0dyVnUzMEtkUEg2SFBWYXRXNmIzVy9mdlhyMSt2c3gwY0hBeHJhMnRvdFZxTUd6Y09lL2Z1eGJmZmZvdlMwbElBUU92V3JURnMyREE4ODh3endpSzh3NGNQeDdScDAvRGJiNy9oN05tejJMZHZIOVJxTmFSU0tiWnUzY3BnL2duRllKNklpQXlxNjB4d2ZjRjhiYzZmUDQvZHUzZnI3TnU4ZVhPMWRrRkJRVUl3RHdBREJ3N0V3SUVEa1p5Y0RGdGJXM2g2ZXNMRnhRVUZCUVdZT0hFaVVsTlQwYWxUSndCQWVIZzQxcXhaZzRLQ0F2ajcrNk5qeDQ0Ni9lalRzV05IckY2OVd0amV2MzgvUm8wYUJiRllqSktTRXN5ZlB4K3hzYkVZUDM1OG80VHlwYVdseU16TVJIeDhQQzVjdUFCN2UzdTBidDJhd1R3Uk5acE8xbTVZMS9VMTdFditDK2V6NDVCZW5JdGlUVmxURDR1SUhqSzV4QVF0NWRib1llZUZFUzdkWWNhWjhrVFV4QndjSExCdTNUcjQrUGpvWFp0TUtwVmkrUERoR0Q1OE9JcUtpaUNUeWFCUUtEQjE2bFE0T1RrSjdSN2tSb0pXcTRXTGl3czhQRHhnWTJPRHJLd3NlSHQ3dzgvUER5MWF0TkI3anAyZEhZS0RneEVjSEl5U2toSWtKQ1Nnb0tEQVlIdDYvREdZSnlLaUpqVnQyalJNbXpZTkFQRHh4eC9qOU9uVDJMZHZuM0Q4NE1HRFdMTm1EVXhNVEhEcDBpWHMyTEVEYytmT0ZYNTRjWEZ4Z1l1TGk5RGV5c29La3lkUHhxZWZmb3J2di84ZWNYRnhPSFBtRFB6OS9iRjY5V280T2pyaTk5OS9SNDhlUFdCcWFvclhYbnV0MnBoMjd0d3BMQkJVS1NNakE4ZU9IVU92WHIwd2YvNThSRVZGNGJYWFhzTzRjZVBxL2RyLytPTVBuRDE3dGs3bmlNVmlCQVlHb21mUG52anp6ei9yZlcwaW92b3drNWhpakZ0dmpISHIzZFJESVRJb09Ua1pGeTllUkZsWm1iQm9vS0ZGNVltSTZORjBmLzE0UXlwTDBGaFpXV0hreUpFTmRuMlJTSVRldlN0K0hyS3hzY0dVS1ZQcWRMNU1Kb09QajArRGpZY2VUUXptaVlqSW9ETm56anpRK1hGeGNiaHk1VXF0N1Y1KytXVUFnRnF0cnJZUVRsbFp4V3hNcVZTSy9QeDhSRWRIWTlxMGFaZzNieDRDQWdMMDl0ZXVYVHRZV0ZqZ3UrKytnNW1aR2ViTW1ZT0JBd2RDSkJJaEl5TURTNVlzd1h2dnZZZisvZnRYQzlZek16T3hlZlBtYW4zNytQamcrKysveDg2ZE81R1VsSVJaczJaaHlKQWhScjhYK2xUV05qU0dTQ1NDdGJVMTNOM2RkZW9iRWhFUmtTNFhGeGZZMjl2ajRzV0xpSXFLd3UzYnQ5R2xTeGM0T0RnMDlkQ0lpSWlJQkF6bWlZaklvTVdMRnovUStWZXVYTUVYWDN4UmE3dktZTDZ3c0JCeXVWem5XT1VDcmlZbUp1amJ0eTlhdFdxRitmUG40LzMzMzhlaVJZdlFxMWN2QUJXTERaMDVjd1kvLy93elltSmlvRlFxNGVQamc1aVlHTVRHeGlJb0tBaVdscFpDUFh0dmIyKzlZemwrL0RoRUlwRk83VUVBR0R0MkxCWXVYQWlGUW9GbHk1YWhhOWV1ZFhzejlIQjFkYTFUT0U5RVJFVEdrY2xrQ0FvS1FtcHFLaUlpSW5EeTVFbTR1cnFpVTZkT3ZNRk5SRVJFelFLRGVTSWlNdWorMnUrMUNRNE8xdGwrK2VXWGhkRDkyMisveFo0OWU3QnQyemFkV3ZGVjVlYm13dExTVW1kZjVZejV5cG4wM3Q3ZStQVFRUN0ZwMHlZRUJBUWdNaklTTzNmdVJIaDRPTXJLeXVEbDVZVzMzMzRiQXdZTWdJbUpDYlp1M1lvZE8zYmc2TkdqQ0FnSVFFeE1ESnlkbmZVRzR1WGw1ZmpsbDEvUXBVc1gyTnZiNnh3TENncUNuNThmNHVMaTRPam9XS2YzaFlpSWlKcUdrNU1USEIwZEVSTVRnNWlZR0tTbHBjSFgxeGR0MjdabGVSc2lJaUpxVWd6bWlZaklJS1ZTMlNEOWFMVmFuRGh4QWs4OTlaVEJVQjZvcUFuYnBVc1huWDJWTStaTlRmOWVhTXpSMFJIdnZmY2VBTURDd2dMcDZla0lEZzVHdjM3OTBLWk5HNTN6LysvLy9nL1BQdnNzZnZycEoxeTllaFd1cnE0RzYvOGRQWG9VR1JrWm1ERmpodDdqYjczMUZtYk1tSUdQUHZvSUlTRWhrRXI1M3lnUkVWRnpKNUZJNE9mbkJ6YzNOMFJFUk9ES2xTdElTRWhBbHk1ZGVMT2RpSWlJbWd3VEJTSWlldWdpSXlPUmtaR0I5OTkvSDJWbFpkaThlVE84dkx6UXIxOC9vVTFxYWlvS0Nncmc3dTZ1YzI1SlNRa0EzV0ErSXlNRGRuWjJrRXFsS0Nnb3dOaXhZd0VBdDI3ZHdxMWJ0L1NPd2QvZkgvNysvZ0FxYmdDMGJkdFc1M2h4Y1RFMmI5Nk1ObTNhSURBd1VHOGZucDZlR0QxNk5MWnQyNGFRa0JETW5qMjdUdThERVJFUk5SMExDd3YwNmRNSGFXbHB1SFRwRWs2ZE9nVW5KeWQwNk5BQlZsWldUVDA4SWlJaWVzSXdtQ2NpSW9PT0hEblNJUDM4K3V1djhQSHhnWitmSHdEZ3dvVUwrUDMzMzlHM2IxL2hNZktMRnk4Q0FEcDA2S0J6YmxGUkVTUVNDU1FTaWJCdnc0WU5pSWlJd1BmZmY0L1EwRkNjTzNldXptT3FlbE1BQURadDJvVE16RXpNbkRrVElwSEk0SGtUSmt6QWxTdFhjT2pRSVRnNE9HRENoQWwxdmpZUkVSRTFuVmF0V3NIQndRSFhyMTlIVEV3TWpodzVBamMzTi9qNStjSE16S3lwaDBkRVJFUlBDQWJ6UkVSazBLcFZxeDY0ajd0MzcrTFVxVlA0NElNUGhIM0J3Y0ZZdVhJbGpoMDdob0VEQndLb1dIVFYwdEt5V2pDdlVxa2drOGwwOWwyOWVoVktwUkttcHFaWXVuU3BzRit0VnVQNTU1L0h6Smt6OGNJTEwwQ2owZUM1NTU3RDY2Ky9qdEdqUnhzY1kzaDRPUGJ1M1l1Z29DRDA3Tm16eHRjamtVaXdhTkVpekpneEExdTJiSUZhcmNha1NaT01maitJaUlpbzZVa2tFclJ2M3g0ZUhoNklpWWxCWEZ3Y2J0KytEUzh2TC9qNCtGVDcyWVBvU2FkV3E1R1ltSWpNekV3VUZSVkJvOUUwOVpDYUpZbEVBb1ZDQVh0N2U3aTV1YkgwSlJIVmlOOGhpSWpJb0xDd3NEcTFyd3pacTlxd1lRT2NuWjNScDA4ZllWL2Z2bjN4K2VlZkl6UTBGQU1HRE1EMTY5Y1JHUm1KNGNPSFYvdmh0Ymk0R0hLNVhOak96TXhFUmtZR2hnOGZYdTFheWNuSjBHcTFjSEp5cW5HY1Y2OWVoYSt2TDRDS3NqZ2ZmZlFSTEMwdDhmYmJieHYxT3BWS0pWYXVYSWwzM25rSDI3ZHZGMmJhODVkNElpS2lSNHRNSmtPblRwM1F0bTFiUkVkSDQ4YU5HMGhJU0VDN2R1M1F0bTFiaG1wRXFKaG9jL1hxVmRqWjJhRjkrL2F3c0xEUWVacVYvcWJSYUZCUVVJRFUxRlQ4K2VlZjhQWDFyWEdOTFNKNnN2R25EQ0lpZW1pT0h6K09JMGVPd01QREF3c1hMa1J1Ymk1eWNuS1FtNXVMa3BJU0ZCUVU0T3paczlpOWV6Y2tFZ2xHamh4WnJRK1ZTcVh6V0hsa1pDUUFvRk9uVHRYYUhqdDJER1ptWmtMSkhFTm16NTZOaVJNbll1alFvWmczYng3eTgvT3hiTm15T3YzUTdPVGtoRFZyMW1EdTNMa0lDd3REVmxZV1ZxNWNhZlQ1UkVSRTFIeVltWm1oZS9mdWFOZXVIYUtpb2hBVkZZVzR1RGo0K1BqQXc4T0RJU1E5c2U3ZXZZdm82R2o0Ky92RHhzYW1xWWZUN0Vra0VpaVZTaWlWU3VUazVDQXFLZ3ArZm40TTU0bElMd2J6UkVSazBJTStvdHEyYlZzb2xVcmhsMWt2THkvWTJkbkJ6czRPQVBEenp6OWp4NDRkaUltSndhaFJvOUN5WlV1ZDg3VmFMWktTa29UMmdPRmE5SlVCLzdoeDQzUVdpcjFmUVVFQjFHbzFySzJ0a1ptWmlaeWNITHp4eGh2bzNyMjczdmJwNmVrd01USFJlOHpaMlJtZmZ2b3BWcTVjaVduVHB0WHliaEFSRVZGeloyVmxoVjY5ZWlFN094dFJVVkdJaUlqQXRXdlgwTFp0VzNoNmV0YjRNd2JSNDBhdFZ1UHExYXNNNWV2SnhzWUcvdjcraUk2T1JtQmdJSi9BSWFKcStGMkJpSWdNZXU2NTV4N29mRmRYVit6ZXZkdmdjVk5UVS96M3YvK0Z1N3M3Sms2Y0NLQWlyTDkyN1JyTXpNeVFrSkNBakl3TVBQdnNzOEk1NGVIaGNIRnhFWDQ1eU03T3hwWXRXM0R3NEVFRUJRVmg3Tml4UWx1SlJBS1pUSWJidDIranBLUUVJcEVJWjgrZUJRQzR1N3ZEdzhNRDMzenpqYzRNbHREUVVGeS9maDBLaFFKMzd0ekJwVXVYMExGalI0T3Z3ZGJXRml0V3JLamZHMFJFUkVUTmtwMmRIZnIyN1l2czdHekV4TVFnS2lvS01URXg4UFQwaExlM3QwNlpQYUxIVldKaUl1enM3QmpLUHdBYkd4dlkyZGtoTVRFUm5wNmVUVDBjSW1wbUdNd1RFWkZCczJiTnFsUDdOV3ZXR04yMnFLZ0lYMy85TmF5dHJiRmt5UktkK3V6SGpoMkRWcXVGU0NSQ2p4NDloSVZiYjl5NGdheXNMQXdaTWdRQXNIdjNibXpjdUJFU2lRU3Z2LzQ2Um80Y0NiRllySE9kRVNOR1lPZk9uVHIxOGdNREErSGo0d01BMVI0clZhdlZPSFhxRkFCQUxCYkR6ODhQNzd6elRoM2VCU0lpSW5wYzJOblpvWGZ2M3NqTHkwTnNiQ3l1WDcrT0d6ZHV3TjNkSGUzYXRZT0ZoVVZURDVIb29jbk16RVQ3OXUyYmVoaVBQQ2NuSitIR0hoRlJWUXptaVlpb21tN2R1a0doVUFnQnVMSFMwOU5ycmU5ZVNhRlFZT25TcFRBMU5kVlpySFg0OE9FWVBudzQxR28xeEdLeFR0RHU2ZW1Ka0pBUVlaWmF2Mzc5Y08vZVBiejQ0b3NHWi9KTW1USUZvMGFOUW5GeE1RQkFMcGREcVZRYUhOZTRjZU13ZHV4WTRjYUFTQ1F5NnZVUUVSSFI0MHVwVktKSGp4N3c4L1BEOWV2WGtaQ1FnSVNFQkxpNHVLQmR1M2FjVVV5UHBhS2lJdDU4YWdBV0ZoWlFxVlJOUFF3aWFvWVl6Qk1SVVRVOWV2UkFqeDQ5Nm56ZXBFbVQ2dFMrYmR1MkJvL3BxOEVvRm92aDYrc3JiTnZaMlJsMXpjb0ZtSXpGUUo2SWlJajBNVGMzUjVjdVhkQytmWHZFeGNVaExpNU9XQS9IMDlNVHJxNnUxWjdlSTNwVWFUUWFMbnpjQUNRU3lRT3YzVVZFanljRzgwUkVSRVJFUkVSMUlKZkw0ZS92RHg4Zkh5UW1KaUl1TGc3bno1L0g1Y3VYMGFaTkczaDZlc0xNekt5cGgwbEVSRVROR0lONUlpSWlJaUlpb25xUVNxWHc5UFNFcDZjbk1qTXpFUmNYaDlqWVdNVEd4c0xKeVFtZW5wNXdkSFJzNm1FU0VSRlJNOFJnbm9pSWlJaUlpT2dCMmR2Ync5N2VIa1ZGUllpUGowZDhmRHhTVWxKZ2FXa0pMeTh2dEc3ZEdxYW1wazA5VENJaUltb21HTXdURVJFUkVSRVJOUkNGUWdFL1B6KzBiOThlS1NrcHVIbnpKaTVkdW9UTGx5L0R5Y2tKYm01dWFObXlKV3ZSRXhFUlBlRVl6Qk1SRVJFUkVSRTFNTEZZREZkWFY3aTZ1aUkvUHgrSmlZbElURXhFY25JeVpESVpYRjFkNGVibUJsdGIyNlllS2hFUkVUVUJCdk5FUkVSRVJFUkVENUdWbFJVNmRPZ0FmMzkvM0xsekI0bUppVWhJU0VCY1hCd3NMUzNoN3U2TzFxMWJjOEZZSWlLaUp3aURlU0lpSWlJaUlxSkdJQktKNE9qb0NFZEhSd1FFQkNBbEpRVzNidDFDWkdRa0lpTWo0ZURnQURjM056ZzVPYkVlUFJFUjBXT093VHdSRVJFUkVSRlJJNU5LcFhCemM0T2JteHRVS2hWdTM3Nk5XN2R1NGErLy9vSklKSUtEZ3dPY25aM2g1T1FFaFVMUjFNTWxJaUtpQnNaZ25vaUlpSWlJaUtnSm1abVp3Y2ZIQno0K1Bzakx5ME5LU2dxU2s1Tng4ZUpGWEx4NEVYWjJkbkIyZG9henN6TXNMQ3lhZXJoRVJFVFVBQmpNRXhFUkVSRVJFVFVUU3FVU1NxVVN2cjYrS0Nnb1FFcEtDbEpTVW5EbHloVmN1WElGU3FVU0xpNHVjSFoyaGxLcGJPcmhFaEVSVVQweG1DY2lJaUlpSWlKcWhpd3NMTkN1WFR1MGE5Y09SVVZGU0UxTlJVcEtDcTVldllybzZHaFlXRmpBeWNrSmpvNk9zTGUzaDBRaWFlb2hFeEVSa1pFWXpCTVJFUkVSRVJFMWN3cUZBcDZlbnZEMDlFUnBhU25TMHRLUW5KeU0rUGg0WEw5K0hXS3hHUGIyOW5CMGRFVExsaTA1bTU2SWlLaVpZekJQUkVSRVJFUkU5QWd4TlRVVkZvNHRMeTlIZG5ZMjB0UFRrWkdSSVpTOGtjdmxRa2p2Nk9nSW1VelcxTU1tSWlLaUtoak1FeEVSRVJFUkVUMmlLbWZLMjl2Ym8wT0hEaWdwS1VGR1JnWXlNaktRbnA2T3hNUkVBSUMxdGJVUTB0dloyYkhzRFJFUlVSTmpNRTlFUkVSRVJFVDBtSkRKWkdqZHVqVmF0MjROQU1qTHl4Tm0wMSsvZmgweE1URVFpVVN3c2JGQml4WXRZRzl2RHpzN084Nm9KeUlpYW1RTTVvbUlpSWlJaUlnZVUwcWxFa3FsRXUzYXRZTkdvMEZXVnBid2NmUG1UVnkvZmgwQVlHbHBpUll0V2dnZkZoWVdUVHh5SWlLaXh4dURlU0lpSWlJaUlxSW5nRVFpZ2FPakl4d2RIUUVBNWVYbHlNM05GWUw2MU5SVUpDUWtBQURrY3JsT1VHOXRiUTJSU05TVXd5Y2lJbnFzTUpnbklpSWlJaUlpZWdLSnhXTFkydHJDMXRZVzN0N2VBSUI3OSs3cHpLcFBUazRHVUJIcVcxdGJ3OXJhR2pZMk5yQ3hzWUdWbFJYRVluRlR2Z1FpSXFKSEZvTjVJaUlpSWlJaUlnSlFVZExHMHRJU2JkcTBBUUFVRnhjakt5c0xPVGs1eU1uSlFWSlNFbTdldkFtZ0l0aFhLcFZDVUY4WjFuTmhXYXJObVRObklKZkwwYlZyMXhyYjdkeTVFeTFidGtSZ1lDQk1UVTJONm52YnRtMG9LQ2pBdEduVEdtS29SRVFQRFlONUlpSWlJaUlpSXRKTExwZkR4Y1VGTGk0dXdqNlZTaVVFOVRrNU9VaEpTVUY4ZkR3QVFDUVNDV0Y5NWV4Nkt5c3JtSmlZTk5WTG9DYVdrSkFBbFVvRlB6OC9ZZC9peFl2aDZPaUk3Ny8vWHRpM2QrOWU5T25UQi9iMjlnQ0F6TXhNZlBQTk41REw1ZGk3ZDYvUjE5dS9meit5c3JJWXpEZERPM2Jzd1BIangvSE5OOTgweWZXMVdpMHVYYnFFZ0lDQWg5TC90bTNiOE95eno2SlZxMVlQcFg5RHRtL2Zqc09IRCtPNzc3NnJka3lyMWVMUW9VUG8zNysvMFRlM3FQRXdtQ2NpSWlJaUlpSWlvNW1abWNITXpBek96czdDdnFLaUlpR296ODNOUlhwNnVsQ3ZIZ0FVQ2dVc0xTMWhaV1VGS3lzcjRYTzVYTjRVTDRFYXlkMjdkL0hXVzIvQnhNUUU2OWF0ZzV1Ym05NTJSNDhleGVlZmY0NlRKMDlpM2JwMUFJRFkyRmdBZ0wrL1A2VFNCNHV2SmsrZWpLU2twSHFkNitycWlvMGJOejdROWFsQ1ZsWVdidDI2WlZUYnZMdzhYTGh3b1VHdTI2MWJOeWlWU2h3NWNnUWZmL3d4M252dlBmVHYzMTg0dm0vZlBwU1dsaHJWMThpUkkvWHUzNzkvUHpadjNveXJWNjlpMmJKbEtDc3IwL2tlV0pQS1VtTDFsWnViaTlUVVZMM0hybDY5aXJWcjErTDQ4ZVA0OE1NUElaZkxrWkdSZ2N1WEx4dmQvNkJCZ3g1b2ZHUVlnM2tpSWlJaUlpSWllaUFLaFFJS2hRSk9UazdDdnVMaVl1VG01aUkvUHgvMzd0MURmbjQrYnQrK3JST0FtWmlZVkF2cnJheXNZR1pteHNWbUh3TzJ0cmFZTW1VSzFxOWZqd1VMRm1EOSt2V3dzckxTYVhQanhnMnNXN2NPRmhZV21EdDNyckEvT2pvYUFOQ2pSNDhHRzAvTGxpM3I5UFJHZmNOOGVuQ3BxYWxZc1dKRmcvVDF5U2VmUUtsVVl1REFnVGg4K0REV3JsMkxObTNhd01QREF3Q3dhZE1tRkJZV0d0V1h2bUErSmlZR1gzenhCV3hzYlBEdXUrOENxSGppWThhTUdVYjFHUllXQmdBWU9IQ2czdVBCd2NIMWZnTEV6ODhQNzcvL1BsYXNXSUg1OCtkajJiSmxpSTJOeGFwVnE0enVnOEg4dzhOZ25vaUlpSWlJaUlnYW5Gd3VSOHVXTGRHeVpVdWQvU1VsSmNqUHo5ZjV1SCtHdlVRaUVlcmRtNXVidzh6TURPYm01c0lIRjUxOWRJd1lNUUpYcmx6QjVjdVhrWkNRZ0U2ZE91a2MzN0JoQXpRYURaWXVYYXB6WStlUFAvNEFBUFRwMDZmQnh2TGhoeC9DM2QzZDZQYUdnbEo2TUxtNXViQzJ0dGJabDVlWGg5T25UMlBvMEtFQWdQYnQyd3VCZGFWMTY5Ymh3SUVEbUQ5L1BwNSsrdWs2WDFjc0ZtUGV2SG1ZT25VcVB2endRM3oyMldjd016UERybDI3b05WcTYvVmFVbEpTc0dqUklvaEVJdnpuUC8rQmpZME5BTURPemc3Ly9lOS82OXhmeDQ0ZEVSZ1lLR3gvL2ZYWDlScFhWZjM2OVVOWldSbCsvLzEzRkJjWG8xZXZYdGk5ZTNldDUyM2J0cTFPWmFTbzdoak1FeEVSRVJFUkVWR2prY2xrc0xlM0YycUpWeW9ySzlPWlhaK2ZuNC9jM0Z5a3BLU2d2THhjcDYxQ29kQUo2cXVHOTV4dDMvek1talVMWldWbDFjSllBRml5WkFtdVhidUd6cDA3Qy92aTQrT1JtcG9La1VpRWYvLzczd2I3OWZUMHhMeDU4ekI1OG1SaFgwNU9EZ0FJK3hxNzNqZlY3dENoUXhnOWVyU3dYVlJVaEhuejVpRTJOaFl0VzdaRXQyN2RkTnBydFZwOCtlV1grUFhYWHpGeTVFaTBhZFBHcUtjWlhGeGNxbjB2c0xPenc5dHZ2NDB2dnZnQzZlbnA4UER3cVBjYUdFbEpTWmd6Wnc3eTgvT3hhTkVpK1BqNENNZGtNbG05YXRsN2UzdnJ6TXF2RE9aemMzT0ZwMGp1bDVhV0JxQmlVZVZLdlh2M3hxWk5tN0I5KzNhRWhZVmgwS0JCT2pQZmxVcGxyV05oVGZxSGo4RThFUkVSRVJFUkVUVTVFeE1UMk5uWndjN09UbWUvVnF0RmNYRXhDZ3NMb1ZLcFVGaFlLSHhrWldYaDl1M2JPck5kUlNLUnpnejd5akk3Y3JsYzU0T3o3aCsrcW9INS9iS3lzcW9kZithWlp6Qng0a1JocHJSV3E2MHhnRFUzTndlZ3YrUU15OUEwUGtOUEdIVHMyQkdyVjY4V3R2ZnYzNDlSbzBaQkxCYWpwS1FFOCtmUFIyeHNMTWFQSDE4dGxDOHFLc0thTld0dzRzUUpBTUN1WGJ1d2E5Y3VvOGJ6NjYrLzZnMlhuM3JxS2ZUbzBRTXltY3pJVjFaZFJFUUVsaXhaZ3VMaVlpeGF0QWlCZ1lFSUN3dERYRndjeG84ZkQwdEx5M3IzcmMrTkd6ZXdlUEhpR3R0VVBYNy8wd2FWamh3NVVtTWZBUUVCYU5HaVJWMkhSL1hFWUo2SWlJaUlpSWlJbWkyUlNDU0U2L3BvdFZvVUZSWHBCUGFWSCtucDZTZ3VMdFpicHNMVTFCUnl1Vnh2YUY5MVgzMW4wMUxONGJoR282bDJQQ2NuQnlxVkNnY09IQUJRVVVyRHdjRkJwODJJRVNPZ1Vxa1FHaG9LVzF0YkFMb2g1Smd4WTVDVmxhV3pyL0lHd0pRcFV4N3NCVkdOWG52dHRXcjdkdTdjQ1RNek01MTlHUmtaT0hic0dIcjE2b1g1OCtjaktpb0tyNzMyR3NhTkc2ZlRMaW9xQ3F0WHI4YmR1M2NCQUZPblRqVzQrR3BWKy9mdlIwaElTSTF0S2tQNWZmdjIxZHJmL1FJQ0FsQllXQWlKUklLVksxZWlRNGNPeU0vUHgxZGZmUVd0Vm90WFgzMjF6bjNXcG1QSGp2aisrKy8xSHR1NmRTc09IejVzOEhoVnRkV1dYNzU4T1lQNVJzUmdub2lJaUlpSWlJZ2VXWlV6NU0zTXpLcVZ4d0VxZ3Z1U2toSVVGeGNMSDBWRlJUcmJXVmxaS0M0dWhrYWpxWGErUkNLQlhDNkhUQ2FEaVlrSlRFMU5ZV3BxV3V2bkRQU3J6OW85ZCs0Y2xpOWZEcFZLQlVkSFI0U0VoRlI3UW1MbnpwMVFxVlFBVU8yR1N1VlRFNmFtcGtJdDc3b3d0UGhyNVEwQ1YxZFh2ZnZKT1BjSDY1bVptZGk4ZVhPMWtpNCtQajc0L3Z2dnNYUG5UaVFsSldIV3JGa1lNbVNJVHB2dzhIQzg5OTU3c0xTMHhILy8rMSs4OWRaYkR6UzJMVnUyWU92V3JjTDJTeSs5aE9uVHAyUDkrdlYxN212T25Ea1lPSEFndkwyOWhlODVuMzc2S2ZMeThyQm8wU0pvTkJxZHNqTEc2TjI3ZDQzSFpUSVpIQjBkOVI2cnZQRmg2UGo5WnM2Y0tkVHlyNVNSa1lIeDQ4Y2JkVDQxSEFielJFUkVSRVJFUlBUWUVvbEV3dXozMnBTVmxSa003MHRLU2xCV1ZnYVZTb1hTMGxLVWxaVlZxMzEvLzNXcmh2UlZnM3NURXhOSUpCSklKQkpJcFZLZFAydjZYQ0tSTk9SYjA2aENRME94WWNNR09EZzRRS1ZTb2FDZ0FGT25Ua1hQbmoweGMrWk15R1F5M0wxN0Y5dTJiUlBPeWNqSTBBa2JNek16QVZRRWtQVlpSOERRNHErVEowOUdVbElTTm03Y3FMUC8yMisvMVZzWHZ6NisrZWFiQnVuSFdIRnhjZlUrMTlYVnRkcE5pdm80ZnZ3NFJDSlJ0UVY4eDQ0ZGk0VUxGMEtoVUdEWnNtWG8yclZydFhPN2R1MktvVU9INHBWWFhvR0xpd3VBaWdWaWpibFpVcm5PUUZYZHUzZUhoWVVGQU9DTEw3NFE5bGRkM1BUY3VYTllzV0lGeG93WmcxR2pSaG5zWHk2WFF5UVNDYUg4d1lNSGNlTEVDWXdjT1JKOSt2VEJzV1BIc0dMRmlsckhXVlhsVGF5RWhBUWNQSGhRYjV1NHVEaUVoSVJnL3Z6NVJvZncxTHd4bUNjaUlpSWlJaUlpQW9UUTNOajYwR3ExV2dqcFMwdExxMzErLzNabHFLOVdxL1hPemplR29kQmVKQkxWKzBNc0ZsZmIxMUR1M3IyTDlldlg0L1RwMC9EeThzS3laY3Z3NnF1dnd0VFVGRzNidGtWWVdCaHUzcnlKLy96blA5aXhZd2RVS2hVVUNnV0tpb3FRbkp5TWpoMDdDbjNkdm4wYlFPTXQ2UHFQZi95andmcklYK0dRQUFBVjVrbEVRVlRLejg5dnNMNk1rWm1aS2R6SXFJOEhEZWJMeTh2eHl5Ky9vRXVYTHRXZVpBa0tDb0tmbngvaTR1SnFESmhuenB5cHN4MGFHb3JRME5CNmphZDkrL1pvMzc0OUFOMWd2aktzMTJxMTJMMTdOeHdjSERCdTNEaklaREpFUmtiaXlKRWplT2VkZHd5dVNSRWRIUzNNdXEvOGVna0tDcXAyazZmU0J4OThnUFQwZElQSHc4UERFUjRlcnZlWWhZVUZidHk0Z1MxYnRtRE9uRGxHdkdyOUVoTVQ4ZGRmZituczAzY3pneDQrQnZORVJFUkVSRVJFUlBVZ2xVb2hsZFl2V3RGcXRTZ3ZMeGRDK3NvLzYvTzVScU1SK3ROcXRUVitHTk5HcTlVKzhFeHhyVmFMWDMvOUZSczJiRUJCUVFHNmQrK09CUXNXQ0dzRm1KcWE0c01QUDhUWFgzK05QWHYyWU1hTUdaZ3dZUUtVU2lWZWYvMTFyRm16QmpFeE1YaisrZWVGUHE5ZnZ3NEE4UGIycnZYNlNVbEpPSDc4T0h4OWZZVjlDeFlzMEZ2S0ppMHREWURoeFdvckY2VjlFTE5uejM2ZzgrdGk5ZXJWQ0FvS1FxOWV2UnJ0bXZjN2V2UW9Nakl5TUdQR0RMM0gzM3JyTGN5WU1RTWZmZlFSUWtKQ2F2MTNOSFBtVFBqNitzTER3MFBZdDJuVEptemZ2aDAvL2ZTVHNCQXdVQkU4UjBaRzF1bmY1ckZqeHhBWEY0Y2xTNVlJOWVkemNuSnc2TkFoS0pWS3ZUZHA0dVBqTVgvK2ZKU1dsZ0tBRU41WGx0YlNwL0xyejlDTmorRGdZSjFyUGZmY2M4TG5MVnUyeExQUFBvdWpSNDlpekpneHdwTUVkZlhUVHovaHA1OStxdGU1MUxBWXpCTVJFUkVSRVJFUk5US1JTTlNzeTlNY1BYcjBnYzcvODg4L0VSSVNBcmxjamhrelptREVpQkhWWnVLTHhXSzg4Y1liYU5HaUJRNGZQb3hCZ3dicGhNblIwZEU2N1dOall3RlUxQ2pYSnlFaEFTVWxKUUQrRHRuZmZQTk40ZW1FOVBUMEdzZHNxRXdLWnhQWFRYRnhNVFp2M293MmJkb2dNREJRYnh0UFQwK01IajBhMjdadFEwaElpTjRiRjVVM2tnQUlOZWdyL3k2ci9ydjU1Sk5QOFA3Nzd3dmJibTV1eU1yS3dxSkZpekJ2M3J4YXkxaXBWQ3A4ODgwMzZOT25qODdYMzlOUFA0MUJnd1poNTg2ZDhQZjMxM2t0a1pHUldMaHdJV1F5R1R3OFBIRGx5cFhhM2hhajFmUTlZZFNvVVFnTEM4TzJiZHZ3NzMvL3UxNzl2Lzc2NitqZnY3L092cXlzTFB6clgvK3FWMzlVZnd6bWlZaUlpSWlJaUlpb1FRVUZCV0hzMkxFWVBIZ3duSnljQUFBSERoeEFlSGc0NXM2ZGk4NmRPd3R0ZzRPRE1XellNTWhrTW1GR2ZjdVdMWEg3OW0ya3BxYkN5Y2tKS3BVS1VWRlJFSWxFT3NIOG5UdDNzR1BIRHB3L2Z4NTM3dHdSOXR2WTJLQjM3OTdvM0xrejl1elpBNkNpRklxdHJXMjFzVmJXbUw5L3NWcXFuMDJiTmlFek14TXpaODZzc1N6U2hBa1RjT1hLRlJ3NmRBZ09EZzZZTUdHQ3p2RXZ2dmhDcHdaOFZWWC9yazZmUGcxdmIyKzg4c29yU0VsSndjYU5HM0hxMUNtNHVia2hPVGtaWGw1ZU5ZNzNzODgrZzBhajBRbW15OHJLY08vZVBiend3Z3M0ZmZvMFB2NzRZM3o5OWRmQzE4K0ZDeGNnazhtd2F0VXEvUERERHcwYXpOZkUzZDBkWGJ0MlJXSmlJdFJxZGIyZTJMR3dzS2hXWHFpbTlUTG80V0V3VDBSRVJFUkVSRVJFRFc3U3BFbkM1N201dWZqbW0yOVFYRnlNQ1JNbVZBc0dLOHVIVk9yV3JSdjI3OStQa3lkUFlzeVlNVGgzN2h6VWFqWDgvUHlnVkNxRmRuZnYzc1grL2ZzQkFQYjI5c2pMeTBOcGFTbENRME9GVUxpd3NCQWlrYWpCRm5JbHc4TER3N0YzNzE0RUJRV2haOCtlTmJhVlNDUll0R2dSWnN5WWdTMWJ0a0N0VnV0OHpZd2JOdzR2dnZpaXNKMmNuSXhGaXhZSnRlSXJ2ZkhHRzFpL2ZqMHVYNzZNOCtmUHc5SFJFWFBuenNXQUFRTnFYUzloOCtiTk9ITGtDSlJLSmQ1OTkxMFVGQlNnc0xCUWVQS2lVbEZSRVZhdVhDa3M2anBpeEFnOC8venpUYklJNjN2dnZRZWxVbG52dFNBS0NncXFyVDl3OSs3ZGhoZ2ExUkdEZVNJaW9rZVVWcXR0NmlFUUVSRVJFZWwxOCtaTnZQSEdHM3FQVFpreVJlLytxck9nbjM3NmFlemZ2eDhIRHg3RXE2Kytpb01IRHdJQSt2YnRxM05PcTFhdE1HellNUFRyMXcvKy92NFlPM1lzc3JLeWhOQlNvOUZBcFZMQjB0TFM0QUtlMURBeU1qTHcwVWNmd2RMU0VtKy8vYlpSNXlpVlNxeGN1Ukx2dlBNT3RtL2ZMc3kwbDhsa1VDcVZ3azJZMU5SVWZQTEpKN0N5c3RJcFd3TUF3NGNQUjFwYUduYnYzZzNQLzIvdmJtT3JQT3MvZ0g5UFd3bzBXQjZiakNLSTFBR0N5TXdlNU1HaDBiR29jNGdqeGowSUpqNWhaSFBUTEZzeTNaemlYTUF4WFJSOHNZeHA0cEt4Z1daWmpDWmpNMEdXTUdWaVpMcEpBampRamdHbDh0UlNXTnYvaTJXVi9rdWhqTzR1c004bjRjVzV6bld1KzNmdUVNTDVudXRjdjdxNi9PUW5Qem5sOFRYSFgzLzQ4T0Y1NzN2Zm01RWpSNmFtcGliRGhnM0xrQ0ZETW5qdzRGUlhWNmU2dWpyMzNYZGZubjc2Nld6ZXZEbFRwa3c1NFM4dmluS21YekE5OU5CRGVlaWhoM3FwR3M2RVlCNEF6bEg3OSs4L1lmTXFBQURvYTVXVmxSME5MZzhmUHB4OSsvYWxzckx5aER1TS8vM3ZmM2NadStpaWkzTEJCUmZrbFZkZXljcVZLN05wMDZhVWw1ZG4xcXhabmVZTkhqejRwR2RqNzltekorM3Q3Ums2ZEdpU0V6ZDRQVm56MXc5ODRBTzU2YWFiVHZKT1NaS0RCdy9tMjkvK2RnNGNPSkI3N3JubnRJTHIydHJhM0gvLy9ibnR0dHZ5MUZOUFplL2V2Vm02ZEduSDgzLzYwNSt5ZE9uU2xKV1ZaY21TSlYxK2JaRWtDeGN1ektCQmcvTExYLzR5aXhZdHlsZS8rdFVUN3RoLytPR0hrL3l2bjhEVlYxK2R1WFBubm5MMytZSUZDM0w1NVpkbnlwUXBQWDVmYjhicTFhdXpldlhxdC9RYW4vbk1aN285Ky85VXgvN1F1d1R6QUhDT2V2WFZWek5xMUtpK0xnTUFBTG9ZUFhwMFZxNWNtU1M1N2JiYnNtL2Z2aXhhdENpZi9PUW5PODE3OXRsbmMvZmRkK2VqSC8xb3AvRlNxWlJycnJrbUsxYXN5S3BWcTVJa3MyZlB6dkRodzArcmp2cjYraVN2TndSTnVtL3cydDF6YjN5NXdNbnQyYk1ualkyTitkclh2cFpMTDczMGhITjI3ZHJWN2NhaVVhTkc1YWMvL1dtV0xsMmFoUXNYSm5uOTg4N0tsU3Z6ekRQUHBLNnVMbmZmZlhjdXVPQ0NibXU0NFlZYk1uSGl4Q3hidGl6ZitjNTNVbGRYbDdsejUyYldyRmtaT0hCZ2xpOWZuaWVlZUNLalJvM0t4bzBiYy8vOTkyZlJva1U5T3FlOXRyYTJvMWZDbTlYZTNwNkRCdytlOUV1QWl5NjZLTk9uVCs5NC9QT2YvL3lVNng0NmRLakh4OXJNbno4LzA2Wk55L2p4NDA4NTE3bnpiejNCUEFDY2cvNzV6MzltMzc1OStkQ0hQdFRYcFFBQVFMZWVmUExKYk5xMEtiVzF0Wms5ZTNhbjU1cWFtckppeFlxVWxaVjFhZnlaSkovNjFLZnkyR09QWmUvZXZTa3ZMODkxMTExMzJ0ZmZ1blZya21UQ2hBa2RZOGQvYWRDZG5UdDNubkFIUFNjMmJ0eTRQUGpnZzUxMnlxOWF0U3BidG16SndJRURzM3YzN216YXRDbnZmLy83dTExajJMQmhIV2U0UC9ua2sxbXhZa1hhMjl2enVjOTlMbC80d2hmU3IxKy9iTjI2TlZWVlZXbHZiOC9telp0VFdWblphWTJMTDc0NEsxZXV6T09QUDU0MWE5WmsyYkpsYVd0cnkydXZ2Wllubm5naVU2Wk15YjMzM3B0Zi9lcFhlZlRSUi9QY2M4OWw1c3lacWEydFRXVmxaU29xS2pyOUtTc3JTMHRMUzFwYVduTGt5SkcwdExSa3pKZ3htVGx6Wm8vdXk0OS8vT00wTnplbnNySXkvL25QZi9MZi8vNzNwT2ZTditjOTc4azExMXpUOGZpUlJ4N3BjaXpQOHVYTFV5cVZNbURBZ0J3OGVEQi8rTU1mOHM1M3ZyTkg5U3hZc09DRTQyOThhVEJ3NE1CVVZGU2tzYkV4enovL2ZFY3padDRhZ25rQU9NZnMzcjA3VHovOWRDWk9uSmdMTDd5d3I4c0JBSUJ1dGJhMlpzaVFJYW12cjg4Tk45eVFUMy82MDVrelowNHFLeXR6NTUxM1p2ZnUzYm4rK3V0UEdDeHUyN1l0Qnc0Y1NQTDY3dDBkTzNhYzlxN2x2LzN0YjBuU294M0NuSm4vZjN6TmE2KzlsblhyMWlWSnlzcktNbm55NUh6em05L3MwVm9mL3ZDSDgrS0xMK2JhYTYvTm1ERmpPc1ovK01NZlpzZU9IUjJQUC9heGozVjU3WUFCQXpKLy92ek1temN2enovL2ZDNi8vUEs4OHNvckdUdDJiQll2WHB6Ky9mdm5TMS82VXFaT25acGYvL3JYZWVhWlozTDQ4T0Vldjg4M3Zqem9pWDM3OW1YRGhnMGRqMGVNR0pFYmI3enhoSE5Ycmx5WjZ1cnFUbU5yMXF6cE1tL2J0bTNadkhselI4K3hrU05IbnZRNHA1NW9hMnZMOWRkZjM2WHA3Wnc1Yzg1b1hVNnUxSzV6SEFDYzlZNGVQWm85ZS9aazI3WnQyYmh4WTJwcWFqSnYzanc3R0FBQWVFdXNYYnMyVjF4eFJhK3MxZExTa3QvOTduZFp0V3BWOXU3ZG13RURCbVRreUpIWnZuMTdaczZjbWU5Kzk3dGRqdUxZdFd0WGJybmxsalEwTktTeXNqSkhqeDVOVlZWVmxpeFprb2tUSjNaN3JldXV1eTU3OSs3TlUwODlsWmFXbG56MnM1OU5xVlRLWTQ4OWx2NzkrMmYyN05tbnRXTit4b3daK2Q3M3ZuZEc3NzgzNzJWUExGdTJMTk9uVDgrTUdUTUt1MlozMnR2YjA5N2VubEtwMU9QalZrN21ILy80UnhvYkcxTXFsZktPZDd3ajczdmYrM3E4YmxOVFU2cXFxazc0WEZ0YlcxcGJXOVBXMXBhMnRyYTB0N2VucmEydG8rNVNxZFRSUExoLy8vNmRYcnRseTViczJyV3JTLytETi9UMlBUaCszU1RkcnJsang0N3MzTG16eDd2N2YvdmIzNmF4c1RIdDdlMHBMeTlQWFYxZExydnNzbDZ0K2UyazFJTWJaOGM4QVBTaFpjdVduZGI4c3JLeVRKczJMUi84NEFjNy9tTUlBQUJucy83OSsyZnUzTG01NnFxcjh2M3ZmejhiTm16STl1M2JreVRsNWVWNStlV1hNM2JzMkk3NXI3NzZhbTY5OWRZME5EVGszZTkrZHhZdlhwdzc3N3d6MjdkdnorMjMzNTY3N3JvckYxOTg4UW12ZGZ6KzAvWHIxNmU1dVRrZi8vakh1NFNwRktPM3craEpreWE5NmRkMkY4b25yMy9PZXJPZnI4YVBIMy9TWDJUMDlqMDRmdDJUR1RObVRLZGZHNXpLVlZkZGRhWWxjWm9FOHdEUWg0NXY3SE15cFZJcFE0WU15ZGl4WSsyU0J3RGduTkxhMnBwbm4zMDJxMWV2em9zdnZwank4dko4NUNNZnljYU5HN051M2JyODhZOS96TlZYWDUyYmJyb3BMNzMwVXU2NjY2NDBOalptOU9qUldiSmtTWVlPSFpwNzdya250OTU2YStycjYzUEhIWGRrd1lJRnVmYmFhMU5XVnBiOSsvZG4wS0JCMmJselp4b2JHek5vMEtBa3llT1BQNTRrWGM2MjM3bHpaNWN4Z0tJSjVnR2dENTBOUHk4RkFJRGVkdWpRb2Z6MXIzL05uLy84NTZ4ZnY3N2pyUGhMTHJra1gvbktWekp1M0xnME5UWGwwVWNmelpvMWEzTHBwWmZtTjcvNVRSNTg4TUVjTzNZc1k4ZU96YjMzM3B1aFE0Y21TV3BxYW5MZmZmZmxqanZ1eUwvKzlhLzg0aGUveVByMTYvUEFBdy9rODUvL2ZLZXpzU2RPbkpqZi8vNzMyYnAxYTZaTW1kS2w0V2hGUlVWR2poeDUwdnFQSFR1V1hidDI5ZkpkQWZnZndUd0FBQUFBdmVvdmYvbExGaTllbk9UMW8yeXV2UExLekprekp4TW1UT2lZVTFWVmxTOSs4WXVaTjI5ZURodzRrQi84NEFjNWR1eFlycnp5eW56akc5L29jdnhNVFUxTkhuamdnZnpvUnovSyt2WHJNMjNhdEZSV1ZtYjA2Tkhadm4xN0tpb3FNbjc4K054NDQ0MXBibTdPNE1HRHMyalJvaTYxalJ3NXNzZG56QU84VlRSL0JRQUFBS0NUTTIxWTJ0cmFtcC85N0dlWk9uVnFMcnZzc3BPZTcvMkdkZXZXNWZEaHcvbkVKejdSbzdrelpzeElSVVgzZTA0Ykd4czdkdHkvWWYvKy9Ta3ZMKzg0N3FZN2JXMXRPWGp3WVByMTY5ZWoyay9tN2R6OEZkNnVOSDhGQUFBQW9IRGw1ZVc1K2VhYlQrczFzMmJONnRXNS96K1VUNUxCZ3dmM2FQMnlzckllendWNE05NWN1MkVBQUFBQUFPQk5FY3dEQUFBQUFFQ0JCUE1BbkxXYW1wclMwdExTWmZ6SWtTTnBibTd1TXQ3UzBwS21wcVplWHdNQUFBQ2dOd25tQVRockxWeTRNTi82MXJlNmpOOTg4ODM1K3RlLzNtWDg5dHR2ejVlLy9PVWMzOWU4TjlZQUFBQUE2RTJhdndKdzFobzZkR2lxcTZ1N2pBOGZQanhIamh3NTRmeWpSNC9tK09ibnZiRUdBQUFBUUc4cXRkc1NDQUFBQU1CeDFxNWRteXV1dUtLdnl6Z3ZGSDB2bHkxYmx1blRwMmZHakJtRlhSUG9yTlNEM1g2T3NnRUFBQUFBZ0FJSjVnRUFBQUFBb0VDQ2VRQUFBQUFBS0pCZ0hnQUFBQUFBQ2lTWUJ3QUFBQUNBQWdubUFRQUFBQUNnUUlKNUFBQUFBQUFva0dBZUFBQUFBQUFLSkpnSEFBQUFvSlB5OHZLMHRyYjJkUm5udk5iVzFwU1hsL2QxR2NCWlNEQVBBQUFBUUNjREJ3N01vVU9IK3JxTWM5NmhRNGRTVlZYVjEyVUFaeUhCUEFBQUFBQ2QxTlRVcEw2K3ZxL0xPT2ZWMTlkbnhJZ1JmVjBHY0JZU3pBTUFBQURReWJ2ZTlhNDBORFNrc2JHeHIwczVaelUyTnFhaG9TRmp4NDd0NjFLQXM1QmdIZ0FBQUlCT0tpb3FNbW5TcEx6d3dndkMrVGVoc2JFeEw3endRaVpObXVTTWVlQ0VLdnE2QUFBQUFBRE9Qc09HRGN2a3laUHo5Ny8vUGNPSEQwOXRiVzBHRFJva2FPNUdhMnRyRGgwNmxQcjYralEwTkdUeTVNa1pObXhZWDVjRm5LVUU4d0FBQUFDYzBMQmh3ekp0MnJTOC9QTExlZW1sbDlMVTFKVFcxdGErTHV1c1ZGNWVucXFxcW93WU1TTFRwazFMUllYWURlaWVmeUVBQUFBQTZGWkZSVVhxNnVwU1YxZlgxNlVBbkRlY01ROEFBQUFBQUFVU3pBTUFBQUFBUUlFRTh3QUFBQUFBVUNEQlBBQUFBQUFBRkVnd0R3QUFBQUFBQlJMTUF3QUFBQUJBZ1FUekFBQUFBQUJRSU1FOEFBQUFBSnhIMnR2Yis3b0U0QlFFOHdBQUFBQndudWpYcjEvMjc5L2YxMlVBcHlDWUJ3QUFBSUR6UkcxdGJYYnYzdDNYWlFDbklKZ0hBQUFBZ1BQRTFLbFQwOURRa0MxYnR2UjFLY0JKQ09ZQkFBQUE0RHh4NFlVWFpzS0VDVm03ZHEyZDgzQVdLN1hyQmdFQUFBQUE1NDNtNXVhc1diTW1lL2JzeVNXWFhKSng0OGFscHFZbWxaV1ZmVjBhdkMyVVNxWFNLZWNJNWdFQUFBRGcvTkxXMXBibm5uc3VHelpzU0Z0Ylc0OWZOMzM2OU15WU1lTXRyQXpPZjRKNUFBQUFBSGdiYTI1dXp2YnQyN04vLy83MEpBWWNQWHAwUm84ZVhVQmxjUDRTekFNQUFBQUFRSUY2RXN4ci9nb0FBQUFBQUFVU3pBTUFBQUFBUUlFRTh3QUFBQUFBVUNEQlBBQUFBQUFBRkVnd0R3QUFBQUNja2FhbXByUzB0SFFaUDNMa1NKcWJtN3VNdDdTMHBLbXBxZGZYZ0hORnFiMjl2YjJ2aXdBQUFBQUF6bDN6NTg5UGRYVjFsaTlmM21sODRjS0ZPWHIwYUI1KytPRk80N2ZjY2t0Mjc5NmRSeDU1SktWU3FkZldnTE5CcVFkL0lTdUtLQVFBQUFBQU9IOE5IVG8wMWRYVlhjYUhEeCtlSTBlT25IRCswYU5IT3dYcXZiRUduQ3ZzbUFjQUFBQUFnRjdTa3gzenpwZ0hBQUFBQUlBQ0NlWUJBQUFBQUtCQWdua0FBQUFBQUNpUVlCNEFBQUFBQUFva21BY0FBQUFBZ0FJSjVnRUFBQUFBb0VDQ2VRQUFBQUFBS0pCZ0hnQUFBQUFBQ2lTWUJ3QUFBQUNBQWdubUFRQUFBQUNnUUlKNUFBQUFBQUFva0dBZUFBQUFBQUFLSkpnSEFBQUFBSUFDQ2VZQkFBQUFBS0JBZ25rQUFBQUFBQ2lRWUI0QUFBQUFBQW9rbUFjQUFBQUFnQUlKNWdFQUFBQUFvRUNDZVFBQUFBQUFLSkJnSGdBQUFBQUFDaVNZQndBQUFBQ0FBZ25tQVFBQUFBQ2dRSUo1QUFBQUFBQW9rR0FlQUFBQUFBQUtKSmdIQUFBQUFJQUNDZVlCQUFBQUFLQkFnbmtBQUFBQUFDaVFZQjRBQUFBQUFBb2ttQWNBQUFBQWdBSUo1Z0VBQUFBQW9FQ0NlUUFBQUFBQUtKQmdIZ0FBQUFBQUNpU1lCd0FBQUFDQUFnbm1BUUFBQUFDZ1FJSjVBQUFBQUFBb2tHQWVBQUFBQUFBS0pKZ0hBQUFBQUlBQ0NlWUJBQUFBQUtCQWdua0FBQUFBQUNpUVlCNEFBQUFBQUFva21BY0FBQUFBZ0FJSjVnRUFBQUFBb0VDQ2VRQUFBQUFBS0pCZ0hnQUFBQUFBQ2lTWUJ3QUFBQUNBQWdubUFRQUFBQUNnUUlKNUFBQUFBQUFva0dBZUFBQUFBQUFLSkpnSEFBQUFBSUFDQ2VZQkFBQUFBS0JBZ25rQUFBQUFBQ2lRWUI0QUFBQUFBQW9rbUFjQUFBQUFnQUlKNWdFQUFBQUFvRUNDZVFBQUFBQUFLSkJnSGdBQUFBQUFDaVNZQndBQUFBQUFBQUFBQUFBQUFBQUFBQURnRFAwZnlNRkxzbVV4UjNFQUFBQUFTVVZPUks1Q1lJST0iLAoJIlRoZW1lIiA6ICIiLAoJIlR5cGUiIDogIm1pbmQiLAoJIlZlcnNpb24iIDogIjI3Igp9Cg=="/>
    </extobj>
  </extobjs>
</s:customData>
</file>

<file path=customXml/itemProps1.xml><?xml version="1.0" encoding="utf-8"?>
<ds:datastoreItem xmlns:ds="http://schemas.openxmlformats.org/officeDocument/2006/customXml" ds:itemID="{DC41A58B-092B-4A44-9525-87A70C12F164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4095</Words>
  <Application>Microsoft Office PowerPoint</Application>
  <PresentationFormat>宽屏</PresentationFormat>
  <Paragraphs>543</Paragraphs>
  <Slides>93</Slides>
  <Notes>53</Notes>
  <HiddenSlides>3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6" baseType="lpstr">
      <vt:lpstr>-apple-system</vt:lpstr>
      <vt:lpstr>等线</vt:lpstr>
      <vt:lpstr>等线 Light</vt:lpstr>
      <vt:lpstr>方正粗黑宋简体</vt:lpstr>
      <vt:lpstr>黑体</vt:lpstr>
      <vt:lpstr>华文楷体</vt:lpstr>
      <vt:lpstr>楷体</vt:lpstr>
      <vt:lpstr>宋体</vt:lpstr>
      <vt:lpstr>微软雅黑</vt:lpstr>
      <vt:lpstr>Arial</vt:lpstr>
      <vt:lpstr>Times New Roman</vt:lpstr>
      <vt:lpstr>Wingdings</vt:lpstr>
      <vt:lpstr>Office 主题​​</vt:lpstr>
      <vt:lpstr>暑期研究性学习项目《智能植物管家》</vt:lpstr>
      <vt:lpstr>项目授课团队</vt:lpstr>
      <vt:lpstr>项目认知</vt:lpstr>
      <vt:lpstr>PowerPoint 演示文稿</vt:lpstr>
      <vt:lpstr>第一课  我们的植物</vt:lpstr>
      <vt:lpstr>PowerPoint 演示文稿</vt:lpstr>
      <vt:lpstr>PowerPoint 演示文稿</vt:lpstr>
      <vt:lpstr>PowerPoint 演示文稿</vt:lpstr>
      <vt:lpstr>PowerPoint 演示文稿</vt:lpstr>
      <vt:lpstr>  在线地图工具测量距离（视频下载）</vt:lpstr>
      <vt:lpstr>PowerPoint 演示文稿</vt:lpstr>
      <vt:lpstr>我是倾听者</vt:lpstr>
      <vt:lpstr>PowerPoint 演示文稿</vt:lpstr>
      <vt:lpstr>PowerPoint 演示文稿</vt:lpstr>
      <vt:lpstr>PowerPoint 演示文稿</vt:lpstr>
      <vt:lpstr>PowerPoint 演示文稿</vt:lpstr>
      <vt:lpstr>5Why思维工具</vt:lpstr>
      <vt:lpstr>PowerPoint 演示文稿</vt:lpstr>
      <vt:lpstr>PowerPoint 演示文稿</vt:lpstr>
      <vt:lpstr>驱动性技术 解决生活难题  省时省力</vt:lpstr>
      <vt:lpstr>环节三  用技术解决问题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执行设备</vt:lpstr>
      <vt:lpstr>第二课 抽象建构</vt:lpstr>
      <vt:lpstr>环节一  创意功能 </vt:lpstr>
      <vt:lpstr>PowerPoint 演示文稿</vt:lpstr>
      <vt:lpstr>环节二   需求分级</vt:lpstr>
      <vt:lpstr>PowerPoint 演示文稿</vt:lpstr>
      <vt:lpstr>PowerPoint 演示文稿</vt:lpstr>
      <vt:lpstr>PowerPoint 演示文稿</vt:lpstr>
      <vt:lpstr> 环节三：抽象要素 </vt:lpstr>
      <vt:lpstr>PowerPoint 演示文稿</vt:lpstr>
      <vt:lpstr> 环节四：建立对象关系模型 </vt:lpstr>
      <vt:lpstr>PowerPoint 演示文稿</vt:lpstr>
      <vt:lpstr>分享评价</vt:lpstr>
      <vt:lpstr>第三课 设计实现   </vt:lpstr>
      <vt:lpstr>环节一：设计算法</vt:lpstr>
      <vt:lpstr>PowerPoint 演示文稿</vt:lpstr>
      <vt:lpstr>分享评价</vt:lpstr>
      <vt:lpstr>第三课 设计实现 </vt:lpstr>
      <vt:lpstr>环节二：作品设计</vt:lpstr>
      <vt:lpstr>第三课 设计实现 </vt:lpstr>
      <vt:lpstr>第三课 设计实现 </vt:lpstr>
      <vt:lpstr>第三课 设计实现 </vt:lpstr>
      <vt:lpstr>PowerPoint 演示文稿</vt:lpstr>
      <vt:lpstr>第四课 实践制作</vt:lpstr>
      <vt:lpstr>环节一：设计评价</vt:lpstr>
      <vt:lpstr>第四课 作品实现</vt:lpstr>
      <vt:lpstr>环节二：实践准备 </vt:lpstr>
      <vt:lpstr>  第四课 作品实现</vt:lpstr>
      <vt:lpstr>  第四课 作品实现</vt:lpstr>
      <vt:lpstr>PowerPoint 演示文稿</vt:lpstr>
      <vt:lpstr>  第四课 作品实现</vt:lpstr>
      <vt:lpstr>  第四课 作品实现</vt:lpstr>
      <vt:lpstr>环节二：实践过程</vt:lpstr>
      <vt:lpstr>  第四课 作品实现</vt:lpstr>
      <vt:lpstr>  第四课 作品实现</vt:lpstr>
      <vt:lpstr>PowerPoint 演示文稿</vt:lpstr>
      <vt:lpstr>  第四课 作品实现</vt:lpstr>
      <vt:lpstr>  第四课 作品实现</vt:lpstr>
      <vt:lpstr>  第四课 作品实现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第五课 搭建制作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第六课 展示分享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第六课 展示分享 </vt:lpstr>
      <vt:lpstr>第六课 展示分享 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Vivian</dc:creator>
  <cp:lastModifiedBy>Vivian</cp:lastModifiedBy>
  <cp:revision>189</cp:revision>
  <dcterms:created xsi:type="dcterms:W3CDTF">2022-07-28T07:58:00Z</dcterms:created>
  <dcterms:modified xsi:type="dcterms:W3CDTF">2022-08-15T08:48:38Z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93295C6AC68B4755B5AB1E3D2D58C8B6</vt:lpwstr>
  </property>
  <property fmtid="{D5CDD505-2E9C-101B-9397-08002B2CF9AE}" pid="3" name="KSOProductBuildVer">
    <vt:lpwstr>2052-11.1.0.12302</vt:lpwstr>
  </property>
</Properties>
</file>